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49" r:id="rId4"/>
  </p:sldMasterIdLst>
  <p:notesMasterIdLst>
    <p:notesMasterId r:id="rId25"/>
  </p:notesMasterIdLst>
  <p:handoutMasterIdLst>
    <p:handoutMasterId r:id="rId26"/>
  </p:handoutMasterIdLst>
  <p:sldIdLst>
    <p:sldId id="322" r:id="rId5"/>
    <p:sldId id="293" r:id="rId6"/>
    <p:sldId id="272" r:id="rId7"/>
    <p:sldId id="297" r:id="rId8"/>
    <p:sldId id="299" r:id="rId9"/>
    <p:sldId id="281" r:id="rId10"/>
    <p:sldId id="269" r:id="rId11"/>
    <p:sldId id="302" r:id="rId12"/>
    <p:sldId id="300" r:id="rId13"/>
    <p:sldId id="279" r:id="rId14"/>
    <p:sldId id="314" r:id="rId15"/>
    <p:sldId id="313" r:id="rId16"/>
    <p:sldId id="319" r:id="rId17"/>
    <p:sldId id="318" r:id="rId18"/>
    <p:sldId id="305" r:id="rId19"/>
    <p:sldId id="306" r:id="rId20"/>
    <p:sldId id="287" r:id="rId21"/>
    <p:sldId id="258" r:id="rId22"/>
    <p:sldId id="320" r:id="rId23"/>
    <p:sldId id="321" r:id="rId24"/>
  </p:sldIdLst>
  <p:sldSz cx="9144000" cy="5143500" type="screen16x9"/>
  <p:notesSz cx="6858000" cy="9926638"/>
  <p:defaultTex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extLst>
    <p:ext uri="{EFAFB233-063F-42B5-8137-9DF3F51BA10A}">
      <p15:sldGuideLst xmlns:p15="http://schemas.microsoft.com/office/powerpoint/2012/main">
        <p15:guide id="1" orient="horz" pos="189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665E"/>
    <a:srgbClr val="CD0921"/>
    <a:srgbClr val="766E67"/>
    <a:srgbClr val="B9B5B2"/>
    <a:srgbClr val="929292"/>
    <a:srgbClr val="F6F6F6"/>
    <a:srgbClr val="E782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8" autoAdjust="0"/>
    <p:restoredTop sz="90916" autoAdjust="0"/>
  </p:normalViewPr>
  <p:slideViewPr>
    <p:cSldViewPr snapToObjects="1">
      <p:cViewPr varScale="1">
        <p:scale>
          <a:sx n="80" d="100"/>
          <a:sy n="80" d="100"/>
        </p:scale>
        <p:origin x="864" y="56"/>
      </p:cViewPr>
      <p:guideLst>
        <p:guide orient="horz" pos="1892"/>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B94F3B-1CBE-7E4A-9B52-35C3EDA4CE63}" type="doc">
      <dgm:prSet loTypeId="urn:microsoft.com/office/officeart/2005/8/layout/lProcess3" loCatId="" qsTypeId="urn:microsoft.com/office/officeart/2005/8/quickstyle/simple1" qsCatId="simple" csTypeId="urn:microsoft.com/office/officeart/2005/8/colors/accent1_4" csCatId="accent1" phldr="1"/>
      <dgm:spPr/>
      <dgm:t>
        <a:bodyPr/>
        <a:lstStyle/>
        <a:p>
          <a:endParaRPr lang="de-DE"/>
        </a:p>
      </dgm:t>
    </dgm:pt>
    <dgm:pt modelId="{07878BE9-31FC-0845-897F-632C8BD15184}" type="pres">
      <dgm:prSet presAssocID="{CBB94F3B-1CBE-7E4A-9B52-35C3EDA4CE63}" presName="Name0" presStyleCnt="0">
        <dgm:presLayoutVars>
          <dgm:chPref val="3"/>
          <dgm:dir/>
          <dgm:animLvl val="lvl"/>
          <dgm:resizeHandles/>
        </dgm:presLayoutVars>
      </dgm:prSet>
      <dgm:spPr/>
    </dgm:pt>
  </dgm:ptLst>
  <dgm:cxnLst>
    <dgm:cxn modelId="{78EFF2CC-7779-C44E-B02F-842D534A9CCF}" type="presOf" srcId="{CBB94F3B-1CBE-7E4A-9B52-35C3EDA4CE63}" destId="{07878BE9-31FC-0845-897F-632C8BD15184}" srcOrd="0" destOrd="0" presId="urn:microsoft.com/office/officeart/2005/8/layout/lProcess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65E400-9ECA-224D-8020-0D385B8C96E1}" type="doc">
      <dgm:prSet loTypeId="urn:microsoft.com/office/officeart/2008/layout/VerticalCurvedList" loCatId="" qsTypeId="urn:microsoft.com/office/officeart/2005/8/quickstyle/simple1" qsCatId="simple" csTypeId="urn:microsoft.com/office/officeart/2005/8/colors/accent0_2" csCatId="mainScheme" phldr="1"/>
      <dgm:spPr/>
      <dgm:t>
        <a:bodyPr/>
        <a:lstStyle/>
        <a:p>
          <a:endParaRPr lang="de-DE"/>
        </a:p>
      </dgm:t>
    </dgm:pt>
    <dgm:pt modelId="{32E9B40D-D908-6D4C-97DA-8C13D3E0DB59}">
      <dgm:prSet phldrT="[Text]"/>
      <dgm:spPr/>
      <dgm:t>
        <a:bodyPr/>
        <a:lstStyle/>
        <a:p>
          <a:r>
            <a:rPr lang="de-DE" dirty="0">
              <a:latin typeface="Calibri" panose="020F0502020204030204" pitchFamily="34" charset="0"/>
              <a:cs typeface="Calibri" panose="020F0502020204030204" pitchFamily="34" charset="0"/>
            </a:rPr>
            <a:t>Signifikante Entspannung der Lage schaffen</a:t>
          </a:r>
          <a:endParaRPr lang="de-DE" dirty="0"/>
        </a:p>
      </dgm:t>
    </dgm:pt>
    <dgm:pt modelId="{82B1168E-2BED-2748-9596-EE6FF6F4F40C}" type="parTrans" cxnId="{4A413CDC-048A-D348-BB55-D4741BA8AD86}">
      <dgm:prSet/>
      <dgm:spPr/>
      <dgm:t>
        <a:bodyPr/>
        <a:lstStyle/>
        <a:p>
          <a:endParaRPr lang="de-DE"/>
        </a:p>
      </dgm:t>
    </dgm:pt>
    <dgm:pt modelId="{8642DF53-E8F0-2C44-873A-634375E4BF34}" type="sibTrans" cxnId="{4A413CDC-048A-D348-BB55-D4741BA8AD86}">
      <dgm:prSet/>
      <dgm:spPr/>
      <dgm:t>
        <a:bodyPr/>
        <a:lstStyle/>
        <a:p>
          <a:endParaRPr lang="de-DE"/>
        </a:p>
      </dgm:t>
    </dgm:pt>
    <dgm:pt modelId="{84F1B7EA-85F5-AD4C-8CDC-8886FFC13114}">
      <dgm:prSet phldrT="[Text]"/>
      <dgm:spPr/>
      <dgm:t>
        <a:bodyPr/>
        <a:lstStyle/>
        <a:p>
          <a:pPr>
            <a:buFont typeface="Arial" panose="020B0604020202020204" pitchFamily="34" charset="0"/>
            <a:buChar char="•"/>
          </a:pPr>
          <a:r>
            <a:rPr lang="de-DE">
              <a:latin typeface="Calibri" panose="020F0502020204030204" pitchFamily="34" charset="0"/>
              <a:cs typeface="Calibri" panose="020F0502020204030204" pitchFamily="34" charset="0"/>
            </a:rPr>
            <a:t>Wirtschaftliche Planungssicherheit bei der Belegung</a:t>
          </a:r>
          <a:endParaRPr lang="de-DE" dirty="0"/>
        </a:p>
      </dgm:t>
    </dgm:pt>
    <dgm:pt modelId="{AC7451C3-5A89-D443-A62D-3C2789D45EB3}" type="parTrans" cxnId="{9F013F85-4D7A-FE4A-AD89-1D19D896F5CB}">
      <dgm:prSet/>
      <dgm:spPr/>
      <dgm:t>
        <a:bodyPr/>
        <a:lstStyle/>
        <a:p>
          <a:endParaRPr lang="de-DE"/>
        </a:p>
      </dgm:t>
    </dgm:pt>
    <dgm:pt modelId="{6A4D6223-E5CD-0143-9ECA-7260CD8205EA}" type="sibTrans" cxnId="{9F013F85-4D7A-FE4A-AD89-1D19D896F5CB}">
      <dgm:prSet/>
      <dgm:spPr/>
      <dgm:t>
        <a:bodyPr/>
        <a:lstStyle/>
        <a:p>
          <a:endParaRPr lang="de-DE"/>
        </a:p>
      </dgm:t>
    </dgm:pt>
    <dgm:pt modelId="{B7F8FEAA-08D2-B942-93AC-8EFC309AFC36}">
      <dgm:prSet phldrT="[Text]"/>
      <dgm:spPr/>
      <dgm:t>
        <a:bodyPr/>
        <a:lstStyle/>
        <a:p>
          <a:pPr>
            <a:buFont typeface="Arial" panose="020B0604020202020204" pitchFamily="34" charset="0"/>
            <a:buChar char="•"/>
          </a:pPr>
          <a:r>
            <a:rPr lang="de-DE">
              <a:latin typeface="Calibri" panose="020F0502020204030204" pitchFamily="34" charset="0"/>
              <a:cs typeface="Calibri" panose="020F0502020204030204" pitchFamily="34" charset="0"/>
            </a:rPr>
            <a:t>Teams stabilisieren und entlasten</a:t>
          </a:r>
          <a:endParaRPr lang="de-DE" dirty="0"/>
        </a:p>
      </dgm:t>
    </dgm:pt>
    <dgm:pt modelId="{36832BC1-5941-D84D-99CF-8C61234491A6}" type="parTrans" cxnId="{E56AD106-74F8-3D4E-82DC-5418F06AE4DC}">
      <dgm:prSet/>
      <dgm:spPr/>
      <dgm:t>
        <a:bodyPr/>
        <a:lstStyle/>
        <a:p>
          <a:endParaRPr lang="de-DE"/>
        </a:p>
      </dgm:t>
    </dgm:pt>
    <dgm:pt modelId="{9EF5177F-8F3D-1242-B145-548AC8862456}" type="sibTrans" cxnId="{E56AD106-74F8-3D4E-82DC-5418F06AE4DC}">
      <dgm:prSet/>
      <dgm:spPr/>
      <dgm:t>
        <a:bodyPr/>
        <a:lstStyle/>
        <a:p>
          <a:endParaRPr lang="de-DE"/>
        </a:p>
      </dgm:t>
    </dgm:pt>
    <dgm:pt modelId="{9E92D044-C929-6D4F-BD4E-B224C283267B}">
      <dgm:prSet/>
      <dgm:spPr/>
      <dgm:t>
        <a:bodyPr/>
        <a:lstStyle/>
        <a:p>
          <a:r>
            <a:rPr lang="de-DE" dirty="0">
              <a:latin typeface="Calibri" panose="020F0502020204030204" pitchFamily="34" charset="0"/>
              <a:cs typeface="Calibri" panose="020F0502020204030204" pitchFamily="34" charset="0"/>
            </a:rPr>
            <a:t>Eigene Ausbildung optimieren, Auszubildendenanzahl erhöhen </a:t>
          </a:r>
        </a:p>
      </dgm:t>
    </dgm:pt>
    <dgm:pt modelId="{5A9E792D-DB95-2E4F-A698-5682FDAEA8AD}" type="parTrans" cxnId="{F9D59E0A-3C08-B342-BEEC-023AEF14605B}">
      <dgm:prSet/>
      <dgm:spPr/>
      <dgm:t>
        <a:bodyPr/>
        <a:lstStyle/>
        <a:p>
          <a:endParaRPr lang="de-DE"/>
        </a:p>
      </dgm:t>
    </dgm:pt>
    <dgm:pt modelId="{375D37A3-E964-2741-B7ED-7DFC2148617F}" type="sibTrans" cxnId="{F9D59E0A-3C08-B342-BEEC-023AEF14605B}">
      <dgm:prSet/>
      <dgm:spPr/>
      <dgm:t>
        <a:bodyPr/>
        <a:lstStyle/>
        <a:p>
          <a:endParaRPr lang="de-DE"/>
        </a:p>
      </dgm:t>
    </dgm:pt>
    <dgm:pt modelId="{C17D8A2E-19A6-AC4A-8F16-EDDC935CE0CD}">
      <dgm:prSet/>
      <dgm:spPr/>
      <dgm:t>
        <a:bodyPr/>
        <a:lstStyle/>
        <a:p>
          <a:r>
            <a:rPr lang="de-DE" dirty="0">
              <a:latin typeface="Calibri" panose="020F0502020204030204" pitchFamily="34" charset="0"/>
              <a:cs typeface="Calibri" panose="020F0502020204030204" pitchFamily="34" charset="0"/>
            </a:rPr>
            <a:t>Übernahmequote erhöhen</a:t>
          </a:r>
        </a:p>
      </dgm:t>
    </dgm:pt>
    <dgm:pt modelId="{EECC5336-5D7D-1D4E-9069-F65C2AB828BF}" type="parTrans" cxnId="{3F48CDF8-12EA-1D49-A23D-6BE66B43EF52}">
      <dgm:prSet/>
      <dgm:spPr/>
      <dgm:t>
        <a:bodyPr/>
        <a:lstStyle/>
        <a:p>
          <a:endParaRPr lang="de-DE"/>
        </a:p>
      </dgm:t>
    </dgm:pt>
    <dgm:pt modelId="{9D8859DA-C9A6-F64A-B521-4F0AE4578C40}" type="sibTrans" cxnId="{3F48CDF8-12EA-1D49-A23D-6BE66B43EF52}">
      <dgm:prSet/>
      <dgm:spPr/>
      <dgm:t>
        <a:bodyPr/>
        <a:lstStyle/>
        <a:p>
          <a:endParaRPr lang="de-DE"/>
        </a:p>
      </dgm:t>
    </dgm:pt>
    <dgm:pt modelId="{F1EFE2BC-37D6-F443-8205-3A99300C5A69}">
      <dgm:prSet/>
      <dgm:spPr/>
      <dgm:t>
        <a:bodyPr/>
        <a:lstStyle/>
        <a:p>
          <a:r>
            <a:rPr lang="de-DE" dirty="0">
              <a:latin typeface="Calibri" panose="020F0502020204030204" pitchFamily="34" charset="0"/>
              <a:cs typeface="Calibri" panose="020F0502020204030204" pitchFamily="34" charset="0"/>
            </a:rPr>
            <a:t>Gewinnung von Pflegekräften aus dem Ausland</a:t>
          </a:r>
          <a:r>
            <a:rPr lang="de-DE" dirty="0"/>
            <a:t> </a:t>
          </a:r>
        </a:p>
      </dgm:t>
    </dgm:pt>
    <dgm:pt modelId="{F251A0F3-A2AA-3049-9DDF-E6519D98EAB0}" type="parTrans" cxnId="{E268B985-A207-994B-9A3A-BD6AFA84936D}">
      <dgm:prSet/>
      <dgm:spPr/>
      <dgm:t>
        <a:bodyPr/>
        <a:lstStyle/>
        <a:p>
          <a:endParaRPr lang="de-DE"/>
        </a:p>
      </dgm:t>
    </dgm:pt>
    <dgm:pt modelId="{5D190D63-D91D-794A-8306-FFD5F9E23414}" type="sibTrans" cxnId="{E268B985-A207-994B-9A3A-BD6AFA84936D}">
      <dgm:prSet/>
      <dgm:spPr/>
      <dgm:t>
        <a:bodyPr/>
        <a:lstStyle/>
        <a:p>
          <a:endParaRPr lang="de-DE"/>
        </a:p>
      </dgm:t>
    </dgm:pt>
    <dgm:pt modelId="{E9BD6A93-938E-2841-8E3F-8F80910C04F1}" type="pres">
      <dgm:prSet presAssocID="{2C65E400-9ECA-224D-8020-0D385B8C96E1}" presName="Name0" presStyleCnt="0">
        <dgm:presLayoutVars>
          <dgm:chMax val="7"/>
          <dgm:chPref val="7"/>
          <dgm:dir/>
        </dgm:presLayoutVars>
      </dgm:prSet>
      <dgm:spPr/>
    </dgm:pt>
    <dgm:pt modelId="{3C83FF1F-8C9E-C444-9CFC-E68EBB6A2802}" type="pres">
      <dgm:prSet presAssocID="{2C65E400-9ECA-224D-8020-0D385B8C96E1}" presName="Name1" presStyleCnt="0"/>
      <dgm:spPr/>
    </dgm:pt>
    <dgm:pt modelId="{A065A1A4-A717-BE4D-881A-DF0C51559DC6}" type="pres">
      <dgm:prSet presAssocID="{2C65E400-9ECA-224D-8020-0D385B8C96E1}" presName="cycle" presStyleCnt="0"/>
      <dgm:spPr/>
    </dgm:pt>
    <dgm:pt modelId="{90ABA01C-E238-D64D-A1A6-F03069D0DFFA}" type="pres">
      <dgm:prSet presAssocID="{2C65E400-9ECA-224D-8020-0D385B8C96E1}" presName="srcNode" presStyleLbl="node1" presStyleIdx="0" presStyleCnt="6"/>
      <dgm:spPr/>
    </dgm:pt>
    <dgm:pt modelId="{8AFA1CF2-96B2-5F42-BFFD-942EA9547C87}" type="pres">
      <dgm:prSet presAssocID="{2C65E400-9ECA-224D-8020-0D385B8C96E1}" presName="conn" presStyleLbl="parChTrans1D2" presStyleIdx="0" presStyleCnt="1"/>
      <dgm:spPr/>
    </dgm:pt>
    <dgm:pt modelId="{A14C6330-3E05-904C-B804-2B0BD79A6611}" type="pres">
      <dgm:prSet presAssocID="{2C65E400-9ECA-224D-8020-0D385B8C96E1}" presName="extraNode" presStyleLbl="node1" presStyleIdx="0" presStyleCnt="6"/>
      <dgm:spPr/>
    </dgm:pt>
    <dgm:pt modelId="{055A510F-4C39-164E-8557-201885F2AC31}" type="pres">
      <dgm:prSet presAssocID="{2C65E400-9ECA-224D-8020-0D385B8C96E1}" presName="dstNode" presStyleLbl="node1" presStyleIdx="0" presStyleCnt="6"/>
      <dgm:spPr/>
    </dgm:pt>
    <dgm:pt modelId="{4D3BE44D-C82B-404F-A5FB-3385B4A696EC}" type="pres">
      <dgm:prSet presAssocID="{32E9B40D-D908-6D4C-97DA-8C13D3E0DB59}" presName="text_1" presStyleLbl="node1" presStyleIdx="0" presStyleCnt="6">
        <dgm:presLayoutVars>
          <dgm:bulletEnabled val="1"/>
        </dgm:presLayoutVars>
      </dgm:prSet>
      <dgm:spPr/>
    </dgm:pt>
    <dgm:pt modelId="{CBD760FA-7915-F641-BDC8-3C765C674373}" type="pres">
      <dgm:prSet presAssocID="{32E9B40D-D908-6D4C-97DA-8C13D3E0DB59}" presName="accent_1" presStyleCnt="0"/>
      <dgm:spPr/>
    </dgm:pt>
    <dgm:pt modelId="{B669448F-054B-DB41-9359-D8317AA978D6}" type="pres">
      <dgm:prSet presAssocID="{32E9B40D-D908-6D4C-97DA-8C13D3E0DB59}" presName="accentRepeatNode" presStyleLbl="solidFgAcc1" presStyleIdx="0" presStyleCnt="6" custLinFactNeighborX="303"/>
      <dgm:spPr/>
    </dgm:pt>
    <dgm:pt modelId="{0FAB81A5-4B79-D04A-830F-CF712B5DE86F}" type="pres">
      <dgm:prSet presAssocID="{84F1B7EA-85F5-AD4C-8CDC-8886FFC13114}" presName="text_2" presStyleLbl="node1" presStyleIdx="1" presStyleCnt="6">
        <dgm:presLayoutVars>
          <dgm:bulletEnabled val="1"/>
        </dgm:presLayoutVars>
      </dgm:prSet>
      <dgm:spPr/>
    </dgm:pt>
    <dgm:pt modelId="{BE16B583-16AD-8845-B968-67E6E2DA698B}" type="pres">
      <dgm:prSet presAssocID="{84F1B7EA-85F5-AD4C-8CDC-8886FFC13114}" presName="accent_2" presStyleCnt="0"/>
      <dgm:spPr/>
    </dgm:pt>
    <dgm:pt modelId="{7E1EF954-5965-C245-BF23-CD450C75FAEA}" type="pres">
      <dgm:prSet presAssocID="{84F1B7EA-85F5-AD4C-8CDC-8886FFC13114}" presName="accentRepeatNode" presStyleLbl="solidFgAcc1" presStyleIdx="1" presStyleCnt="6"/>
      <dgm:spPr/>
    </dgm:pt>
    <dgm:pt modelId="{4F3BE23A-38E1-F844-9D8B-7E8F008410C0}" type="pres">
      <dgm:prSet presAssocID="{B7F8FEAA-08D2-B942-93AC-8EFC309AFC36}" presName="text_3" presStyleLbl="node1" presStyleIdx="2" presStyleCnt="6">
        <dgm:presLayoutVars>
          <dgm:bulletEnabled val="1"/>
        </dgm:presLayoutVars>
      </dgm:prSet>
      <dgm:spPr/>
    </dgm:pt>
    <dgm:pt modelId="{814DC805-64FF-6E46-A167-44E7BDFEC008}" type="pres">
      <dgm:prSet presAssocID="{B7F8FEAA-08D2-B942-93AC-8EFC309AFC36}" presName="accent_3" presStyleCnt="0"/>
      <dgm:spPr/>
    </dgm:pt>
    <dgm:pt modelId="{D5F12683-5A71-944D-9C49-0D099A86EA6A}" type="pres">
      <dgm:prSet presAssocID="{B7F8FEAA-08D2-B942-93AC-8EFC309AFC36}" presName="accentRepeatNode" presStyleLbl="solidFgAcc1" presStyleIdx="2" presStyleCnt="6"/>
      <dgm:spPr/>
    </dgm:pt>
    <dgm:pt modelId="{A191B92C-1BEA-5549-9B1E-7EF4BD68B300}" type="pres">
      <dgm:prSet presAssocID="{9E92D044-C929-6D4F-BD4E-B224C283267B}" presName="text_4" presStyleLbl="node1" presStyleIdx="3" presStyleCnt="6">
        <dgm:presLayoutVars>
          <dgm:bulletEnabled val="1"/>
        </dgm:presLayoutVars>
      </dgm:prSet>
      <dgm:spPr/>
    </dgm:pt>
    <dgm:pt modelId="{EE27007F-0232-AB41-9070-2C3C7F4AF33B}" type="pres">
      <dgm:prSet presAssocID="{9E92D044-C929-6D4F-BD4E-B224C283267B}" presName="accent_4" presStyleCnt="0"/>
      <dgm:spPr/>
    </dgm:pt>
    <dgm:pt modelId="{EBD8C78C-9C79-BF46-A0E2-802E4EDE506D}" type="pres">
      <dgm:prSet presAssocID="{9E92D044-C929-6D4F-BD4E-B224C283267B}" presName="accentRepeatNode" presStyleLbl="solidFgAcc1" presStyleIdx="3" presStyleCnt="6"/>
      <dgm:spPr/>
    </dgm:pt>
    <dgm:pt modelId="{F0DB7DE9-B975-5441-A598-204D687EA6D6}" type="pres">
      <dgm:prSet presAssocID="{C17D8A2E-19A6-AC4A-8F16-EDDC935CE0CD}" presName="text_5" presStyleLbl="node1" presStyleIdx="4" presStyleCnt="6">
        <dgm:presLayoutVars>
          <dgm:bulletEnabled val="1"/>
        </dgm:presLayoutVars>
      </dgm:prSet>
      <dgm:spPr/>
    </dgm:pt>
    <dgm:pt modelId="{8C740C27-9344-A947-9772-646A0420AE06}" type="pres">
      <dgm:prSet presAssocID="{C17D8A2E-19A6-AC4A-8F16-EDDC935CE0CD}" presName="accent_5" presStyleCnt="0"/>
      <dgm:spPr/>
    </dgm:pt>
    <dgm:pt modelId="{34C30C43-AD3A-6A46-9DB7-F79D880E2016}" type="pres">
      <dgm:prSet presAssocID="{C17D8A2E-19A6-AC4A-8F16-EDDC935CE0CD}" presName="accentRepeatNode" presStyleLbl="solidFgAcc1" presStyleIdx="4" presStyleCnt="6"/>
      <dgm:spPr/>
    </dgm:pt>
    <dgm:pt modelId="{FBA4C327-52BB-3E4F-8920-9FB6EC5A824E}" type="pres">
      <dgm:prSet presAssocID="{F1EFE2BC-37D6-F443-8205-3A99300C5A69}" presName="text_6" presStyleLbl="node1" presStyleIdx="5" presStyleCnt="6">
        <dgm:presLayoutVars>
          <dgm:bulletEnabled val="1"/>
        </dgm:presLayoutVars>
      </dgm:prSet>
      <dgm:spPr/>
    </dgm:pt>
    <dgm:pt modelId="{E1ECB2AC-C175-4B4A-92ED-113385264EB4}" type="pres">
      <dgm:prSet presAssocID="{F1EFE2BC-37D6-F443-8205-3A99300C5A69}" presName="accent_6" presStyleCnt="0"/>
      <dgm:spPr/>
    </dgm:pt>
    <dgm:pt modelId="{B4F9618B-14D5-E64D-B677-0DE3AD431677}" type="pres">
      <dgm:prSet presAssocID="{F1EFE2BC-37D6-F443-8205-3A99300C5A69}" presName="accentRepeatNode" presStyleLbl="solidFgAcc1" presStyleIdx="5" presStyleCnt="6"/>
      <dgm:spPr/>
    </dgm:pt>
  </dgm:ptLst>
  <dgm:cxnLst>
    <dgm:cxn modelId="{E56AD106-74F8-3D4E-82DC-5418F06AE4DC}" srcId="{2C65E400-9ECA-224D-8020-0D385B8C96E1}" destId="{B7F8FEAA-08D2-B942-93AC-8EFC309AFC36}" srcOrd="2" destOrd="0" parTransId="{36832BC1-5941-D84D-99CF-8C61234491A6}" sibTransId="{9EF5177F-8F3D-1242-B145-548AC8862456}"/>
    <dgm:cxn modelId="{F9D59E0A-3C08-B342-BEEC-023AEF14605B}" srcId="{2C65E400-9ECA-224D-8020-0D385B8C96E1}" destId="{9E92D044-C929-6D4F-BD4E-B224C283267B}" srcOrd="3" destOrd="0" parTransId="{5A9E792D-DB95-2E4F-A698-5682FDAEA8AD}" sibTransId="{375D37A3-E964-2741-B7ED-7DFC2148617F}"/>
    <dgm:cxn modelId="{960D540F-F76B-0742-B03F-02EEAD3C1142}" type="presOf" srcId="{9E92D044-C929-6D4F-BD4E-B224C283267B}" destId="{A191B92C-1BEA-5549-9B1E-7EF4BD68B300}" srcOrd="0" destOrd="0" presId="urn:microsoft.com/office/officeart/2008/layout/VerticalCurvedList"/>
    <dgm:cxn modelId="{62515527-BBA5-564D-8850-1572807DFF3D}" type="presOf" srcId="{2C65E400-9ECA-224D-8020-0D385B8C96E1}" destId="{E9BD6A93-938E-2841-8E3F-8F80910C04F1}" srcOrd="0" destOrd="0" presId="urn:microsoft.com/office/officeart/2008/layout/VerticalCurvedList"/>
    <dgm:cxn modelId="{9BDAF148-FEB4-3C4F-9123-87FF83004B03}" type="presOf" srcId="{8642DF53-E8F0-2C44-873A-634375E4BF34}" destId="{8AFA1CF2-96B2-5F42-BFFD-942EA9547C87}" srcOrd="0" destOrd="0" presId="urn:microsoft.com/office/officeart/2008/layout/VerticalCurvedList"/>
    <dgm:cxn modelId="{B0CEAF77-A874-E942-8190-3FC6EAA332D1}" type="presOf" srcId="{32E9B40D-D908-6D4C-97DA-8C13D3E0DB59}" destId="{4D3BE44D-C82B-404F-A5FB-3385B4A696EC}" srcOrd="0" destOrd="0" presId="urn:microsoft.com/office/officeart/2008/layout/VerticalCurvedList"/>
    <dgm:cxn modelId="{25259E81-A629-C542-942B-7F6A896624DC}" type="presOf" srcId="{84F1B7EA-85F5-AD4C-8CDC-8886FFC13114}" destId="{0FAB81A5-4B79-D04A-830F-CF712B5DE86F}" srcOrd="0" destOrd="0" presId="urn:microsoft.com/office/officeart/2008/layout/VerticalCurvedList"/>
    <dgm:cxn modelId="{9F013F85-4D7A-FE4A-AD89-1D19D896F5CB}" srcId="{2C65E400-9ECA-224D-8020-0D385B8C96E1}" destId="{84F1B7EA-85F5-AD4C-8CDC-8886FFC13114}" srcOrd="1" destOrd="0" parTransId="{AC7451C3-5A89-D443-A62D-3C2789D45EB3}" sibTransId="{6A4D6223-E5CD-0143-9ECA-7260CD8205EA}"/>
    <dgm:cxn modelId="{E268B985-A207-994B-9A3A-BD6AFA84936D}" srcId="{2C65E400-9ECA-224D-8020-0D385B8C96E1}" destId="{F1EFE2BC-37D6-F443-8205-3A99300C5A69}" srcOrd="5" destOrd="0" parTransId="{F251A0F3-A2AA-3049-9DDF-E6519D98EAB0}" sibTransId="{5D190D63-D91D-794A-8306-FFD5F9E23414}"/>
    <dgm:cxn modelId="{203160A8-A6FC-D946-A807-D9603D424B4F}" type="presOf" srcId="{B7F8FEAA-08D2-B942-93AC-8EFC309AFC36}" destId="{4F3BE23A-38E1-F844-9D8B-7E8F008410C0}" srcOrd="0" destOrd="0" presId="urn:microsoft.com/office/officeart/2008/layout/VerticalCurvedList"/>
    <dgm:cxn modelId="{F4C158AD-3ACB-4C45-A40A-B07B99776AD7}" type="presOf" srcId="{C17D8A2E-19A6-AC4A-8F16-EDDC935CE0CD}" destId="{F0DB7DE9-B975-5441-A598-204D687EA6D6}" srcOrd="0" destOrd="0" presId="urn:microsoft.com/office/officeart/2008/layout/VerticalCurvedList"/>
    <dgm:cxn modelId="{5BF935BA-CBCE-7946-9C2A-8EA7CF7827B9}" type="presOf" srcId="{F1EFE2BC-37D6-F443-8205-3A99300C5A69}" destId="{FBA4C327-52BB-3E4F-8920-9FB6EC5A824E}" srcOrd="0" destOrd="0" presId="urn:microsoft.com/office/officeart/2008/layout/VerticalCurvedList"/>
    <dgm:cxn modelId="{4A413CDC-048A-D348-BB55-D4741BA8AD86}" srcId="{2C65E400-9ECA-224D-8020-0D385B8C96E1}" destId="{32E9B40D-D908-6D4C-97DA-8C13D3E0DB59}" srcOrd="0" destOrd="0" parTransId="{82B1168E-2BED-2748-9596-EE6FF6F4F40C}" sibTransId="{8642DF53-E8F0-2C44-873A-634375E4BF34}"/>
    <dgm:cxn modelId="{3F48CDF8-12EA-1D49-A23D-6BE66B43EF52}" srcId="{2C65E400-9ECA-224D-8020-0D385B8C96E1}" destId="{C17D8A2E-19A6-AC4A-8F16-EDDC935CE0CD}" srcOrd="4" destOrd="0" parTransId="{EECC5336-5D7D-1D4E-9069-F65C2AB828BF}" sibTransId="{9D8859DA-C9A6-F64A-B521-4F0AE4578C40}"/>
    <dgm:cxn modelId="{92182EDA-3EF5-0C42-9A0C-D6AAC9901869}" type="presParOf" srcId="{E9BD6A93-938E-2841-8E3F-8F80910C04F1}" destId="{3C83FF1F-8C9E-C444-9CFC-E68EBB6A2802}" srcOrd="0" destOrd="0" presId="urn:microsoft.com/office/officeart/2008/layout/VerticalCurvedList"/>
    <dgm:cxn modelId="{1570A3FB-86EF-1C4A-B86C-2CC459D9F1BC}" type="presParOf" srcId="{3C83FF1F-8C9E-C444-9CFC-E68EBB6A2802}" destId="{A065A1A4-A717-BE4D-881A-DF0C51559DC6}" srcOrd="0" destOrd="0" presId="urn:microsoft.com/office/officeart/2008/layout/VerticalCurvedList"/>
    <dgm:cxn modelId="{E8A84830-5BE1-3547-9CF5-4A3F3E2A3D19}" type="presParOf" srcId="{A065A1A4-A717-BE4D-881A-DF0C51559DC6}" destId="{90ABA01C-E238-D64D-A1A6-F03069D0DFFA}" srcOrd="0" destOrd="0" presId="urn:microsoft.com/office/officeart/2008/layout/VerticalCurvedList"/>
    <dgm:cxn modelId="{4004C8AB-8230-2044-A57B-CA3E2C163025}" type="presParOf" srcId="{A065A1A4-A717-BE4D-881A-DF0C51559DC6}" destId="{8AFA1CF2-96B2-5F42-BFFD-942EA9547C87}" srcOrd="1" destOrd="0" presId="urn:microsoft.com/office/officeart/2008/layout/VerticalCurvedList"/>
    <dgm:cxn modelId="{FAE1378D-A6C0-8E41-B56C-79C91DBBC07F}" type="presParOf" srcId="{A065A1A4-A717-BE4D-881A-DF0C51559DC6}" destId="{A14C6330-3E05-904C-B804-2B0BD79A6611}" srcOrd="2" destOrd="0" presId="urn:microsoft.com/office/officeart/2008/layout/VerticalCurvedList"/>
    <dgm:cxn modelId="{504A4F67-6071-3A48-8F28-4546FE9D07E0}" type="presParOf" srcId="{A065A1A4-A717-BE4D-881A-DF0C51559DC6}" destId="{055A510F-4C39-164E-8557-201885F2AC31}" srcOrd="3" destOrd="0" presId="urn:microsoft.com/office/officeart/2008/layout/VerticalCurvedList"/>
    <dgm:cxn modelId="{1B319E71-A3B2-D543-A06D-2C5D51A1DA72}" type="presParOf" srcId="{3C83FF1F-8C9E-C444-9CFC-E68EBB6A2802}" destId="{4D3BE44D-C82B-404F-A5FB-3385B4A696EC}" srcOrd="1" destOrd="0" presId="urn:microsoft.com/office/officeart/2008/layout/VerticalCurvedList"/>
    <dgm:cxn modelId="{734C5BF5-9001-314D-86B6-E6D76B987AEB}" type="presParOf" srcId="{3C83FF1F-8C9E-C444-9CFC-E68EBB6A2802}" destId="{CBD760FA-7915-F641-BDC8-3C765C674373}" srcOrd="2" destOrd="0" presId="urn:microsoft.com/office/officeart/2008/layout/VerticalCurvedList"/>
    <dgm:cxn modelId="{D5EB8AF8-05BF-4E4A-A05B-874ABF5492E5}" type="presParOf" srcId="{CBD760FA-7915-F641-BDC8-3C765C674373}" destId="{B669448F-054B-DB41-9359-D8317AA978D6}" srcOrd="0" destOrd="0" presId="urn:microsoft.com/office/officeart/2008/layout/VerticalCurvedList"/>
    <dgm:cxn modelId="{7F766532-C061-FD4E-97B4-58126D361950}" type="presParOf" srcId="{3C83FF1F-8C9E-C444-9CFC-E68EBB6A2802}" destId="{0FAB81A5-4B79-D04A-830F-CF712B5DE86F}" srcOrd="3" destOrd="0" presId="urn:microsoft.com/office/officeart/2008/layout/VerticalCurvedList"/>
    <dgm:cxn modelId="{C91A28F8-20D3-0F42-90EC-BC6BDEB34FCF}" type="presParOf" srcId="{3C83FF1F-8C9E-C444-9CFC-E68EBB6A2802}" destId="{BE16B583-16AD-8845-B968-67E6E2DA698B}" srcOrd="4" destOrd="0" presId="urn:microsoft.com/office/officeart/2008/layout/VerticalCurvedList"/>
    <dgm:cxn modelId="{36A3D46E-9E39-304C-B4BE-258E9BA337A2}" type="presParOf" srcId="{BE16B583-16AD-8845-B968-67E6E2DA698B}" destId="{7E1EF954-5965-C245-BF23-CD450C75FAEA}" srcOrd="0" destOrd="0" presId="urn:microsoft.com/office/officeart/2008/layout/VerticalCurvedList"/>
    <dgm:cxn modelId="{CD54E996-2354-284A-9E4B-C32643FA618C}" type="presParOf" srcId="{3C83FF1F-8C9E-C444-9CFC-E68EBB6A2802}" destId="{4F3BE23A-38E1-F844-9D8B-7E8F008410C0}" srcOrd="5" destOrd="0" presId="urn:microsoft.com/office/officeart/2008/layout/VerticalCurvedList"/>
    <dgm:cxn modelId="{40609372-6AEC-D745-81E8-DD5F533C0F87}" type="presParOf" srcId="{3C83FF1F-8C9E-C444-9CFC-E68EBB6A2802}" destId="{814DC805-64FF-6E46-A167-44E7BDFEC008}" srcOrd="6" destOrd="0" presId="urn:microsoft.com/office/officeart/2008/layout/VerticalCurvedList"/>
    <dgm:cxn modelId="{3CF1654D-04D8-414D-93F0-A254D813481F}" type="presParOf" srcId="{814DC805-64FF-6E46-A167-44E7BDFEC008}" destId="{D5F12683-5A71-944D-9C49-0D099A86EA6A}" srcOrd="0" destOrd="0" presId="urn:microsoft.com/office/officeart/2008/layout/VerticalCurvedList"/>
    <dgm:cxn modelId="{EB70A60A-0A78-FB49-ACC1-BA326EF0ACE6}" type="presParOf" srcId="{3C83FF1F-8C9E-C444-9CFC-E68EBB6A2802}" destId="{A191B92C-1BEA-5549-9B1E-7EF4BD68B300}" srcOrd="7" destOrd="0" presId="urn:microsoft.com/office/officeart/2008/layout/VerticalCurvedList"/>
    <dgm:cxn modelId="{7BB6264A-FF5E-C342-A837-BB5BCD32F681}" type="presParOf" srcId="{3C83FF1F-8C9E-C444-9CFC-E68EBB6A2802}" destId="{EE27007F-0232-AB41-9070-2C3C7F4AF33B}" srcOrd="8" destOrd="0" presId="urn:microsoft.com/office/officeart/2008/layout/VerticalCurvedList"/>
    <dgm:cxn modelId="{9AAC1EDD-A926-0D48-9DAD-A78A8B1E56B2}" type="presParOf" srcId="{EE27007F-0232-AB41-9070-2C3C7F4AF33B}" destId="{EBD8C78C-9C79-BF46-A0E2-802E4EDE506D}" srcOrd="0" destOrd="0" presId="urn:microsoft.com/office/officeart/2008/layout/VerticalCurvedList"/>
    <dgm:cxn modelId="{3792959A-37B2-F449-8001-A14E1FCF05F8}" type="presParOf" srcId="{3C83FF1F-8C9E-C444-9CFC-E68EBB6A2802}" destId="{F0DB7DE9-B975-5441-A598-204D687EA6D6}" srcOrd="9" destOrd="0" presId="urn:microsoft.com/office/officeart/2008/layout/VerticalCurvedList"/>
    <dgm:cxn modelId="{7418C3B0-CE55-3147-8C04-B18D3D75BF74}" type="presParOf" srcId="{3C83FF1F-8C9E-C444-9CFC-E68EBB6A2802}" destId="{8C740C27-9344-A947-9772-646A0420AE06}" srcOrd="10" destOrd="0" presId="urn:microsoft.com/office/officeart/2008/layout/VerticalCurvedList"/>
    <dgm:cxn modelId="{A7968034-A13A-6B42-985C-03064B0C5886}" type="presParOf" srcId="{8C740C27-9344-A947-9772-646A0420AE06}" destId="{34C30C43-AD3A-6A46-9DB7-F79D880E2016}" srcOrd="0" destOrd="0" presId="urn:microsoft.com/office/officeart/2008/layout/VerticalCurvedList"/>
    <dgm:cxn modelId="{CA52FFA6-6A3D-A940-A773-EEF615DF99E5}" type="presParOf" srcId="{3C83FF1F-8C9E-C444-9CFC-E68EBB6A2802}" destId="{FBA4C327-52BB-3E4F-8920-9FB6EC5A824E}" srcOrd="11" destOrd="0" presId="urn:microsoft.com/office/officeart/2008/layout/VerticalCurvedList"/>
    <dgm:cxn modelId="{7A00A511-21C8-DF41-AF60-0E89D6202AB1}" type="presParOf" srcId="{3C83FF1F-8C9E-C444-9CFC-E68EBB6A2802}" destId="{E1ECB2AC-C175-4B4A-92ED-113385264EB4}" srcOrd="12" destOrd="0" presId="urn:microsoft.com/office/officeart/2008/layout/VerticalCurvedList"/>
    <dgm:cxn modelId="{643AEF29-C1B6-754E-BC6E-356E532E8DF3}" type="presParOf" srcId="{E1ECB2AC-C175-4B4A-92ED-113385264EB4}" destId="{B4F9618B-14D5-E64D-B677-0DE3AD43167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167CB4ED-A45F-FA4C-AC6C-7933CFA3BA55}" type="doc">
      <dgm:prSet loTypeId="urn:microsoft.com/office/officeart/2005/8/layout/hChevron3" loCatId="" qsTypeId="urn:microsoft.com/office/officeart/2005/8/quickstyle/simple3" qsCatId="simple" csTypeId="urn:microsoft.com/office/officeart/2005/8/colors/accent3_2" csCatId="accent3" phldr="1"/>
      <dgm:spPr/>
    </dgm:pt>
    <dgm:pt modelId="{1A9944E0-624D-5D4E-9254-B010265EB0AB}">
      <dgm:prSet phldrT="[Text]" custT="1"/>
      <dgm:spPr/>
      <dgm:t>
        <a:bodyPr/>
        <a:lstStyle/>
        <a:p>
          <a:r>
            <a:rPr lang="de-DE" sz="1800" dirty="0">
              <a:latin typeface="Calibri" panose="020F0502020204030204" pitchFamily="34" charset="0"/>
              <a:cs typeface="Calibri" panose="020F0502020204030204" pitchFamily="34" charset="0"/>
            </a:rPr>
            <a:t>Erstmal Ernüchterung</a:t>
          </a:r>
        </a:p>
      </dgm:t>
    </dgm:pt>
    <dgm:pt modelId="{2DEE1207-693E-2B49-9FEF-30562DE33415}" type="parTrans" cxnId="{64C3D092-A5D9-0340-9C31-67AB2EF2BF25}">
      <dgm:prSet/>
      <dgm:spPr/>
      <dgm:t>
        <a:bodyPr/>
        <a:lstStyle/>
        <a:p>
          <a:endParaRPr lang="de-DE"/>
        </a:p>
      </dgm:t>
    </dgm:pt>
    <dgm:pt modelId="{A6179822-2311-054B-B00E-FBB9D255AE62}" type="sibTrans" cxnId="{64C3D092-A5D9-0340-9C31-67AB2EF2BF25}">
      <dgm:prSet/>
      <dgm:spPr/>
      <dgm:t>
        <a:bodyPr/>
        <a:lstStyle/>
        <a:p>
          <a:endParaRPr lang="de-DE"/>
        </a:p>
      </dgm:t>
    </dgm:pt>
    <dgm:pt modelId="{62FDF3ED-7EAE-234F-AFBD-BD32652CB904}">
      <dgm:prSet phldrT="[Text]"/>
      <dgm:spPr/>
      <dgm:t>
        <a:bodyPr/>
        <a:lstStyle/>
        <a:p>
          <a:pPr>
            <a:buFont typeface="Arial" panose="020B0604020202020204" pitchFamily="34" charset="0"/>
            <a:buChar char="•"/>
          </a:pPr>
          <a:r>
            <a:rPr lang="de-DE" dirty="0">
              <a:latin typeface="Calibri" panose="020F0502020204030204" pitchFamily="34" charset="0"/>
              <a:cs typeface="Calibri" panose="020F0502020204030204" pitchFamily="34" charset="0"/>
            </a:rPr>
            <a:t>Anwerbeprozesse sehr komplex, langwierig, kosten-/bürokratieintensiv</a:t>
          </a:r>
          <a:endParaRPr lang="de-DE" dirty="0"/>
        </a:p>
      </dgm:t>
    </dgm:pt>
    <dgm:pt modelId="{78B524BB-F695-5542-8B4A-5D95B10F2346}" type="parTrans" cxnId="{059A9456-04B5-634B-BC93-58727B97401F}">
      <dgm:prSet/>
      <dgm:spPr/>
      <dgm:t>
        <a:bodyPr/>
        <a:lstStyle/>
        <a:p>
          <a:endParaRPr lang="de-DE"/>
        </a:p>
      </dgm:t>
    </dgm:pt>
    <dgm:pt modelId="{F2820990-E4F1-224C-83E3-7FA90C7FF2CC}" type="sibTrans" cxnId="{059A9456-04B5-634B-BC93-58727B97401F}">
      <dgm:prSet/>
      <dgm:spPr/>
      <dgm:t>
        <a:bodyPr/>
        <a:lstStyle/>
        <a:p>
          <a:endParaRPr lang="de-DE"/>
        </a:p>
      </dgm:t>
    </dgm:pt>
    <dgm:pt modelId="{087332B1-022D-5D48-A082-72C0097157B1}">
      <dgm:prSet phldrT="[Text]"/>
      <dgm:spPr/>
      <dgm:t>
        <a:bodyPr/>
        <a:lstStyle/>
        <a:p>
          <a:pPr>
            <a:buFont typeface="Arial" panose="020B0604020202020204" pitchFamily="34" charset="0"/>
            <a:buChar char="•"/>
          </a:pPr>
          <a:r>
            <a:rPr lang="de-DE" dirty="0">
              <a:latin typeface="Calibri" panose="020F0502020204030204" pitchFamily="34" charset="0"/>
              <a:cs typeface="Calibri" panose="020F0502020204030204" pitchFamily="34" charset="0"/>
            </a:rPr>
            <a:t>Großes Angebot von Agenturen</a:t>
          </a:r>
          <a:endParaRPr lang="de-DE" dirty="0"/>
        </a:p>
      </dgm:t>
    </dgm:pt>
    <dgm:pt modelId="{B0F2003A-0A2E-EA4B-A91B-7FB64486316A}" type="parTrans" cxnId="{2382F11B-E949-0048-B04E-ADC8EC7D2A0F}">
      <dgm:prSet/>
      <dgm:spPr/>
      <dgm:t>
        <a:bodyPr/>
        <a:lstStyle/>
        <a:p>
          <a:endParaRPr lang="de-DE"/>
        </a:p>
      </dgm:t>
    </dgm:pt>
    <dgm:pt modelId="{119D4973-93CF-A24C-8F1C-5373926CA89C}" type="sibTrans" cxnId="{2382F11B-E949-0048-B04E-ADC8EC7D2A0F}">
      <dgm:prSet/>
      <dgm:spPr/>
      <dgm:t>
        <a:bodyPr/>
        <a:lstStyle/>
        <a:p>
          <a:endParaRPr lang="de-DE"/>
        </a:p>
      </dgm:t>
    </dgm:pt>
    <dgm:pt modelId="{3C64DF33-0944-4246-84E7-26297138C784}" type="pres">
      <dgm:prSet presAssocID="{167CB4ED-A45F-FA4C-AC6C-7933CFA3BA55}" presName="Name0" presStyleCnt="0">
        <dgm:presLayoutVars>
          <dgm:dir/>
          <dgm:resizeHandles val="exact"/>
        </dgm:presLayoutVars>
      </dgm:prSet>
      <dgm:spPr/>
    </dgm:pt>
    <dgm:pt modelId="{BD321802-A0AA-734D-A582-58E3BF7A92DB}" type="pres">
      <dgm:prSet presAssocID="{1A9944E0-624D-5D4E-9254-B010265EB0AB}" presName="parTxOnly" presStyleLbl="node1" presStyleIdx="0" presStyleCnt="3">
        <dgm:presLayoutVars>
          <dgm:bulletEnabled val="1"/>
        </dgm:presLayoutVars>
      </dgm:prSet>
      <dgm:spPr/>
    </dgm:pt>
    <dgm:pt modelId="{378888F1-D76F-4B42-85F2-C6213CC7C4C6}" type="pres">
      <dgm:prSet presAssocID="{A6179822-2311-054B-B00E-FBB9D255AE62}" presName="parSpace" presStyleCnt="0"/>
      <dgm:spPr/>
    </dgm:pt>
    <dgm:pt modelId="{609292D2-ADF0-4C45-A690-2805815E9BBF}" type="pres">
      <dgm:prSet presAssocID="{62FDF3ED-7EAE-234F-AFBD-BD32652CB904}" presName="parTxOnly" presStyleLbl="node1" presStyleIdx="1" presStyleCnt="3">
        <dgm:presLayoutVars>
          <dgm:bulletEnabled val="1"/>
        </dgm:presLayoutVars>
      </dgm:prSet>
      <dgm:spPr/>
    </dgm:pt>
    <dgm:pt modelId="{F6791F92-080A-024C-AE5E-9AF353836D00}" type="pres">
      <dgm:prSet presAssocID="{F2820990-E4F1-224C-83E3-7FA90C7FF2CC}" presName="parSpace" presStyleCnt="0"/>
      <dgm:spPr/>
    </dgm:pt>
    <dgm:pt modelId="{B493C9BF-72E7-9747-9675-4DA6C47D312F}" type="pres">
      <dgm:prSet presAssocID="{087332B1-022D-5D48-A082-72C0097157B1}" presName="parTxOnly" presStyleLbl="node1" presStyleIdx="2" presStyleCnt="3">
        <dgm:presLayoutVars>
          <dgm:bulletEnabled val="1"/>
        </dgm:presLayoutVars>
      </dgm:prSet>
      <dgm:spPr/>
    </dgm:pt>
  </dgm:ptLst>
  <dgm:cxnLst>
    <dgm:cxn modelId="{2382F11B-E949-0048-B04E-ADC8EC7D2A0F}" srcId="{167CB4ED-A45F-FA4C-AC6C-7933CFA3BA55}" destId="{087332B1-022D-5D48-A082-72C0097157B1}" srcOrd="2" destOrd="0" parTransId="{B0F2003A-0A2E-EA4B-A91B-7FB64486316A}" sibTransId="{119D4973-93CF-A24C-8F1C-5373926CA89C}"/>
    <dgm:cxn modelId="{8CAC5E38-76A9-AF41-A653-E680CDC5B623}" type="presOf" srcId="{167CB4ED-A45F-FA4C-AC6C-7933CFA3BA55}" destId="{3C64DF33-0944-4246-84E7-26297138C784}" srcOrd="0" destOrd="0" presId="urn:microsoft.com/office/officeart/2005/8/layout/hChevron3"/>
    <dgm:cxn modelId="{5F3FFF47-2C98-624B-AB49-4FE3E73ACBB7}" type="presOf" srcId="{1A9944E0-624D-5D4E-9254-B010265EB0AB}" destId="{BD321802-A0AA-734D-A582-58E3BF7A92DB}" srcOrd="0" destOrd="0" presId="urn:microsoft.com/office/officeart/2005/8/layout/hChevron3"/>
    <dgm:cxn modelId="{059A9456-04B5-634B-BC93-58727B97401F}" srcId="{167CB4ED-A45F-FA4C-AC6C-7933CFA3BA55}" destId="{62FDF3ED-7EAE-234F-AFBD-BD32652CB904}" srcOrd="1" destOrd="0" parTransId="{78B524BB-F695-5542-8B4A-5D95B10F2346}" sibTransId="{F2820990-E4F1-224C-83E3-7FA90C7FF2CC}"/>
    <dgm:cxn modelId="{64C3D092-A5D9-0340-9C31-67AB2EF2BF25}" srcId="{167CB4ED-A45F-FA4C-AC6C-7933CFA3BA55}" destId="{1A9944E0-624D-5D4E-9254-B010265EB0AB}" srcOrd="0" destOrd="0" parTransId="{2DEE1207-693E-2B49-9FEF-30562DE33415}" sibTransId="{A6179822-2311-054B-B00E-FBB9D255AE62}"/>
    <dgm:cxn modelId="{2D8BBFB6-D774-1E46-A6D0-31CB7954CD6B}" type="presOf" srcId="{62FDF3ED-7EAE-234F-AFBD-BD32652CB904}" destId="{609292D2-ADF0-4C45-A690-2805815E9BBF}" srcOrd="0" destOrd="0" presId="urn:microsoft.com/office/officeart/2005/8/layout/hChevron3"/>
    <dgm:cxn modelId="{AE4098D3-F72A-574A-9E93-509FB401682F}" type="presOf" srcId="{087332B1-022D-5D48-A082-72C0097157B1}" destId="{B493C9BF-72E7-9747-9675-4DA6C47D312F}" srcOrd="0" destOrd="0" presId="urn:microsoft.com/office/officeart/2005/8/layout/hChevron3"/>
    <dgm:cxn modelId="{5C1B7E5E-BC2F-E24D-804B-ED03526C9F4E}" type="presParOf" srcId="{3C64DF33-0944-4246-84E7-26297138C784}" destId="{BD321802-A0AA-734D-A582-58E3BF7A92DB}" srcOrd="0" destOrd="0" presId="urn:microsoft.com/office/officeart/2005/8/layout/hChevron3"/>
    <dgm:cxn modelId="{886A90DB-72D8-3044-A4BD-A0B2E5883F08}" type="presParOf" srcId="{3C64DF33-0944-4246-84E7-26297138C784}" destId="{378888F1-D76F-4B42-85F2-C6213CC7C4C6}" srcOrd="1" destOrd="0" presId="urn:microsoft.com/office/officeart/2005/8/layout/hChevron3"/>
    <dgm:cxn modelId="{7F270A0D-F761-BA49-AEC6-DF38F377689F}" type="presParOf" srcId="{3C64DF33-0944-4246-84E7-26297138C784}" destId="{609292D2-ADF0-4C45-A690-2805815E9BBF}" srcOrd="2" destOrd="0" presId="urn:microsoft.com/office/officeart/2005/8/layout/hChevron3"/>
    <dgm:cxn modelId="{A3415661-6B7F-5B44-A237-1A4BF9208272}" type="presParOf" srcId="{3C64DF33-0944-4246-84E7-26297138C784}" destId="{F6791F92-080A-024C-AE5E-9AF353836D00}" srcOrd="3" destOrd="0" presId="urn:microsoft.com/office/officeart/2005/8/layout/hChevron3"/>
    <dgm:cxn modelId="{7961DE5B-174C-E345-9934-720E5596C3C7}" type="presParOf" srcId="{3C64DF33-0944-4246-84E7-26297138C784}" destId="{B493C9BF-72E7-9747-9675-4DA6C47D312F}"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C65E400-9ECA-224D-8020-0D385B8C96E1}" type="doc">
      <dgm:prSet loTypeId="urn:microsoft.com/office/officeart/2008/layout/VerticalCurvedList" loCatId="" qsTypeId="urn:microsoft.com/office/officeart/2005/8/quickstyle/simple1" qsCatId="simple" csTypeId="urn:microsoft.com/office/officeart/2005/8/colors/accent0_2" csCatId="mainScheme" phldr="1"/>
      <dgm:spPr/>
      <dgm:t>
        <a:bodyPr/>
        <a:lstStyle/>
        <a:p>
          <a:endParaRPr lang="de-DE"/>
        </a:p>
      </dgm:t>
    </dgm:pt>
    <dgm:pt modelId="{32E9B40D-D908-6D4C-97DA-8C13D3E0DB59}">
      <dgm:prSet phldrT="[Text]"/>
      <dgm:spPr/>
      <dgm:t>
        <a:bodyPr/>
        <a:lstStyle/>
        <a:p>
          <a:r>
            <a:rPr lang="de-DE" dirty="0">
              <a:solidFill>
                <a:schemeClr val="tx2"/>
              </a:solidFill>
              <a:latin typeface="Calibri" panose="020F0502020204030204" pitchFamily="34" charset="0"/>
              <a:cs typeface="Calibri" panose="020F0502020204030204" pitchFamily="34" charset="0"/>
            </a:rPr>
            <a:t>Signifikante Entspannung der Lage schaffen </a:t>
          </a:r>
          <a:endParaRPr lang="de-DE" dirty="0">
            <a:solidFill>
              <a:schemeClr val="tx2"/>
            </a:solidFill>
          </a:endParaRPr>
        </a:p>
      </dgm:t>
    </dgm:pt>
    <dgm:pt modelId="{82B1168E-2BED-2748-9596-EE6FF6F4F40C}" type="parTrans" cxnId="{4A413CDC-048A-D348-BB55-D4741BA8AD86}">
      <dgm:prSet/>
      <dgm:spPr/>
      <dgm:t>
        <a:bodyPr/>
        <a:lstStyle/>
        <a:p>
          <a:endParaRPr lang="de-DE"/>
        </a:p>
      </dgm:t>
    </dgm:pt>
    <dgm:pt modelId="{8642DF53-E8F0-2C44-873A-634375E4BF34}" type="sibTrans" cxnId="{4A413CDC-048A-D348-BB55-D4741BA8AD86}">
      <dgm:prSet/>
      <dgm:spPr/>
      <dgm:t>
        <a:bodyPr/>
        <a:lstStyle/>
        <a:p>
          <a:endParaRPr lang="de-DE"/>
        </a:p>
      </dgm:t>
    </dgm:pt>
    <dgm:pt modelId="{84F1B7EA-85F5-AD4C-8CDC-8886FFC13114}">
      <dgm:prSet phldrT="[Text]"/>
      <dgm:spPr/>
      <dgm:t>
        <a:bodyPr/>
        <a:lstStyle/>
        <a:p>
          <a:pPr>
            <a:buFont typeface="Arial" panose="020B0604020202020204" pitchFamily="34" charset="0"/>
            <a:buChar char="•"/>
          </a:pPr>
          <a:r>
            <a:rPr lang="de-DE" dirty="0">
              <a:solidFill>
                <a:schemeClr val="tx2"/>
              </a:solidFill>
              <a:latin typeface="Calibri" panose="020F0502020204030204" pitchFamily="34" charset="0"/>
              <a:cs typeface="Calibri" panose="020F0502020204030204" pitchFamily="34" charset="0"/>
            </a:rPr>
            <a:t>Wirtschaftliche Planungssicherheit bei der Belegung</a:t>
          </a:r>
          <a:endParaRPr lang="de-DE" dirty="0">
            <a:solidFill>
              <a:schemeClr val="tx2"/>
            </a:solidFill>
          </a:endParaRPr>
        </a:p>
      </dgm:t>
    </dgm:pt>
    <dgm:pt modelId="{AC7451C3-5A89-D443-A62D-3C2789D45EB3}" type="parTrans" cxnId="{9F013F85-4D7A-FE4A-AD89-1D19D896F5CB}">
      <dgm:prSet/>
      <dgm:spPr/>
      <dgm:t>
        <a:bodyPr/>
        <a:lstStyle/>
        <a:p>
          <a:endParaRPr lang="de-DE"/>
        </a:p>
      </dgm:t>
    </dgm:pt>
    <dgm:pt modelId="{6A4D6223-E5CD-0143-9ECA-7260CD8205EA}" type="sibTrans" cxnId="{9F013F85-4D7A-FE4A-AD89-1D19D896F5CB}">
      <dgm:prSet/>
      <dgm:spPr/>
      <dgm:t>
        <a:bodyPr/>
        <a:lstStyle/>
        <a:p>
          <a:endParaRPr lang="de-DE"/>
        </a:p>
      </dgm:t>
    </dgm:pt>
    <dgm:pt modelId="{B7F8FEAA-08D2-B942-93AC-8EFC309AFC36}">
      <dgm:prSet phldrT="[Text]"/>
      <dgm:spPr/>
      <dgm:t>
        <a:bodyPr/>
        <a:lstStyle/>
        <a:p>
          <a:pPr>
            <a:buFont typeface="Arial" panose="020B0604020202020204" pitchFamily="34" charset="0"/>
            <a:buChar char="•"/>
          </a:pPr>
          <a:r>
            <a:rPr lang="de-DE" dirty="0">
              <a:solidFill>
                <a:schemeClr val="tx2"/>
              </a:solidFill>
              <a:latin typeface="Calibri" panose="020F0502020204030204" pitchFamily="34" charset="0"/>
              <a:cs typeface="Calibri" panose="020F0502020204030204" pitchFamily="34" charset="0"/>
            </a:rPr>
            <a:t>Teams stabilisieren und entlasten</a:t>
          </a:r>
          <a:endParaRPr lang="de-DE" dirty="0">
            <a:solidFill>
              <a:schemeClr val="tx2"/>
            </a:solidFill>
          </a:endParaRPr>
        </a:p>
      </dgm:t>
    </dgm:pt>
    <dgm:pt modelId="{36832BC1-5941-D84D-99CF-8C61234491A6}" type="parTrans" cxnId="{E56AD106-74F8-3D4E-82DC-5418F06AE4DC}">
      <dgm:prSet/>
      <dgm:spPr/>
      <dgm:t>
        <a:bodyPr/>
        <a:lstStyle/>
        <a:p>
          <a:endParaRPr lang="de-DE"/>
        </a:p>
      </dgm:t>
    </dgm:pt>
    <dgm:pt modelId="{9EF5177F-8F3D-1242-B145-548AC8862456}" type="sibTrans" cxnId="{E56AD106-74F8-3D4E-82DC-5418F06AE4DC}">
      <dgm:prSet/>
      <dgm:spPr/>
      <dgm:t>
        <a:bodyPr/>
        <a:lstStyle/>
        <a:p>
          <a:endParaRPr lang="de-DE"/>
        </a:p>
      </dgm:t>
    </dgm:pt>
    <dgm:pt modelId="{9E92D044-C929-6D4F-BD4E-B224C283267B}">
      <dgm:prSet custT="1"/>
      <dgm:spPr/>
      <dgm:t>
        <a:bodyPr/>
        <a:lstStyle/>
        <a:p>
          <a:r>
            <a:rPr lang="de-DE" sz="1400" dirty="0">
              <a:latin typeface="Calibri" panose="020F0502020204030204" pitchFamily="34" charset="0"/>
              <a:cs typeface="Calibri" panose="020F0502020204030204" pitchFamily="34" charset="0"/>
            </a:rPr>
            <a:t>Eigene Ausbildung optimieren, Auszubildendenanzahl erhöhen </a:t>
          </a:r>
          <a:endParaRPr lang="de-DE" sz="1800" b="1" dirty="0">
            <a:solidFill>
              <a:srgbClr val="00B050"/>
            </a:solidFill>
            <a:latin typeface="Calibri" panose="020F0502020204030204" pitchFamily="34" charset="0"/>
            <a:cs typeface="Calibri" panose="020F0502020204030204" pitchFamily="34" charset="0"/>
          </a:endParaRPr>
        </a:p>
      </dgm:t>
    </dgm:pt>
    <dgm:pt modelId="{5A9E792D-DB95-2E4F-A698-5682FDAEA8AD}" type="parTrans" cxnId="{F9D59E0A-3C08-B342-BEEC-023AEF14605B}">
      <dgm:prSet/>
      <dgm:spPr/>
      <dgm:t>
        <a:bodyPr/>
        <a:lstStyle/>
        <a:p>
          <a:endParaRPr lang="de-DE"/>
        </a:p>
      </dgm:t>
    </dgm:pt>
    <dgm:pt modelId="{375D37A3-E964-2741-B7ED-7DFC2148617F}" type="sibTrans" cxnId="{F9D59E0A-3C08-B342-BEEC-023AEF14605B}">
      <dgm:prSet/>
      <dgm:spPr/>
      <dgm:t>
        <a:bodyPr/>
        <a:lstStyle/>
        <a:p>
          <a:endParaRPr lang="de-DE"/>
        </a:p>
      </dgm:t>
    </dgm:pt>
    <dgm:pt modelId="{C17D8A2E-19A6-AC4A-8F16-EDDC935CE0CD}">
      <dgm:prSet custT="1"/>
      <dgm:spPr/>
      <dgm:t>
        <a:bodyPr/>
        <a:lstStyle/>
        <a:p>
          <a:r>
            <a:rPr lang="de-DE" sz="1400" dirty="0">
              <a:latin typeface="Calibri" panose="020F0502020204030204" pitchFamily="34" charset="0"/>
              <a:cs typeface="Calibri" panose="020F0502020204030204" pitchFamily="34" charset="0"/>
            </a:rPr>
            <a:t>Übernahmequote erhöhen </a:t>
          </a:r>
          <a:endParaRPr lang="de-DE" sz="1800" b="1" dirty="0">
            <a:latin typeface="Calibri" panose="020F0502020204030204" pitchFamily="34" charset="0"/>
            <a:cs typeface="Calibri" panose="020F0502020204030204" pitchFamily="34" charset="0"/>
          </a:endParaRPr>
        </a:p>
      </dgm:t>
    </dgm:pt>
    <dgm:pt modelId="{EECC5336-5D7D-1D4E-9069-F65C2AB828BF}" type="parTrans" cxnId="{3F48CDF8-12EA-1D49-A23D-6BE66B43EF52}">
      <dgm:prSet/>
      <dgm:spPr/>
      <dgm:t>
        <a:bodyPr/>
        <a:lstStyle/>
        <a:p>
          <a:endParaRPr lang="de-DE"/>
        </a:p>
      </dgm:t>
    </dgm:pt>
    <dgm:pt modelId="{9D8859DA-C9A6-F64A-B521-4F0AE4578C40}" type="sibTrans" cxnId="{3F48CDF8-12EA-1D49-A23D-6BE66B43EF52}">
      <dgm:prSet/>
      <dgm:spPr/>
      <dgm:t>
        <a:bodyPr/>
        <a:lstStyle/>
        <a:p>
          <a:endParaRPr lang="de-DE"/>
        </a:p>
      </dgm:t>
    </dgm:pt>
    <dgm:pt modelId="{F1EFE2BC-37D6-F443-8205-3A99300C5A69}">
      <dgm:prSet custT="1"/>
      <dgm:spPr/>
      <dgm:t>
        <a:bodyPr/>
        <a:lstStyle/>
        <a:p>
          <a:r>
            <a:rPr lang="de-DE" sz="1400" dirty="0">
              <a:latin typeface="Calibri" panose="020F0502020204030204" pitchFamily="34" charset="0"/>
              <a:cs typeface="Calibri" panose="020F0502020204030204" pitchFamily="34" charset="0"/>
            </a:rPr>
            <a:t>Gewinnung von Pflegekräften aus dem Ausland </a:t>
          </a:r>
          <a:endParaRPr lang="de-DE" sz="1800" b="1" dirty="0"/>
        </a:p>
      </dgm:t>
    </dgm:pt>
    <dgm:pt modelId="{F251A0F3-A2AA-3049-9DDF-E6519D98EAB0}" type="parTrans" cxnId="{E268B985-A207-994B-9A3A-BD6AFA84936D}">
      <dgm:prSet/>
      <dgm:spPr/>
      <dgm:t>
        <a:bodyPr/>
        <a:lstStyle/>
        <a:p>
          <a:endParaRPr lang="de-DE"/>
        </a:p>
      </dgm:t>
    </dgm:pt>
    <dgm:pt modelId="{5D190D63-D91D-794A-8306-FFD5F9E23414}" type="sibTrans" cxnId="{E268B985-A207-994B-9A3A-BD6AFA84936D}">
      <dgm:prSet/>
      <dgm:spPr/>
      <dgm:t>
        <a:bodyPr/>
        <a:lstStyle/>
        <a:p>
          <a:endParaRPr lang="de-DE"/>
        </a:p>
      </dgm:t>
    </dgm:pt>
    <dgm:pt modelId="{E9BD6A93-938E-2841-8E3F-8F80910C04F1}" type="pres">
      <dgm:prSet presAssocID="{2C65E400-9ECA-224D-8020-0D385B8C96E1}" presName="Name0" presStyleCnt="0">
        <dgm:presLayoutVars>
          <dgm:chMax val="7"/>
          <dgm:chPref val="7"/>
          <dgm:dir/>
        </dgm:presLayoutVars>
      </dgm:prSet>
      <dgm:spPr/>
    </dgm:pt>
    <dgm:pt modelId="{3C83FF1F-8C9E-C444-9CFC-E68EBB6A2802}" type="pres">
      <dgm:prSet presAssocID="{2C65E400-9ECA-224D-8020-0D385B8C96E1}" presName="Name1" presStyleCnt="0"/>
      <dgm:spPr/>
    </dgm:pt>
    <dgm:pt modelId="{A065A1A4-A717-BE4D-881A-DF0C51559DC6}" type="pres">
      <dgm:prSet presAssocID="{2C65E400-9ECA-224D-8020-0D385B8C96E1}" presName="cycle" presStyleCnt="0"/>
      <dgm:spPr/>
    </dgm:pt>
    <dgm:pt modelId="{90ABA01C-E238-D64D-A1A6-F03069D0DFFA}" type="pres">
      <dgm:prSet presAssocID="{2C65E400-9ECA-224D-8020-0D385B8C96E1}" presName="srcNode" presStyleLbl="node1" presStyleIdx="0" presStyleCnt="6"/>
      <dgm:spPr/>
    </dgm:pt>
    <dgm:pt modelId="{8AFA1CF2-96B2-5F42-BFFD-942EA9547C87}" type="pres">
      <dgm:prSet presAssocID="{2C65E400-9ECA-224D-8020-0D385B8C96E1}" presName="conn" presStyleLbl="parChTrans1D2" presStyleIdx="0" presStyleCnt="1"/>
      <dgm:spPr/>
    </dgm:pt>
    <dgm:pt modelId="{A14C6330-3E05-904C-B804-2B0BD79A6611}" type="pres">
      <dgm:prSet presAssocID="{2C65E400-9ECA-224D-8020-0D385B8C96E1}" presName="extraNode" presStyleLbl="node1" presStyleIdx="0" presStyleCnt="6"/>
      <dgm:spPr/>
    </dgm:pt>
    <dgm:pt modelId="{055A510F-4C39-164E-8557-201885F2AC31}" type="pres">
      <dgm:prSet presAssocID="{2C65E400-9ECA-224D-8020-0D385B8C96E1}" presName="dstNode" presStyleLbl="node1" presStyleIdx="0" presStyleCnt="6"/>
      <dgm:spPr/>
    </dgm:pt>
    <dgm:pt modelId="{4D3BE44D-C82B-404F-A5FB-3385B4A696EC}" type="pres">
      <dgm:prSet presAssocID="{32E9B40D-D908-6D4C-97DA-8C13D3E0DB59}" presName="text_1" presStyleLbl="node1" presStyleIdx="0" presStyleCnt="6" custLinFactNeighborX="2835" custLinFactNeighborY="-2373">
        <dgm:presLayoutVars>
          <dgm:bulletEnabled val="1"/>
        </dgm:presLayoutVars>
      </dgm:prSet>
      <dgm:spPr/>
    </dgm:pt>
    <dgm:pt modelId="{CBD760FA-7915-F641-BDC8-3C765C674373}" type="pres">
      <dgm:prSet presAssocID="{32E9B40D-D908-6D4C-97DA-8C13D3E0DB59}" presName="accent_1" presStyleCnt="0"/>
      <dgm:spPr/>
    </dgm:pt>
    <dgm:pt modelId="{B669448F-054B-DB41-9359-D8317AA978D6}" type="pres">
      <dgm:prSet presAssocID="{32E9B40D-D908-6D4C-97DA-8C13D3E0DB59}" presName="accentRepeatNode" presStyleLbl="solidFgAcc1" presStyleIdx="0" presStyleCnt="6" custLinFactNeighborX="303"/>
      <dgm:spPr/>
    </dgm:pt>
    <dgm:pt modelId="{0FAB81A5-4B79-D04A-830F-CF712B5DE86F}" type="pres">
      <dgm:prSet presAssocID="{84F1B7EA-85F5-AD4C-8CDC-8886FFC13114}" presName="text_2" presStyleLbl="node1" presStyleIdx="1" presStyleCnt="6">
        <dgm:presLayoutVars>
          <dgm:bulletEnabled val="1"/>
        </dgm:presLayoutVars>
      </dgm:prSet>
      <dgm:spPr/>
    </dgm:pt>
    <dgm:pt modelId="{BE16B583-16AD-8845-B968-67E6E2DA698B}" type="pres">
      <dgm:prSet presAssocID="{84F1B7EA-85F5-AD4C-8CDC-8886FFC13114}" presName="accent_2" presStyleCnt="0"/>
      <dgm:spPr/>
    </dgm:pt>
    <dgm:pt modelId="{7E1EF954-5965-C245-BF23-CD450C75FAEA}" type="pres">
      <dgm:prSet presAssocID="{84F1B7EA-85F5-AD4C-8CDC-8886FFC13114}" presName="accentRepeatNode" presStyleLbl="solidFgAcc1" presStyleIdx="1" presStyleCnt="6"/>
      <dgm:spPr/>
    </dgm:pt>
    <dgm:pt modelId="{4F3BE23A-38E1-F844-9D8B-7E8F008410C0}" type="pres">
      <dgm:prSet presAssocID="{B7F8FEAA-08D2-B942-93AC-8EFC309AFC36}" presName="text_3" presStyleLbl="node1" presStyleIdx="2" presStyleCnt="6">
        <dgm:presLayoutVars>
          <dgm:bulletEnabled val="1"/>
        </dgm:presLayoutVars>
      </dgm:prSet>
      <dgm:spPr/>
    </dgm:pt>
    <dgm:pt modelId="{814DC805-64FF-6E46-A167-44E7BDFEC008}" type="pres">
      <dgm:prSet presAssocID="{B7F8FEAA-08D2-B942-93AC-8EFC309AFC36}" presName="accent_3" presStyleCnt="0"/>
      <dgm:spPr/>
    </dgm:pt>
    <dgm:pt modelId="{D5F12683-5A71-944D-9C49-0D099A86EA6A}" type="pres">
      <dgm:prSet presAssocID="{B7F8FEAA-08D2-B942-93AC-8EFC309AFC36}" presName="accentRepeatNode" presStyleLbl="solidFgAcc1" presStyleIdx="2" presStyleCnt="6"/>
      <dgm:spPr/>
    </dgm:pt>
    <dgm:pt modelId="{A191B92C-1BEA-5549-9B1E-7EF4BD68B300}" type="pres">
      <dgm:prSet presAssocID="{9E92D044-C929-6D4F-BD4E-B224C283267B}" presName="text_4" presStyleLbl="node1" presStyleIdx="3" presStyleCnt="6">
        <dgm:presLayoutVars>
          <dgm:bulletEnabled val="1"/>
        </dgm:presLayoutVars>
      </dgm:prSet>
      <dgm:spPr/>
    </dgm:pt>
    <dgm:pt modelId="{EE27007F-0232-AB41-9070-2C3C7F4AF33B}" type="pres">
      <dgm:prSet presAssocID="{9E92D044-C929-6D4F-BD4E-B224C283267B}" presName="accent_4" presStyleCnt="0"/>
      <dgm:spPr/>
    </dgm:pt>
    <dgm:pt modelId="{EBD8C78C-9C79-BF46-A0E2-802E4EDE506D}" type="pres">
      <dgm:prSet presAssocID="{9E92D044-C929-6D4F-BD4E-B224C283267B}" presName="accentRepeatNode" presStyleLbl="solidFgAcc1" presStyleIdx="3" presStyleCnt="6"/>
      <dgm:spPr/>
    </dgm:pt>
    <dgm:pt modelId="{F0DB7DE9-B975-5441-A598-204D687EA6D6}" type="pres">
      <dgm:prSet presAssocID="{C17D8A2E-19A6-AC4A-8F16-EDDC935CE0CD}" presName="text_5" presStyleLbl="node1" presStyleIdx="4" presStyleCnt="6">
        <dgm:presLayoutVars>
          <dgm:bulletEnabled val="1"/>
        </dgm:presLayoutVars>
      </dgm:prSet>
      <dgm:spPr/>
    </dgm:pt>
    <dgm:pt modelId="{8C740C27-9344-A947-9772-646A0420AE06}" type="pres">
      <dgm:prSet presAssocID="{C17D8A2E-19A6-AC4A-8F16-EDDC935CE0CD}" presName="accent_5" presStyleCnt="0"/>
      <dgm:spPr/>
    </dgm:pt>
    <dgm:pt modelId="{34C30C43-AD3A-6A46-9DB7-F79D880E2016}" type="pres">
      <dgm:prSet presAssocID="{C17D8A2E-19A6-AC4A-8F16-EDDC935CE0CD}" presName="accentRepeatNode" presStyleLbl="solidFgAcc1" presStyleIdx="4" presStyleCnt="6"/>
      <dgm:spPr/>
    </dgm:pt>
    <dgm:pt modelId="{FBA4C327-52BB-3E4F-8920-9FB6EC5A824E}" type="pres">
      <dgm:prSet presAssocID="{F1EFE2BC-37D6-F443-8205-3A99300C5A69}" presName="text_6" presStyleLbl="node1" presStyleIdx="5" presStyleCnt="6">
        <dgm:presLayoutVars>
          <dgm:bulletEnabled val="1"/>
        </dgm:presLayoutVars>
      </dgm:prSet>
      <dgm:spPr/>
    </dgm:pt>
    <dgm:pt modelId="{E1ECB2AC-C175-4B4A-92ED-113385264EB4}" type="pres">
      <dgm:prSet presAssocID="{F1EFE2BC-37D6-F443-8205-3A99300C5A69}" presName="accent_6" presStyleCnt="0"/>
      <dgm:spPr/>
    </dgm:pt>
    <dgm:pt modelId="{B4F9618B-14D5-E64D-B677-0DE3AD431677}" type="pres">
      <dgm:prSet presAssocID="{F1EFE2BC-37D6-F443-8205-3A99300C5A69}" presName="accentRepeatNode" presStyleLbl="solidFgAcc1" presStyleIdx="5" presStyleCnt="6"/>
      <dgm:spPr/>
    </dgm:pt>
  </dgm:ptLst>
  <dgm:cxnLst>
    <dgm:cxn modelId="{E56AD106-74F8-3D4E-82DC-5418F06AE4DC}" srcId="{2C65E400-9ECA-224D-8020-0D385B8C96E1}" destId="{B7F8FEAA-08D2-B942-93AC-8EFC309AFC36}" srcOrd="2" destOrd="0" parTransId="{36832BC1-5941-D84D-99CF-8C61234491A6}" sibTransId="{9EF5177F-8F3D-1242-B145-548AC8862456}"/>
    <dgm:cxn modelId="{F9D59E0A-3C08-B342-BEEC-023AEF14605B}" srcId="{2C65E400-9ECA-224D-8020-0D385B8C96E1}" destId="{9E92D044-C929-6D4F-BD4E-B224C283267B}" srcOrd="3" destOrd="0" parTransId="{5A9E792D-DB95-2E4F-A698-5682FDAEA8AD}" sibTransId="{375D37A3-E964-2741-B7ED-7DFC2148617F}"/>
    <dgm:cxn modelId="{960D540F-F76B-0742-B03F-02EEAD3C1142}" type="presOf" srcId="{9E92D044-C929-6D4F-BD4E-B224C283267B}" destId="{A191B92C-1BEA-5549-9B1E-7EF4BD68B300}" srcOrd="0" destOrd="0" presId="urn:microsoft.com/office/officeart/2008/layout/VerticalCurvedList"/>
    <dgm:cxn modelId="{62515527-BBA5-564D-8850-1572807DFF3D}" type="presOf" srcId="{2C65E400-9ECA-224D-8020-0D385B8C96E1}" destId="{E9BD6A93-938E-2841-8E3F-8F80910C04F1}" srcOrd="0" destOrd="0" presId="urn:microsoft.com/office/officeart/2008/layout/VerticalCurvedList"/>
    <dgm:cxn modelId="{9BDAF148-FEB4-3C4F-9123-87FF83004B03}" type="presOf" srcId="{8642DF53-E8F0-2C44-873A-634375E4BF34}" destId="{8AFA1CF2-96B2-5F42-BFFD-942EA9547C87}" srcOrd="0" destOrd="0" presId="urn:microsoft.com/office/officeart/2008/layout/VerticalCurvedList"/>
    <dgm:cxn modelId="{B0CEAF77-A874-E942-8190-3FC6EAA332D1}" type="presOf" srcId="{32E9B40D-D908-6D4C-97DA-8C13D3E0DB59}" destId="{4D3BE44D-C82B-404F-A5FB-3385B4A696EC}" srcOrd="0" destOrd="0" presId="urn:microsoft.com/office/officeart/2008/layout/VerticalCurvedList"/>
    <dgm:cxn modelId="{25259E81-A629-C542-942B-7F6A896624DC}" type="presOf" srcId="{84F1B7EA-85F5-AD4C-8CDC-8886FFC13114}" destId="{0FAB81A5-4B79-D04A-830F-CF712B5DE86F}" srcOrd="0" destOrd="0" presId="urn:microsoft.com/office/officeart/2008/layout/VerticalCurvedList"/>
    <dgm:cxn modelId="{9F013F85-4D7A-FE4A-AD89-1D19D896F5CB}" srcId="{2C65E400-9ECA-224D-8020-0D385B8C96E1}" destId="{84F1B7EA-85F5-AD4C-8CDC-8886FFC13114}" srcOrd="1" destOrd="0" parTransId="{AC7451C3-5A89-D443-A62D-3C2789D45EB3}" sibTransId="{6A4D6223-E5CD-0143-9ECA-7260CD8205EA}"/>
    <dgm:cxn modelId="{E268B985-A207-994B-9A3A-BD6AFA84936D}" srcId="{2C65E400-9ECA-224D-8020-0D385B8C96E1}" destId="{F1EFE2BC-37D6-F443-8205-3A99300C5A69}" srcOrd="5" destOrd="0" parTransId="{F251A0F3-A2AA-3049-9DDF-E6519D98EAB0}" sibTransId="{5D190D63-D91D-794A-8306-FFD5F9E23414}"/>
    <dgm:cxn modelId="{203160A8-A6FC-D946-A807-D9603D424B4F}" type="presOf" srcId="{B7F8FEAA-08D2-B942-93AC-8EFC309AFC36}" destId="{4F3BE23A-38E1-F844-9D8B-7E8F008410C0}" srcOrd="0" destOrd="0" presId="urn:microsoft.com/office/officeart/2008/layout/VerticalCurvedList"/>
    <dgm:cxn modelId="{F4C158AD-3ACB-4C45-A40A-B07B99776AD7}" type="presOf" srcId="{C17D8A2E-19A6-AC4A-8F16-EDDC935CE0CD}" destId="{F0DB7DE9-B975-5441-A598-204D687EA6D6}" srcOrd="0" destOrd="0" presId="urn:microsoft.com/office/officeart/2008/layout/VerticalCurvedList"/>
    <dgm:cxn modelId="{5BF935BA-CBCE-7946-9C2A-8EA7CF7827B9}" type="presOf" srcId="{F1EFE2BC-37D6-F443-8205-3A99300C5A69}" destId="{FBA4C327-52BB-3E4F-8920-9FB6EC5A824E}" srcOrd="0" destOrd="0" presId="urn:microsoft.com/office/officeart/2008/layout/VerticalCurvedList"/>
    <dgm:cxn modelId="{4A413CDC-048A-D348-BB55-D4741BA8AD86}" srcId="{2C65E400-9ECA-224D-8020-0D385B8C96E1}" destId="{32E9B40D-D908-6D4C-97DA-8C13D3E0DB59}" srcOrd="0" destOrd="0" parTransId="{82B1168E-2BED-2748-9596-EE6FF6F4F40C}" sibTransId="{8642DF53-E8F0-2C44-873A-634375E4BF34}"/>
    <dgm:cxn modelId="{3F48CDF8-12EA-1D49-A23D-6BE66B43EF52}" srcId="{2C65E400-9ECA-224D-8020-0D385B8C96E1}" destId="{C17D8A2E-19A6-AC4A-8F16-EDDC935CE0CD}" srcOrd="4" destOrd="0" parTransId="{EECC5336-5D7D-1D4E-9069-F65C2AB828BF}" sibTransId="{9D8859DA-C9A6-F64A-B521-4F0AE4578C40}"/>
    <dgm:cxn modelId="{92182EDA-3EF5-0C42-9A0C-D6AAC9901869}" type="presParOf" srcId="{E9BD6A93-938E-2841-8E3F-8F80910C04F1}" destId="{3C83FF1F-8C9E-C444-9CFC-E68EBB6A2802}" srcOrd="0" destOrd="0" presId="urn:microsoft.com/office/officeart/2008/layout/VerticalCurvedList"/>
    <dgm:cxn modelId="{1570A3FB-86EF-1C4A-B86C-2CC459D9F1BC}" type="presParOf" srcId="{3C83FF1F-8C9E-C444-9CFC-E68EBB6A2802}" destId="{A065A1A4-A717-BE4D-881A-DF0C51559DC6}" srcOrd="0" destOrd="0" presId="urn:microsoft.com/office/officeart/2008/layout/VerticalCurvedList"/>
    <dgm:cxn modelId="{E8A84830-5BE1-3547-9CF5-4A3F3E2A3D19}" type="presParOf" srcId="{A065A1A4-A717-BE4D-881A-DF0C51559DC6}" destId="{90ABA01C-E238-D64D-A1A6-F03069D0DFFA}" srcOrd="0" destOrd="0" presId="urn:microsoft.com/office/officeart/2008/layout/VerticalCurvedList"/>
    <dgm:cxn modelId="{4004C8AB-8230-2044-A57B-CA3E2C163025}" type="presParOf" srcId="{A065A1A4-A717-BE4D-881A-DF0C51559DC6}" destId="{8AFA1CF2-96B2-5F42-BFFD-942EA9547C87}" srcOrd="1" destOrd="0" presId="urn:microsoft.com/office/officeart/2008/layout/VerticalCurvedList"/>
    <dgm:cxn modelId="{FAE1378D-A6C0-8E41-B56C-79C91DBBC07F}" type="presParOf" srcId="{A065A1A4-A717-BE4D-881A-DF0C51559DC6}" destId="{A14C6330-3E05-904C-B804-2B0BD79A6611}" srcOrd="2" destOrd="0" presId="urn:microsoft.com/office/officeart/2008/layout/VerticalCurvedList"/>
    <dgm:cxn modelId="{504A4F67-6071-3A48-8F28-4546FE9D07E0}" type="presParOf" srcId="{A065A1A4-A717-BE4D-881A-DF0C51559DC6}" destId="{055A510F-4C39-164E-8557-201885F2AC31}" srcOrd="3" destOrd="0" presId="urn:microsoft.com/office/officeart/2008/layout/VerticalCurvedList"/>
    <dgm:cxn modelId="{1B319E71-A3B2-D543-A06D-2C5D51A1DA72}" type="presParOf" srcId="{3C83FF1F-8C9E-C444-9CFC-E68EBB6A2802}" destId="{4D3BE44D-C82B-404F-A5FB-3385B4A696EC}" srcOrd="1" destOrd="0" presId="urn:microsoft.com/office/officeart/2008/layout/VerticalCurvedList"/>
    <dgm:cxn modelId="{734C5BF5-9001-314D-86B6-E6D76B987AEB}" type="presParOf" srcId="{3C83FF1F-8C9E-C444-9CFC-E68EBB6A2802}" destId="{CBD760FA-7915-F641-BDC8-3C765C674373}" srcOrd="2" destOrd="0" presId="urn:microsoft.com/office/officeart/2008/layout/VerticalCurvedList"/>
    <dgm:cxn modelId="{D5EB8AF8-05BF-4E4A-A05B-874ABF5492E5}" type="presParOf" srcId="{CBD760FA-7915-F641-BDC8-3C765C674373}" destId="{B669448F-054B-DB41-9359-D8317AA978D6}" srcOrd="0" destOrd="0" presId="urn:microsoft.com/office/officeart/2008/layout/VerticalCurvedList"/>
    <dgm:cxn modelId="{7F766532-C061-FD4E-97B4-58126D361950}" type="presParOf" srcId="{3C83FF1F-8C9E-C444-9CFC-E68EBB6A2802}" destId="{0FAB81A5-4B79-D04A-830F-CF712B5DE86F}" srcOrd="3" destOrd="0" presId="urn:microsoft.com/office/officeart/2008/layout/VerticalCurvedList"/>
    <dgm:cxn modelId="{C91A28F8-20D3-0F42-90EC-BC6BDEB34FCF}" type="presParOf" srcId="{3C83FF1F-8C9E-C444-9CFC-E68EBB6A2802}" destId="{BE16B583-16AD-8845-B968-67E6E2DA698B}" srcOrd="4" destOrd="0" presId="urn:microsoft.com/office/officeart/2008/layout/VerticalCurvedList"/>
    <dgm:cxn modelId="{36A3D46E-9E39-304C-B4BE-258E9BA337A2}" type="presParOf" srcId="{BE16B583-16AD-8845-B968-67E6E2DA698B}" destId="{7E1EF954-5965-C245-BF23-CD450C75FAEA}" srcOrd="0" destOrd="0" presId="urn:microsoft.com/office/officeart/2008/layout/VerticalCurvedList"/>
    <dgm:cxn modelId="{CD54E996-2354-284A-9E4B-C32643FA618C}" type="presParOf" srcId="{3C83FF1F-8C9E-C444-9CFC-E68EBB6A2802}" destId="{4F3BE23A-38E1-F844-9D8B-7E8F008410C0}" srcOrd="5" destOrd="0" presId="urn:microsoft.com/office/officeart/2008/layout/VerticalCurvedList"/>
    <dgm:cxn modelId="{40609372-6AEC-D745-81E8-DD5F533C0F87}" type="presParOf" srcId="{3C83FF1F-8C9E-C444-9CFC-E68EBB6A2802}" destId="{814DC805-64FF-6E46-A167-44E7BDFEC008}" srcOrd="6" destOrd="0" presId="urn:microsoft.com/office/officeart/2008/layout/VerticalCurvedList"/>
    <dgm:cxn modelId="{3CF1654D-04D8-414D-93F0-A254D813481F}" type="presParOf" srcId="{814DC805-64FF-6E46-A167-44E7BDFEC008}" destId="{D5F12683-5A71-944D-9C49-0D099A86EA6A}" srcOrd="0" destOrd="0" presId="urn:microsoft.com/office/officeart/2008/layout/VerticalCurvedList"/>
    <dgm:cxn modelId="{EB70A60A-0A78-FB49-ACC1-BA326EF0ACE6}" type="presParOf" srcId="{3C83FF1F-8C9E-C444-9CFC-E68EBB6A2802}" destId="{A191B92C-1BEA-5549-9B1E-7EF4BD68B300}" srcOrd="7" destOrd="0" presId="urn:microsoft.com/office/officeart/2008/layout/VerticalCurvedList"/>
    <dgm:cxn modelId="{7BB6264A-FF5E-C342-A837-BB5BCD32F681}" type="presParOf" srcId="{3C83FF1F-8C9E-C444-9CFC-E68EBB6A2802}" destId="{EE27007F-0232-AB41-9070-2C3C7F4AF33B}" srcOrd="8" destOrd="0" presId="urn:microsoft.com/office/officeart/2008/layout/VerticalCurvedList"/>
    <dgm:cxn modelId="{9AAC1EDD-A926-0D48-9DAD-A78A8B1E56B2}" type="presParOf" srcId="{EE27007F-0232-AB41-9070-2C3C7F4AF33B}" destId="{EBD8C78C-9C79-BF46-A0E2-802E4EDE506D}" srcOrd="0" destOrd="0" presId="urn:microsoft.com/office/officeart/2008/layout/VerticalCurvedList"/>
    <dgm:cxn modelId="{3792959A-37B2-F449-8001-A14E1FCF05F8}" type="presParOf" srcId="{3C83FF1F-8C9E-C444-9CFC-E68EBB6A2802}" destId="{F0DB7DE9-B975-5441-A598-204D687EA6D6}" srcOrd="9" destOrd="0" presId="urn:microsoft.com/office/officeart/2008/layout/VerticalCurvedList"/>
    <dgm:cxn modelId="{7418C3B0-CE55-3147-8C04-B18D3D75BF74}" type="presParOf" srcId="{3C83FF1F-8C9E-C444-9CFC-E68EBB6A2802}" destId="{8C740C27-9344-A947-9772-646A0420AE06}" srcOrd="10" destOrd="0" presId="urn:microsoft.com/office/officeart/2008/layout/VerticalCurvedList"/>
    <dgm:cxn modelId="{A7968034-A13A-6B42-985C-03064B0C5886}" type="presParOf" srcId="{8C740C27-9344-A947-9772-646A0420AE06}" destId="{34C30C43-AD3A-6A46-9DB7-F79D880E2016}" srcOrd="0" destOrd="0" presId="urn:microsoft.com/office/officeart/2008/layout/VerticalCurvedList"/>
    <dgm:cxn modelId="{CA52FFA6-6A3D-A940-A773-EEF615DF99E5}" type="presParOf" srcId="{3C83FF1F-8C9E-C444-9CFC-E68EBB6A2802}" destId="{FBA4C327-52BB-3E4F-8920-9FB6EC5A824E}" srcOrd="11" destOrd="0" presId="urn:microsoft.com/office/officeart/2008/layout/VerticalCurvedList"/>
    <dgm:cxn modelId="{7A00A511-21C8-DF41-AF60-0E89D6202AB1}" type="presParOf" srcId="{3C83FF1F-8C9E-C444-9CFC-E68EBB6A2802}" destId="{E1ECB2AC-C175-4B4A-92ED-113385264EB4}" srcOrd="12" destOrd="0" presId="urn:microsoft.com/office/officeart/2008/layout/VerticalCurvedList"/>
    <dgm:cxn modelId="{643AEF29-C1B6-754E-BC6E-356E532E8DF3}" type="presParOf" srcId="{E1ECB2AC-C175-4B4A-92ED-113385264EB4}" destId="{B4F9618B-14D5-E64D-B677-0DE3AD43167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FA1CF2-96B2-5F42-BFFD-942EA9547C87}">
      <dsp:nvSpPr>
        <dsp:cNvPr id="0" name=""/>
        <dsp:cNvSpPr/>
      </dsp:nvSpPr>
      <dsp:spPr>
        <a:xfrm>
          <a:off x="-3244674" y="-499223"/>
          <a:ext cx="3869515" cy="3869515"/>
        </a:xfrm>
        <a:prstGeom prst="blockArc">
          <a:avLst>
            <a:gd name="adj1" fmla="val 18900000"/>
            <a:gd name="adj2" fmla="val 2700000"/>
            <a:gd name="adj3" fmla="val 558"/>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3BE44D-C82B-404F-A5FB-3385B4A696EC}">
      <dsp:nvSpPr>
        <dsp:cNvPr id="0" name=""/>
        <dsp:cNvSpPr/>
      </dsp:nvSpPr>
      <dsp:spPr>
        <a:xfrm>
          <a:off x="234396" y="151190"/>
          <a:ext cx="7218462" cy="302266"/>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924" tIns="35560" rIns="35560" bIns="35560" numCol="1" spcCol="1270" anchor="ctr" anchorCtr="0">
          <a:noAutofit/>
        </a:bodyPr>
        <a:lstStyle/>
        <a:p>
          <a:pPr marL="0" lvl="0" indent="0" algn="l" defTabSz="622300">
            <a:lnSpc>
              <a:spcPct val="90000"/>
            </a:lnSpc>
            <a:spcBef>
              <a:spcPct val="0"/>
            </a:spcBef>
            <a:spcAft>
              <a:spcPct val="35000"/>
            </a:spcAft>
            <a:buNone/>
          </a:pPr>
          <a:r>
            <a:rPr lang="de-DE" sz="1400" kern="1200" dirty="0">
              <a:latin typeface="Calibri" panose="020F0502020204030204" pitchFamily="34" charset="0"/>
              <a:cs typeface="Calibri" panose="020F0502020204030204" pitchFamily="34" charset="0"/>
            </a:rPr>
            <a:t>Signifikante Entspannung der Lage schaffen</a:t>
          </a:r>
          <a:endParaRPr lang="de-DE" sz="1400" kern="1200" dirty="0"/>
        </a:p>
      </dsp:txBody>
      <dsp:txXfrm>
        <a:off x="234396" y="151190"/>
        <a:ext cx="7218462" cy="302266"/>
      </dsp:txXfrm>
    </dsp:sp>
    <dsp:sp modelId="{B669448F-054B-DB41-9359-D8317AA978D6}">
      <dsp:nvSpPr>
        <dsp:cNvPr id="0" name=""/>
        <dsp:cNvSpPr/>
      </dsp:nvSpPr>
      <dsp:spPr>
        <a:xfrm>
          <a:off x="46624" y="113407"/>
          <a:ext cx="377832" cy="377832"/>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AB81A5-4B79-D04A-830F-CF712B5DE86F}">
      <dsp:nvSpPr>
        <dsp:cNvPr id="0" name=""/>
        <dsp:cNvSpPr/>
      </dsp:nvSpPr>
      <dsp:spPr>
        <a:xfrm>
          <a:off x="483030" y="604532"/>
          <a:ext cx="6969827" cy="302266"/>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924" tIns="35560" rIns="35560" bIns="35560" numCol="1" spcCol="1270" anchor="ctr" anchorCtr="0">
          <a:noAutofit/>
        </a:bodyPr>
        <a:lstStyle/>
        <a:p>
          <a:pPr marL="0" lvl="0" indent="0" algn="l" defTabSz="622300">
            <a:lnSpc>
              <a:spcPct val="90000"/>
            </a:lnSpc>
            <a:spcBef>
              <a:spcPct val="0"/>
            </a:spcBef>
            <a:spcAft>
              <a:spcPct val="35000"/>
            </a:spcAft>
            <a:buFont typeface="Arial" panose="020B0604020202020204" pitchFamily="34" charset="0"/>
            <a:buNone/>
          </a:pPr>
          <a:r>
            <a:rPr lang="de-DE" sz="1400" kern="1200">
              <a:latin typeface="Calibri" panose="020F0502020204030204" pitchFamily="34" charset="0"/>
              <a:cs typeface="Calibri" panose="020F0502020204030204" pitchFamily="34" charset="0"/>
            </a:rPr>
            <a:t>Wirtschaftliche Planungssicherheit bei der Belegung</a:t>
          </a:r>
          <a:endParaRPr lang="de-DE" sz="1400" kern="1200" dirty="0"/>
        </a:p>
      </dsp:txBody>
      <dsp:txXfrm>
        <a:off x="483030" y="604532"/>
        <a:ext cx="6969827" cy="302266"/>
      </dsp:txXfrm>
    </dsp:sp>
    <dsp:sp modelId="{7E1EF954-5965-C245-BF23-CD450C75FAEA}">
      <dsp:nvSpPr>
        <dsp:cNvPr id="0" name=""/>
        <dsp:cNvSpPr/>
      </dsp:nvSpPr>
      <dsp:spPr>
        <a:xfrm>
          <a:off x="294114" y="566748"/>
          <a:ext cx="377832" cy="377832"/>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3BE23A-38E1-F844-9D8B-7E8F008410C0}">
      <dsp:nvSpPr>
        <dsp:cNvPr id="0" name=""/>
        <dsp:cNvSpPr/>
      </dsp:nvSpPr>
      <dsp:spPr>
        <a:xfrm>
          <a:off x="596725" y="1057873"/>
          <a:ext cx="6856133" cy="302266"/>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924" tIns="35560" rIns="35560" bIns="35560" numCol="1" spcCol="1270" anchor="ctr" anchorCtr="0">
          <a:noAutofit/>
        </a:bodyPr>
        <a:lstStyle/>
        <a:p>
          <a:pPr marL="0" lvl="0" indent="0" algn="l" defTabSz="622300">
            <a:lnSpc>
              <a:spcPct val="90000"/>
            </a:lnSpc>
            <a:spcBef>
              <a:spcPct val="0"/>
            </a:spcBef>
            <a:spcAft>
              <a:spcPct val="35000"/>
            </a:spcAft>
            <a:buFont typeface="Arial" panose="020B0604020202020204" pitchFamily="34" charset="0"/>
            <a:buNone/>
          </a:pPr>
          <a:r>
            <a:rPr lang="de-DE" sz="1400" kern="1200">
              <a:latin typeface="Calibri" panose="020F0502020204030204" pitchFamily="34" charset="0"/>
              <a:cs typeface="Calibri" panose="020F0502020204030204" pitchFamily="34" charset="0"/>
            </a:rPr>
            <a:t>Teams stabilisieren und entlasten</a:t>
          </a:r>
          <a:endParaRPr lang="de-DE" sz="1400" kern="1200" dirty="0"/>
        </a:p>
      </dsp:txBody>
      <dsp:txXfrm>
        <a:off x="596725" y="1057873"/>
        <a:ext cx="6856133" cy="302266"/>
      </dsp:txXfrm>
    </dsp:sp>
    <dsp:sp modelId="{D5F12683-5A71-944D-9C49-0D099A86EA6A}">
      <dsp:nvSpPr>
        <dsp:cNvPr id="0" name=""/>
        <dsp:cNvSpPr/>
      </dsp:nvSpPr>
      <dsp:spPr>
        <a:xfrm>
          <a:off x="407808" y="1020090"/>
          <a:ext cx="377832" cy="377832"/>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91B92C-1BEA-5549-9B1E-7EF4BD68B300}">
      <dsp:nvSpPr>
        <dsp:cNvPr id="0" name=""/>
        <dsp:cNvSpPr/>
      </dsp:nvSpPr>
      <dsp:spPr>
        <a:xfrm>
          <a:off x="596725" y="1510928"/>
          <a:ext cx="6856133" cy="302266"/>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924" tIns="35560" rIns="35560" bIns="35560" numCol="1" spcCol="1270" anchor="ctr" anchorCtr="0">
          <a:noAutofit/>
        </a:bodyPr>
        <a:lstStyle/>
        <a:p>
          <a:pPr marL="0" lvl="0" indent="0" algn="l" defTabSz="622300">
            <a:lnSpc>
              <a:spcPct val="90000"/>
            </a:lnSpc>
            <a:spcBef>
              <a:spcPct val="0"/>
            </a:spcBef>
            <a:spcAft>
              <a:spcPct val="35000"/>
            </a:spcAft>
            <a:buNone/>
          </a:pPr>
          <a:r>
            <a:rPr lang="de-DE" sz="1400" kern="1200" dirty="0">
              <a:latin typeface="Calibri" panose="020F0502020204030204" pitchFamily="34" charset="0"/>
              <a:cs typeface="Calibri" panose="020F0502020204030204" pitchFamily="34" charset="0"/>
            </a:rPr>
            <a:t>Eigene Ausbildung optimieren, Auszubildendenanzahl erhöhen </a:t>
          </a:r>
        </a:p>
      </dsp:txBody>
      <dsp:txXfrm>
        <a:off x="596725" y="1510928"/>
        <a:ext cx="6856133" cy="302266"/>
      </dsp:txXfrm>
    </dsp:sp>
    <dsp:sp modelId="{EBD8C78C-9C79-BF46-A0E2-802E4EDE506D}">
      <dsp:nvSpPr>
        <dsp:cNvPr id="0" name=""/>
        <dsp:cNvSpPr/>
      </dsp:nvSpPr>
      <dsp:spPr>
        <a:xfrm>
          <a:off x="407808" y="1473144"/>
          <a:ext cx="377832" cy="377832"/>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DB7DE9-B975-5441-A598-204D687EA6D6}">
      <dsp:nvSpPr>
        <dsp:cNvPr id="0" name=""/>
        <dsp:cNvSpPr/>
      </dsp:nvSpPr>
      <dsp:spPr>
        <a:xfrm>
          <a:off x="483030" y="1964269"/>
          <a:ext cx="6969827" cy="302266"/>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924" tIns="35560" rIns="35560" bIns="35560" numCol="1" spcCol="1270" anchor="ctr" anchorCtr="0">
          <a:noAutofit/>
        </a:bodyPr>
        <a:lstStyle/>
        <a:p>
          <a:pPr marL="0" lvl="0" indent="0" algn="l" defTabSz="622300">
            <a:lnSpc>
              <a:spcPct val="90000"/>
            </a:lnSpc>
            <a:spcBef>
              <a:spcPct val="0"/>
            </a:spcBef>
            <a:spcAft>
              <a:spcPct val="35000"/>
            </a:spcAft>
            <a:buNone/>
          </a:pPr>
          <a:r>
            <a:rPr lang="de-DE" sz="1400" kern="1200" dirty="0">
              <a:latin typeface="Calibri" panose="020F0502020204030204" pitchFamily="34" charset="0"/>
              <a:cs typeface="Calibri" panose="020F0502020204030204" pitchFamily="34" charset="0"/>
            </a:rPr>
            <a:t>Übernahmequote erhöhen</a:t>
          </a:r>
        </a:p>
      </dsp:txBody>
      <dsp:txXfrm>
        <a:off x="483030" y="1964269"/>
        <a:ext cx="6969827" cy="302266"/>
      </dsp:txXfrm>
    </dsp:sp>
    <dsp:sp modelId="{34C30C43-AD3A-6A46-9DB7-F79D880E2016}">
      <dsp:nvSpPr>
        <dsp:cNvPr id="0" name=""/>
        <dsp:cNvSpPr/>
      </dsp:nvSpPr>
      <dsp:spPr>
        <a:xfrm>
          <a:off x="294114" y="1926486"/>
          <a:ext cx="377832" cy="377832"/>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A4C327-52BB-3E4F-8920-9FB6EC5A824E}">
      <dsp:nvSpPr>
        <dsp:cNvPr id="0" name=""/>
        <dsp:cNvSpPr/>
      </dsp:nvSpPr>
      <dsp:spPr>
        <a:xfrm>
          <a:off x="234396" y="2417611"/>
          <a:ext cx="7218462" cy="302266"/>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924" tIns="35560" rIns="35560" bIns="35560" numCol="1" spcCol="1270" anchor="ctr" anchorCtr="0">
          <a:noAutofit/>
        </a:bodyPr>
        <a:lstStyle/>
        <a:p>
          <a:pPr marL="0" lvl="0" indent="0" algn="l" defTabSz="622300">
            <a:lnSpc>
              <a:spcPct val="90000"/>
            </a:lnSpc>
            <a:spcBef>
              <a:spcPct val="0"/>
            </a:spcBef>
            <a:spcAft>
              <a:spcPct val="35000"/>
            </a:spcAft>
            <a:buNone/>
          </a:pPr>
          <a:r>
            <a:rPr lang="de-DE" sz="1400" kern="1200" dirty="0">
              <a:latin typeface="Calibri" panose="020F0502020204030204" pitchFamily="34" charset="0"/>
              <a:cs typeface="Calibri" panose="020F0502020204030204" pitchFamily="34" charset="0"/>
            </a:rPr>
            <a:t>Gewinnung von Pflegekräften aus dem Ausland</a:t>
          </a:r>
          <a:r>
            <a:rPr lang="de-DE" sz="1400" kern="1200" dirty="0"/>
            <a:t> </a:t>
          </a:r>
        </a:p>
      </dsp:txBody>
      <dsp:txXfrm>
        <a:off x="234396" y="2417611"/>
        <a:ext cx="7218462" cy="302266"/>
      </dsp:txXfrm>
    </dsp:sp>
    <dsp:sp modelId="{B4F9618B-14D5-E64D-B677-0DE3AD431677}">
      <dsp:nvSpPr>
        <dsp:cNvPr id="0" name=""/>
        <dsp:cNvSpPr/>
      </dsp:nvSpPr>
      <dsp:spPr>
        <a:xfrm>
          <a:off x="45479" y="2379828"/>
          <a:ext cx="377832" cy="377832"/>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21802-A0AA-734D-A582-58E3BF7A92DB}">
      <dsp:nvSpPr>
        <dsp:cNvPr id="0" name=""/>
        <dsp:cNvSpPr/>
      </dsp:nvSpPr>
      <dsp:spPr>
        <a:xfrm>
          <a:off x="3385" y="902944"/>
          <a:ext cx="2960801" cy="1184320"/>
        </a:xfrm>
        <a:prstGeom prst="homePlat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de-DE" sz="1800" kern="1200" dirty="0">
              <a:latin typeface="Calibri" panose="020F0502020204030204" pitchFamily="34" charset="0"/>
              <a:cs typeface="Calibri" panose="020F0502020204030204" pitchFamily="34" charset="0"/>
            </a:rPr>
            <a:t>Erstmal Ernüchterung</a:t>
          </a:r>
        </a:p>
      </dsp:txBody>
      <dsp:txXfrm>
        <a:off x="3385" y="902944"/>
        <a:ext cx="2664721" cy="1184320"/>
      </dsp:txXfrm>
    </dsp:sp>
    <dsp:sp modelId="{609292D2-ADF0-4C45-A690-2805815E9BBF}">
      <dsp:nvSpPr>
        <dsp:cNvPr id="0" name=""/>
        <dsp:cNvSpPr/>
      </dsp:nvSpPr>
      <dsp:spPr>
        <a:xfrm>
          <a:off x="2372027" y="902944"/>
          <a:ext cx="2960801" cy="1184320"/>
        </a:xfrm>
        <a:prstGeom prst="chevron">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Font typeface="Arial" panose="020B0604020202020204" pitchFamily="34" charset="0"/>
            <a:buNone/>
          </a:pPr>
          <a:r>
            <a:rPr lang="de-DE" sz="1700" kern="1200" dirty="0">
              <a:latin typeface="Calibri" panose="020F0502020204030204" pitchFamily="34" charset="0"/>
              <a:cs typeface="Calibri" panose="020F0502020204030204" pitchFamily="34" charset="0"/>
            </a:rPr>
            <a:t>Anwerbeprozesse sehr komplex, langwierig, kosten-/bürokratieintensiv</a:t>
          </a:r>
          <a:endParaRPr lang="de-DE" sz="1700" kern="1200" dirty="0"/>
        </a:p>
      </dsp:txBody>
      <dsp:txXfrm>
        <a:off x="2964187" y="902944"/>
        <a:ext cx="1776481" cy="1184320"/>
      </dsp:txXfrm>
    </dsp:sp>
    <dsp:sp modelId="{B493C9BF-72E7-9747-9675-4DA6C47D312F}">
      <dsp:nvSpPr>
        <dsp:cNvPr id="0" name=""/>
        <dsp:cNvSpPr/>
      </dsp:nvSpPr>
      <dsp:spPr>
        <a:xfrm>
          <a:off x="4740668" y="902944"/>
          <a:ext cx="2960801" cy="1184320"/>
        </a:xfrm>
        <a:prstGeom prst="chevron">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Font typeface="Arial" panose="020B0604020202020204" pitchFamily="34" charset="0"/>
            <a:buNone/>
          </a:pPr>
          <a:r>
            <a:rPr lang="de-DE" sz="1700" kern="1200" dirty="0">
              <a:latin typeface="Calibri" panose="020F0502020204030204" pitchFamily="34" charset="0"/>
              <a:cs typeface="Calibri" panose="020F0502020204030204" pitchFamily="34" charset="0"/>
            </a:rPr>
            <a:t>Großes Angebot von Agenturen</a:t>
          </a:r>
          <a:endParaRPr lang="de-DE" sz="1700" kern="1200" dirty="0"/>
        </a:p>
      </dsp:txBody>
      <dsp:txXfrm>
        <a:off x="5332828" y="902944"/>
        <a:ext cx="1776481" cy="11843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FA1CF2-96B2-5F42-BFFD-942EA9547C87}">
      <dsp:nvSpPr>
        <dsp:cNvPr id="0" name=""/>
        <dsp:cNvSpPr/>
      </dsp:nvSpPr>
      <dsp:spPr>
        <a:xfrm>
          <a:off x="-3244674" y="-499223"/>
          <a:ext cx="3869515" cy="3869515"/>
        </a:xfrm>
        <a:prstGeom prst="blockArc">
          <a:avLst>
            <a:gd name="adj1" fmla="val 18900000"/>
            <a:gd name="adj2" fmla="val 2700000"/>
            <a:gd name="adj3" fmla="val 558"/>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3BE44D-C82B-404F-A5FB-3385B4A696EC}">
      <dsp:nvSpPr>
        <dsp:cNvPr id="0" name=""/>
        <dsp:cNvSpPr/>
      </dsp:nvSpPr>
      <dsp:spPr>
        <a:xfrm>
          <a:off x="270741" y="144017"/>
          <a:ext cx="7218462" cy="302266"/>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924" tIns="35560" rIns="35560" bIns="35560" numCol="1" spcCol="1270" anchor="ctr" anchorCtr="0">
          <a:noAutofit/>
        </a:bodyPr>
        <a:lstStyle/>
        <a:p>
          <a:pPr marL="0" lvl="0" indent="0" algn="l" defTabSz="622300">
            <a:lnSpc>
              <a:spcPct val="90000"/>
            </a:lnSpc>
            <a:spcBef>
              <a:spcPct val="0"/>
            </a:spcBef>
            <a:spcAft>
              <a:spcPct val="35000"/>
            </a:spcAft>
            <a:buNone/>
          </a:pPr>
          <a:r>
            <a:rPr lang="de-DE" sz="1400" kern="1200" dirty="0">
              <a:solidFill>
                <a:schemeClr val="tx2"/>
              </a:solidFill>
              <a:latin typeface="Calibri" panose="020F0502020204030204" pitchFamily="34" charset="0"/>
              <a:cs typeface="Calibri" panose="020F0502020204030204" pitchFamily="34" charset="0"/>
            </a:rPr>
            <a:t>Signifikante Entspannung der Lage schaffen </a:t>
          </a:r>
          <a:endParaRPr lang="de-DE" sz="1400" kern="1200" dirty="0">
            <a:solidFill>
              <a:schemeClr val="tx2"/>
            </a:solidFill>
          </a:endParaRPr>
        </a:p>
      </dsp:txBody>
      <dsp:txXfrm>
        <a:off x="270741" y="144017"/>
        <a:ext cx="7218462" cy="302266"/>
      </dsp:txXfrm>
    </dsp:sp>
    <dsp:sp modelId="{B669448F-054B-DB41-9359-D8317AA978D6}">
      <dsp:nvSpPr>
        <dsp:cNvPr id="0" name=""/>
        <dsp:cNvSpPr/>
      </dsp:nvSpPr>
      <dsp:spPr>
        <a:xfrm>
          <a:off x="46624" y="113407"/>
          <a:ext cx="377832" cy="377832"/>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AB81A5-4B79-D04A-830F-CF712B5DE86F}">
      <dsp:nvSpPr>
        <dsp:cNvPr id="0" name=""/>
        <dsp:cNvSpPr/>
      </dsp:nvSpPr>
      <dsp:spPr>
        <a:xfrm>
          <a:off x="483030" y="604532"/>
          <a:ext cx="6969827" cy="302266"/>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924" tIns="35560" rIns="35560" bIns="35560" numCol="1" spcCol="1270" anchor="ctr" anchorCtr="0">
          <a:noAutofit/>
        </a:bodyPr>
        <a:lstStyle/>
        <a:p>
          <a:pPr marL="0" lvl="0" indent="0" algn="l" defTabSz="622300">
            <a:lnSpc>
              <a:spcPct val="90000"/>
            </a:lnSpc>
            <a:spcBef>
              <a:spcPct val="0"/>
            </a:spcBef>
            <a:spcAft>
              <a:spcPct val="35000"/>
            </a:spcAft>
            <a:buFont typeface="Arial" panose="020B0604020202020204" pitchFamily="34" charset="0"/>
            <a:buNone/>
          </a:pPr>
          <a:r>
            <a:rPr lang="de-DE" sz="1400" kern="1200" dirty="0">
              <a:solidFill>
                <a:schemeClr val="tx2"/>
              </a:solidFill>
              <a:latin typeface="Calibri" panose="020F0502020204030204" pitchFamily="34" charset="0"/>
              <a:cs typeface="Calibri" panose="020F0502020204030204" pitchFamily="34" charset="0"/>
            </a:rPr>
            <a:t>Wirtschaftliche Planungssicherheit bei der Belegung</a:t>
          </a:r>
          <a:endParaRPr lang="de-DE" sz="1400" kern="1200" dirty="0">
            <a:solidFill>
              <a:schemeClr val="tx2"/>
            </a:solidFill>
          </a:endParaRPr>
        </a:p>
      </dsp:txBody>
      <dsp:txXfrm>
        <a:off x="483030" y="604532"/>
        <a:ext cx="6969827" cy="302266"/>
      </dsp:txXfrm>
    </dsp:sp>
    <dsp:sp modelId="{7E1EF954-5965-C245-BF23-CD450C75FAEA}">
      <dsp:nvSpPr>
        <dsp:cNvPr id="0" name=""/>
        <dsp:cNvSpPr/>
      </dsp:nvSpPr>
      <dsp:spPr>
        <a:xfrm>
          <a:off x="294114" y="566748"/>
          <a:ext cx="377832" cy="377832"/>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3BE23A-38E1-F844-9D8B-7E8F008410C0}">
      <dsp:nvSpPr>
        <dsp:cNvPr id="0" name=""/>
        <dsp:cNvSpPr/>
      </dsp:nvSpPr>
      <dsp:spPr>
        <a:xfrm>
          <a:off x="596725" y="1057873"/>
          <a:ext cx="6856133" cy="302266"/>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924" tIns="35560" rIns="35560" bIns="35560" numCol="1" spcCol="1270" anchor="ctr" anchorCtr="0">
          <a:noAutofit/>
        </a:bodyPr>
        <a:lstStyle/>
        <a:p>
          <a:pPr marL="0" lvl="0" indent="0" algn="l" defTabSz="622300">
            <a:lnSpc>
              <a:spcPct val="90000"/>
            </a:lnSpc>
            <a:spcBef>
              <a:spcPct val="0"/>
            </a:spcBef>
            <a:spcAft>
              <a:spcPct val="35000"/>
            </a:spcAft>
            <a:buFont typeface="Arial" panose="020B0604020202020204" pitchFamily="34" charset="0"/>
            <a:buNone/>
          </a:pPr>
          <a:r>
            <a:rPr lang="de-DE" sz="1400" kern="1200" dirty="0">
              <a:solidFill>
                <a:schemeClr val="tx2"/>
              </a:solidFill>
              <a:latin typeface="Calibri" panose="020F0502020204030204" pitchFamily="34" charset="0"/>
              <a:cs typeface="Calibri" panose="020F0502020204030204" pitchFamily="34" charset="0"/>
            </a:rPr>
            <a:t>Teams stabilisieren und entlasten</a:t>
          </a:r>
          <a:endParaRPr lang="de-DE" sz="1400" kern="1200" dirty="0">
            <a:solidFill>
              <a:schemeClr val="tx2"/>
            </a:solidFill>
          </a:endParaRPr>
        </a:p>
      </dsp:txBody>
      <dsp:txXfrm>
        <a:off x="596725" y="1057873"/>
        <a:ext cx="6856133" cy="302266"/>
      </dsp:txXfrm>
    </dsp:sp>
    <dsp:sp modelId="{D5F12683-5A71-944D-9C49-0D099A86EA6A}">
      <dsp:nvSpPr>
        <dsp:cNvPr id="0" name=""/>
        <dsp:cNvSpPr/>
      </dsp:nvSpPr>
      <dsp:spPr>
        <a:xfrm>
          <a:off x="407808" y="1020090"/>
          <a:ext cx="377832" cy="377832"/>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91B92C-1BEA-5549-9B1E-7EF4BD68B300}">
      <dsp:nvSpPr>
        <dsp:cNvPr id="0" name=""/>
        <dsp:cNvSpPr/>
      </dsp:nvSpPr>
      <dsp:spPr>
        <a:xfrm>
          <a:off x="596725" y="1510928"/>
          <a:ext cx="6856133" cy="302266"/>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924" tIns="35560" rIns="35560" bIns="35560" numCol="1" spcCol="1270" anchor="ctr" anchorCtr="0">
          <a:noAutofit/>
        </a:bodyPr>
        <a:lstStyle/>
        <a:p>
          <a:pPr marL="0" lvl="0" indent="0" algn="l" defTabSz="622300">
            <a:lnSpc>
              <a:spcPct val="90000"/>
            </a:lnSpc>
            <a:spcBef>
              <a:spcPct val="0"/>
            </a:spcBef>
            <a:spcAft>
              <a:spcPct val="35000"/>
            </a:spcAft>
            <a:buNone/>
          </a:pPr>
          <a:r>
            <a:rPr lang="de-DE" sz="1400" kern="1200" dirty="0">
              <a:latin typeface="Calibri" panose="020F0502020204030204" pitchFamily="34" charset="0"/>
              <a:cs typeface="Calibri" panose="020F0502020204030204" pitchFamily="34" charset="0"/>
            </a:rPr>
            <a:t>Eigene Ausbildung optimieren, Auszubildendenanzahl erhöhen </a:t>
          </a:r>
          <a:endParaRPr lang="de-DE" sz="1800" b="1" kern="1200" dirty="0">
            <a:solidFill>
              <a:srgbClr val="00B050"/>
            </a:solidFill>
            <a:latin typeface="Calibri" panose="020F0502020204030204" pitchFamily="34" charset="0"/>
            <a:cs typeface="Calibri" panose="020F0502020204030204" pitchFamily="34" charset="0"/>
          </a:endParaRPr>
        </a:p>
      </dsp:txBody>
      <dsp:txXfrm>
        <a:off x="596725" y="1510928"/>
        <a:ext cx="6856133" cy="302266"/>
      </dsp:txXfrm>
    </dsp:sp>
    <dsp:sp modelId="{EBD8C78C-9C79-BF46-A0E2-802E4EDE506D}">
      <dsp:nvSpPr>
        <dsp:cNvPr id="0" name=""/>
        <dsp:cNvSpPr/>
      </dsp:nvSpPr>
      <dsp:spPr>
        <a:xfrm>
          <a:off x="407808" y="1473144"/>
          <a:ext cx="377832" cy="377832"/>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DB7DE9-B975-5441-A598-204D687EA6D6}">
      <dsp:nvSpPr>
        <dsp:cNvPr id="0" name=""/>
        <dsp:cNvSpPr/>
      </dsp:nvSpPr>
      <dsp:spPr>
        <a:xfrm>
          <a:off x="483030" y="1964269"/>
          <a:ext cx="6969827" cy="302266"/>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924" tIns="35560" rIns="35560" bIns="35560" numCol="1" spcCol="1270" anchor="ctr" anchorCtr="0">
          <a:noAutofit/>
        </a:bodyPr>
        <a:lstStyle/>
        <a:p>
          <a:pPr marL="0" lvl="0" indent="0" algn="l" defTabSz="622300">
            <a:lnSpc>
              <a:spcPct val="90000"/>
            </a:lnSpc>
            <a:spcBef>
              <a:spcPct val="0"/>
            </a:spcBef>
            <a:spcAft>
              <a:spcPct val="35000"/>
            </a:spcAft>
            <a:buNone/>
          </a:pPr>
          <a:r>
            <a:rPr lang="de-DE" sz="1400" kern="1200" dirty="0">
              <a:latin typeface="Calibri" panose="020F0502020204030204" pitchFamily="34" charset="0"/>
              <a:cs typeface="Calibri" panose="020F0502020204030204" pitchFamily="34" charset="0"/>
            </a:rPr>
            <a:t>Übernahmequote erhöhen </a:t>
          </a:r>
          <a:endParaRPr lang="de-DE" sz="1800" b="1" kern="1200" dirty="0">
            <a:latin typeface="Calibri" panose="020F0502020204030204" pitchFamily="34" charset="0"/>
            <a:cs typeface="Calibri" panose="020F0502020204030204" pitchFamily="34" charset="0"/>
          </a:endParaRPr>
        </a:p>
      </dsp:txBody>
      <dsp:txXfrm>
        <a:off x="483030" y="1964269"/>
        <a:ext cx="6969827" cy="302266"/>
      </dsp:txXfrm>
    </dsp:sp>
    <dsp:sp modelId="{34C30C43-AD3A-6A46-9DB7-F79D880E2016}">
      <dsp:nvSpPr>
        <dsp:cNvPr id="0" name=""/>
        <dsp:cNvSpPr/>
      </dsp:nvSpPr>
      <dsp:spPr>
        <a:xfrm>
          <a:off x="294114" y="1926486"/>
          <a:ext cx="377832" cy="377832"/>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A4C327-52BB-3E4F-8920-9FB6EC5A824E}">
      <dsp:nvSpPr>
        <dsp:cNvPr id="0" name=""/>
        <dsp:cNvSpPr/>
      </dsp:nvSpPr>
      <dsp:spPr>
        <a:xfrm>
          <a:off x="234396" y="2417611"/>
          <a:ext cx="7218462" cy="302266"/>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924" tIns="35560" rIns="35560" bIns="35560" numCol="1" spcCol="1270" anchor="ctr" anchorCtr="0">
          <a:noAutofit/>
        </a:bodyPr>
        <a:lstStyle/>
        <a:p>
          <a:pPr marL="0" lvl="0" indent="0" algn="l" defTabSz="622300">
            <a:lnSpc>
              <a:spcPct val="90000"/>
            </a:lnSpc>
            <a:spcBef>
              <a:spcPct val="0"/>
            </a:spcBef>
            <a:spcAft>
              <a:spcPct val="35000"/>
            </a:spcAft>
            <a:buNone/>
          </a:pPr>
          <a:r>
            <a:rPr lang="de-DE" sz="1400" kern="1200" dirty="0">
              <a:latin typeface="Calibri" panose="020F0502020204030204" pitchFamily="34" charset="0"/>
              <a:cs typeface="Calibri" panose="020F0502020204030204" pitchFamily="34" charset="0"/>
            </a:rPr>
            <a:t>Gewinnung von Pflegekräften aus dem Ausland </a:t>
          </a:r>
          <a:endParaRPr lang="de-DE" sz="1800" b="1" kern="1200" dirty="0"/>
        </a:p>
      </dsp:txBody>
      <dsp:txXfrm>
        <a:off x="234396" y="2417611"/>
        <a:ext cx="7218462" cy="302266"/>
      </dsp:txXfrm>
    </dsp:sp>
    <dsp:sp modelId="{B4F9618B-14D5-E64D-B677-0DE3AD431677}">
      <dsp:nvSpPr>
        <dsp:cNvPr id="0" name=""/>
        <dsp:cNvSpPr/>
      </dsp:nvSpPr>
      <dsp:spPr>
        <a:xfrm>
          <a:off x="45479" y="2379828"/>
          <a:ext cx="377832" cy="377832"/>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96332"/>
          </a:xfrm>
          <a:prstGeom prst="rect">
            <a:avLst/>
          </a:prstGeom>
        </p:spPr>
        <p:txBody>
          <a:bodyPr vert="horz" lIns="91440" tIns="45720" rIns="91440" bIns="45720" rtlCol="0"/>
          <a:lstStyle>
            <a:lvl1pPr algn="r">
              <a:defRPr sz="1200"/>
            </a:lvl1pPr>
          </a:lstStyle>
          <a:p>
            <a:fld id="{68985D80-AD7A-4AA2-BE03-0B5E767FC998}" type="datetimeFigureOut">
              <a:rPr lang="de-DE" smtClean="0"/>
              <a:t>21.11.2024</a:t>
            </a:fld>
            <a:endParaRPr lang="de-DE"/>
          </a:p>
        </p:txBody>
      </p:sp>
      <p:sp>
        <p:nvSpPr>
          <p:cNvPr id="4" name="Fußzeilenplatzhalter 3"/>
          <p:cNvSpPr>
            <a:spLocks noGrp="1"/>
          </p:cNvSpPr>
          <p:nvPr>
            <p:ph type="ftr" sz="quarter" idx="2"/>
          </p:nvPr>
        </p:nvSpPr>
        <p:spPr>
          <a:xfrm>
            <a:off x="0" y="9428583"/>
            <a:ext cx="2971800" cy="496332"/>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9428583"/>
            <a:ext cx="2971800" cy="496332"/>
          </a:xfrm>
          <a:prstGeom prst="rect">
            <a:avLst/>
          </a:prstGeom>
        </p:spPr>
        <p:txBody>
          <a:bodyPr vert="horz" lIns="91440" tIns="45720" rIns="91440" bIns="45720" rtlCol="0" anchor="b"/>
          <a:lstStyle>
            <a:lvl1pPr algn="r">
              <a:defRPr sz="1200"/>
            </a:lvl1pPr>
          </a:lstStyle>
          <a:p>
            <a:fld id="{D2962305-420E-4649-8A8C-683F262B4661}" type="slidenum">
              <a:rPr lang="de-DE" smtClean="0"/>
              <a:t>‹Nr.›</a:t>
            </a:fld>
            <a:endParaRPr lang="de-DE"/>
          </a:p>
        </p:txBody>
      </p:sp>
    </p:spTree>
    <p:extLst>
      <p:ext uri="{BB962C8B-B14F-4D97-AF65-F5344CB8AC3E}">
        <p14:creationId xmlns:p14="http://schemas.microsoft.com/office/powerpoint/2010/main" val="2531974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9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099" name="Rectangle 3"/>
          <p:cNvSpPr>
            <a:spLocks noGrp="1" noChangeArrowheads="1"/>
          </p:cNvSpPr>
          <p:nvPr>
            <p:ph type="dt" idx="1"/>
          </p:nvPr>
        </p:nvSpPr>
        <p:spPr bwMode="auto">
          <a:xfrm>
            <a:off x="3886200" y="0"/>
            <a:ext cx="2971800" cy="49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00" name="Rectangle 4"/>
          <p:cNvSpPr>
            <a:spLocks noGrp="1" noRot="1" noChangeAspect="1" noChangeArrowheads="1" noTextEdit="1"/>
          </p:cNvSpPr>
          <p:nvPr>
            <p:ph type="sldImg" idx="2"/>
          </p:nvPr>
        </p:nvSpPr>
        <p:spPr bwMode="auto">
          <a:xfrm>
            <a:off x="120650" y="744538"/>
            <a:ext cx="6616700"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14400" y="4715153"/>
            <a:ext cx="5029200" cy="4466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Mastertextformat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4102" name="Rectangle 6"/>
          <p:cNvSpPr>
            <a:spLocks noGrp="1" noChangeArrowheads="1"/>
          </p:cNvSpPr>
          <p:nvPr>
            <p:ph type="ftr" sz="quarter" idx="4"/>
          </p:nvPr>
        </p:nvSpPr>
        <p:spPr bwMode="auto">
          <a:xfrm>
            <a:off x="0" y="9430306"/>
            <a:ext cx="2971800" cy="49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03" name="Rectangle 7"/>
          <p:cNvSpPr>
            <a:spLocks noGrp="1" noChangeArrowheads="1"/>
          </p:cNvSpPr>
          <p:nvPr>
            <p:ph type="sldNum" sz="quarter" idx="5"/>
          </p:nvPr>
        </p:nvSpPr>
        <p:spPr bwMode="auto">
          <a:xfrm>
            <a:off x="3886200" y="9430306"/>
            <a:ext cx="2971800" cy="49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17A1B8D7-E8F6-43E7-A7B6-AE67092DA9BB}" type="slidenum">
              <a:rPr lang="de-DE" altLang="de-DE"/>
              <a:pPr/>
              <a:t>‹Nr.›</a:t>
            </a:fld>
            <a:endParaRPr lang="de-DE" altLang="de-DE"/>
          </a:p>
        </p:txBody>
      </p:sp>
    </p:spTree>
    <p:extLst>
      <p:ext uri="{BB962C8B-B14F-4D97-AF65-F5344CB8AC3E}">
        <p14:creationId xmlns:p14="http://schemas.microsoft.com/office/powerpoint/2010/main" val="371074442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a:t>Erstmal vielen Dank an Frau </a:t>
            </a:r>
            <a:r>
              <a:rPr lang="de-DE" baseline="0" dirty="0"/>
              <a:t> </a:t>
            </a:r>
            <a:r>
              <a:rPr lang="de-DE" dirty="0"/>
              <a:t>und die Organisation von</a:t>
            </a:r>
            <a:r>
              <a:rPr lang="de-DE" baseline="0" dirty="0"/>
              <a:t>   f</a:t>
            </a:r>
            <a:r>
              <a:rPr lang="de-DE" dirty="0"/>
              <a:t>ür die Anfrage, dass ich unsere kleine Erfolgsgeschichte in diesem Rahmen platzieren und präsentieren darf. Ich werde ihnen in den nächsten 45 min unsere Strategie gegen FK-Mangel in der Pflege und unsere Akquise und Integration von </a:t>
            </a:r>
            <a:r>
              <a:rPr lang="de-DE" dirty="0" err="1"/>
              <a:t>internat</a:t>
            </a:r>
            <a:r>
              <a:rPr lang="de-DE" dirty="0"/>
              <a:t>. PK präsentieren. Am Ende möchte ich ihnen noch als Art Zusammenfassung die Reportage vom Bayerischen und Frankenfernsehen, der später auch noch in den RTL aktuell Nachrichten sowie bei </a:t>
            </a:r>
            <a:r>
              <a:rPr lang="de-DE" dirty="0" err="1"/>
              <a:t>nTV</a:t>
            </a:r>
            <a:r>
              <a:rPr lang="de-DE" dirty="0"/>
              <a:t> erschienen ist, abspielen. Der Beitrag dauert nur etwas über 2min.</a:t>
            </a:r>
          </a:p>
          <a:p>
            <a:pPr algn="l"/>
            <a:endParaRPr lang="de-DE" b="1" i="0" u="none" strike="noStrike" dirty="0">
              <a:solidFill>
                <a:srgbClr val="000000"/>
              </a:solidFill>
              <a:effectLst/>
            </a:endParaRPr>
          </a:p>
          <a:p>
            <a:pPr algn="l"/>
            <a:r>
              <a:rPr lang="de-DE" b="1" i="0" u="none" strike="noStrike" dirty="0">
                <a:solidFill>
                  <a:srgbClr val="000000"/>
                </a:solidFill>
                <a:effectLst/>
              </a:rPr>
              <a:t>Sehr geehrte Damen und Herren,</a:t>
            </a:r>
            <a:endParaRPr lang="de-DE" b="0" i="0" u="none" strike="noStrike" dirty="0">
              <a:solidFill>
                <a:srgbClr val="000000"/>
              </a:solidFill>
              <a:effectLst/>
            </a:endParaRPr>
          </a:p>
          <a:p>
            <a:pPr algn="l"/>
            <a:r>
              <a:rPr lang="de-DE" b="0" i="0" u="none" strike="noStrike" dirty="0">
                <a:solidFill>
                  <a:srgbClr val="000000"/>
                </a:solidFill>
                <a:effectLst/>
              </a:rPr>
              <a:t>herzlich willkommen zu meinem Vortrag über ein zunehmend bedeutendes Thema in der Gesundheits- und Pflegebranche: Fachkräfte mit interkulturellem Hintergrund in der Pflege. Die Integration dieser Fachkräfte birgt sowohl Herausforderungen als auch Erfolgsfaktoren, die ich heute mit Ihnen diskutieren möchte.</a:t>
            </a:r>
          </a:p>
          <a:p>
            <a:pPr algn="l"/>
            <a:r>
              <a:rPr lang="de-DE" b="1" i="0" u="none" strike="noStrike" dirty="0">
                <a:solidFill>
                  <a:srgbClr val="000000"/>
                </a:solidFill>
                <a:effectLst/>
              </a:rPr>
              <a:t>1. Bedeutung interkultureller Fachkräfte in der Pflege</a:t>
            </a:r>
          </a:p>
          <a:p>
            <a:pPr algn="l"/>
            <a:r>
              <a:rPr lang="de-DE" b="0" i="0" u="none" strike="noStrike" dirty="0">
                <a:solidFill>
                  <a:srgbClr val="000000"/>
                </a:solidFill>
                <a:effectLst/>
              </a:rPr>
              <a:t>Unsere Gesundheitsbranche steht vor einer großen Herausforderung: dem Fachkräftemangel. Insbesondere in der Pflege sind interkulturelle Fachkräfte von unschätzbarem Wert. Sie tragen nicht nur dazu bei, personelle Engpässe zu überbrücken, sondern bereichern auch das Pflegepersonal durch ihre vielfältigen kulturellen Hintergründe und Erfahrungen.</a:t>
            </a:r>
          </a:p>
          <a:p>
            <a:pPr algn="l"/>
            <a:r>
              <a:rPr lang="de-DE" b="0" i="0" u="none" strike="noStrike" dirty="0">
                <a:solidFill>
                  <a:srgbClr val="000000"/>
                </a:solidFill>
                <a:effectLst/>
              </a:rPr>
              <a:t>Doch die Integration dieser Fachkräfte erfordert bewusste Anstrengungen, um nachhaltigen Erfolg zu gewährleisten.</a:t>
            </a:r>
          </a:p>
          <a:p>
            <a:pPr algn="l"/>
            <a:r>
              <a:rPr lang="de-DE" b="1" i="0" u="none" strike="noStrike" dirty="0">
                <a:solidFill>
                  <a:srgbClr val="000000"/>
                </a:solidFill>
                <a:effectLst/>
              </a:rPr>
              <a:t>2. Herausforderungen bei der Integration</a:t>
            </a:r>
          </a:p>
          <a:p>
            <a:pPr algn="l"/>
            <a:r>
              <a:rPr lang="de-DE" b="0" i="0" u="none" strike="noStrike" dirty="0">
                <a:solidFill>
                  <a:srgbClr val="000000"/>
                </a:solidFill>
                <a:effectLst/>
              </a:rPr>
              <a:t>Die Integration von Pflegekräften mit interkulturellem Hintergrund ist komplex und birgt verschiedene Herausforderungen. Diese lassen sich in folgende Bereiche unterteilen:</a:t>
            </a:r>
          </a:p>
          <a:p>
            <a:pPr algn="l"/>
            <a:r>
              <a:rPr lang="de-DE" b="1" i="0" u="none" strike="noStrike" dirty="0">
                <a:solidFill>
                  <a:srgbClr val="000000"/>
                </a:solidFill>
                <a:effectLst/>
              </a:rPr>
              <a:t>a) Sprachliche Barrieren</a:t>
            </a:r>
          </a:p>
          <a:p>
            <a:pPr algn="l"/>
            <a:r>
              <a:rPr lang="de-DE" b="0" i="0" u="none" strike="noStrike" dirty="0">
                <a:solidFill>
                  <a:srgbClr val="000000"/>
                </a:solidFill>
                <a:effectLst/>
              </a:rPr>
              <a:t>Die Sprache ist eine der größten Hürden. Medizinische Fachsprache ist oft sehr spezifisch und schwer zu erlernen. Missverständnisse in der Kommunikation können nicht nur die Qualität der Pflege beeinträchtigen, sondern auch das Vertrauen zwischen Pflegern, Patienten und Kollegen erschweren.</a:t>
            </a:r>
          </a:p>
          <a:p>
            <a:pPr algn="l"/>
            <a:r>
              <a:rPr lang="de-DE" b="1" i="0" u="none" strike="noStrike" dirty="0">
                <a:solidFill>
                  <a:srgbClr val="000000"/>
                </a:solidFill>
                <a:effectLst/>
              </a:rPr>
              <a:t>b) Kulturelle Unterschiede</a:t>
            </a:r>
          </a:p>
          <a:p>
            <a:pPr algn="l"/>
            <a:r>
              <a:rPr lang="de-DE" b="0" i="0" u="none" strike="noStrike" dirty="0">
                <a:solidFill>
                  <a:srgbClr val="000000"/>
                </a:solidFill>
                <a:effectLst/>
              </a:rPr>
              <a:t>Pflege ist nicht nur ein technischer Beruf, sondern erfordert viel Feingefühl im Umgang mit Menschen. In vielen Ländern gibt es unterschiedliche Vorstellungen von Gesundheit, Krankheit, Tod und Pflege. Diese Differenzen können im Alltag zu Missverständnissen und Konflikten führen, sowohl im Umgang mit den Patienten als auch mit den Kolleg*innen.</a:t>
            </a:r>
          </a:p>
          <a:p>
            <a:pPr algn="l"/>
            <a:r>
              <a:rPr lang="de-DE" b="1" i="0" u="none" strike="noStrike" dirty="0">
                <a:solidFill>
                  <a:srgbClr val="000000"/>
                </a:solidFill>
                <a:effectLst/>
              </a:rPr>
              <a:t>c) Rechtliche und bürokratische Hürden</a:t>
            </a:r>
          </a:p>
          <a:p>
            <a:pPr algn="l"/>
            <a:r>
              <a:rPr lang="de-DE" b="0" i="0" u="none" strike="noStrike" dirty="0">
                <a:solidFill>
                  <a:srgbClr val="000000"/>
                </a:solidFill>
                <a:effectLst/>
              </a:rPr>
              <a:t>Pflegekräfte, die aus dem Ausland kommen, müssen oft langwierige Anerkennungsverfahren durchlaufen, um in Deutschland arbeiten zu können. Die Anerkennung von Qualifikationen kann schwierig und zeitaufwendig sein.</a:t>
            </a:r>
          </a:p>
          <a:p>
            <a:pPr algn="l"/>
            <a:r>
              <a:rPr lang="de-DE" b="1" i="0" u="none" strike="noStrike" dirty="0">
                <a:solidFill>
                  <a:srgbClr val="000000"/>
                </a:solidFill>
                <a:effectLst/>
              </a:rPr>
              <a:t>d) Integration in bestehende Teams</a:t>
            </a:r>
          </a:p>
          <a:p>
            <a:pPr algn="l"/>
            <a:r>
              <a:rPr lang="de-DE" b="0" i="0" u="none" strike="noStrike" dirty="0">
                <a:solidFill>
                  <a:srgbClr val="000000"/>
                </a:solidFill>
                <a:effectLst/>
              </a:rPr>
              <a:t>Der Einstieg in ein bestehendes Team kann für interkulturelle Fachkräfte herausfordernd sein. Es braucht ein Umfeld, das offen für Diversität ist, um Missverständnisse und Spannungen zu vermeiden.</a:t>
            </a:r>
          </a:p>
          <a:p>
            <a:pPr algn="l"/>
            <a:r>
              <a:rPr lang="de-DE" b="1" i="0" u="none" strike="noStrike" dirty="0">
                <a:solidFill>
                  <a:srgbClr val="000000"/>
                </a:solidFill>
                <a:effectLst/>
              </a:rPr>
              <a:t>3. Erfolgsfaktoren für eine gelungene Integration</a:t>
            </a:r>
          </a:p>
          <a:p>
            <a:pPr algn="l"/>
            <a:r>
              <a:rPr lang="de-DE" b="0" i="0" u="none" strike="noStrike" dirty="0">
                <a:solidFill>
                  <a:srgbClr val="000000"/>
                </a:solidFill>
                <a:effectLst/>
              </a:rPr>
              <a:t>Trotz dieser Herausforderungen gibt es verschiedene Erfolgsfaktoren, die die Integration interkultureller Pflegekräfte fördern können.</a:t>
            </a:r>
          </a:p>
          <a:p>
            <a:pPr algn="l"/>
            <a:r>
              <a:rPr lang="de-DE" b="1" i="0" u="none" strike="noStrike" dirty="0">
                <a:solidFill>
                  <a:srgbClr val="000000"/>
                </a:solidFill>
                <a:effectLst/>
              </a:rPr>
              <a:t>a) Sprachliche Unterstützung</a:t>
            </a:r>
          </a:p>
          <a:p>
            <a:pPr algn="l"/>
            <a:r>
              <a:rPr lang="de-DE" b="0" i="0" u="none" strike="noStrike" dirty="0">
                <a:solidFill>
                  <a:srgbClr val="000000"/>
                </a:solidFill>
                <a:effectLst/>
              </a:rPr>
              <a:t>Sprachkurse, gezielte Schulungen und das Angebot von Mentoren-Programmen können dazu beitragen, sprachliche Barrieren abzubauen. Es ist wichtig, dass Arbeitgeber Sprachkompetenzen als kontinuierlichen Lernprozess betrachten und entsprechende Ressourcen zur Verfügung stellen.</a:t>
            </a:r>
          </a:p>
          <a:p>
            <a:pPr algn="l"/>
            <a:r>
              <a:rPr lang="de-DE" b="1" i="0" u="none" strike="noStrike" dirty="0">
                <a:solidFill>
                  <a:srgbClr val="000000"/>
                </a:solidFill>
                <a:effectLst/>
              </a:rPr>
              <a:t>b) Kulturelle Sensibilisierung</a:t>
            </a:r>
          </a:p>
          <a:p>
            <a:pPr algn="l"/>
            <a:r>
              <a:rPr lang="de-DE" b="0" i="0" u="none" strike="noStrike" dirty="0">
                <a:solidFill>
                  <a:srgbClr val="000000"/>
                </a:solidFill>
                <a:effectLst/>
              </a:rPr>
              <a:t>Interkulturelle Trainings für alle Mitarbeiter fördern das Verständnis für kulturelle Unterschiede und stärken die Zusammenarbeit im Team. Solche Schulungen helfen auch dabei, Vorurteile abzubauen und gegenseitigen Respekt zu fördern.</a:t>
            </a:r>
          </a:p>
          <a:p>
            <a:pPr algn="l"/>
            <a:r>
              <a:rPr lang="de-DE" b="1" i="0" u="none" strike="noStrike" dirty="0">
                <a:solidFill>
                  <a:srgbClr val="000000"/>
                </a:solidFill>
                <a:effectLst/>
              </a:rPr>
              <a:t>c) Unterstützung bei der beruflichen Anerkennung</a:t>
            </a:r>
          </a:p>
          <a:p>
            <a:pPr algn="l"/>
            <a:r>
              <a:rPr lang="de-DE" b="0" i="0" u="none" strike="noStrike" dirty="0">
                <a:solidFill>
                  <a:srgbClr val="000000"/>
                </a:solidFill>
                <a:effectLst/>
              </a:rPr>
              <a:t>Pflegeeinrichtungen sollten ihre ausländischen Fachkräfte bei der Anerkennung ihrer Abschlüsse und Qualifikationen aktiv unterstützen. Dies kann durch Kooperationen mit Anerkennungsstellen oder durch das Bereitstellen von internen Schulungen und Weiterbildungen geschehen.</a:t>
            </a:r>
          </a:p>
          <a:p>
            <a:pPr algn="l"/>
            <a:r>
              <a:rPr lang="de-DE" b="1" i="0" u="none" strike="noStrike" dirty="0">
                <a:solidFill>
                  <a:srgbClr val="000000"/>
                </a:solidFill>
                <a:effectLst/>
              </a:rPr>
              <a:t>d) Stärkung der sozialen Integration</a:t>
            </a:r>
          </a:p>
          <a:p>
            <a:pPr algn="l"/>
            <a:r>
              <a:rPr lang="de-DE" b="0" i="0" u="none" strike="noStrike" dirty="0">
                <a:solidFill>
                  <a:srgbClr val="000000"/>
                </a:solidFill>
                <a:effectLst/>
              </a:rPr>
              <a:t>Die soziale Integration von Pflegekräften ist ein Schlüsselfaktor für den beruflichen Erfolg. Arbeitgeber können hier durch Maßnahmen wie gemeinsame Aktivitäten, Teambuilding-Workshops und die Bereitstellung von Wohnraum oder Hilfe bei der Wohnungssuche unterstützen.</a:t>
            </a:r>
          </a:p>
          <a:p>
            <a:pPr algn="l"/>
            <a:r>
              <a:rPr lang="de-DE" b="1" i="0" u="none" strike="noStrike" dirty="0">
                <a:solidFill>
                  <a:srgbClr val="000000"/>
                </a:solidFill>
                <a:effectLst/>
              </a:rPr>
              <a:t>4. Beispiele gelungener Integration</a:t>
            </a:r>
          </a:p>
          <a:p>
            <a:pPr algn="l"/>
            <a:r>
              <a:rPr lang="de-DE" b="0" i="0" u="none" strike="noStrike" dirty="0">
                <a:solidFill>
                  <a:srgbClr val="000000"/>
                </a:solidFill>
                <a:effectLst/>
              </a:rPr>
              <a:t>Es gibt bereits zahlreiche Beispiele, in denen Pflegeeinrichtungen die Integration von interkulturellen Fachkräften erfolgreich umgesetzt haben. In vielen Fällen waren Mentoring-Programme sowie die Förderung von Netzwerken für internationale Pflegekräfte entscheidend.</a:t>
            </a:r>
          </a:p>
          <a:p>
            <a:pPr algn="l"/>
            <a:r>
              <a:rPr lang="de-DE" b="0" i="0" u="none" strike="noStrike" dirty="0">
                <a:solidFill>
                  <a:srgbClr val="000000"/>
                </a:solidFill>
                <a:effectLst/>
              </a:rPr>
              <a:t>Ein Beispiel aus der Praxis zeigt, dass eine Pflegeeinrichtung in Bayern durch gezielte interkulturelle Schulungen und Sprachförderung die Arbeitszufriedenheit und den Zusammenhalt im Team signifikant steigern konnte. Die Pflegequalität verbesserte sich und die Patientenzufriedenheit stieg ebenfalls an.</a:t>
            </a:r>
          </a:p>
          <a:p>
            <a:pPr algn="l"/>
            <a:r>
              <a:rPr lang="de-DE" b="1" i="0" u="none" strike="noStrike" dirty="0">
                <a:solidFill>
                  <a:srgbClr val="000000"/>
                </a:solidFill>
                <a:effectLst/>
              </a:rPr>
              <a:t>5. Fazit</a:t>
            </a:r>
          </a:p>
          <a:p>
            <a:pPr algn="l"/>
            <a:r>
              <a:rPr lang="de-DE" b="0" i="0" u="none" strike="noStrike" dirty="0">
                <a:solidFill>
                  <a:srgbClr val="000000"/>
                </a:solidFill>
                <a:effectLst/>
              </a:rPr>
              <a:t>Fachkräfte mit interkulturellem Hintergrund spielen eine zentrale Rolle in der Zukunft der Pflege. Die erfolgreiche Integration dieser Fachkräfte ist nicht nur ein wirtschaftlicher, sondern auch ein humanitärer Gewinn. Durch Sprachförderung, interkulturelle Sensibilisierung und soziale Unterstützung können wir sicherstellen, dass sie ihr volles Potenzial entfalten und zum Wohl aller beitragen.</a:t>
            </a:r>
          </a:p>
          <a:p>
            <a:pPr algn="l"/>
            <a:r>
              <a:rPr lang="de-DE" b="0" i="0" u="none" strike="noStrike" dirty="0">
                <a:solidFill>
                  <a:srgbClr val="000000"/>
                </a:solidFill>
                <a:effectLst/>
              </a:rPr>
              <a:t>Es liegt in unserer Verantwortung, Brücken zwischen den Kulturen zu bauen und die Vielfalt als Bereicherung für die Pflegebranche zu verstehen. Mit den richtigen Strategien und Maßnahmen können wir die Herausforderungen meistern und die Pflege zukunftsfähig gestalten.</a:t>
            </a:r>
          </a:p>
          <a:p>
            <a:pPr algn="l"/>
            <a:r>
              <a:rPr lang="de-DE" b="0" i="0" u="none" strike="noStrike" dirty="0">
                <a:solidFill>
                  <a:srgbClr val="000000"/>
                </a:solidFill>
                <a:effectLst/>
              </a:rPr>
              <a:t>Ich danke Ihnen für Ihre Aufmerksamkeit und freue mich auf Ihre Fragen.</a:t>
            </a:r>
          </a:p>
          <a:p>
            <a:endParaRPr lang="de-DE" dirty="0"/>
          </a:p>
        </p:txBody>
      </p:sp>
      <p:sp>
        <p:nvSpPr>
          <p:cNvPr id="4" name="Foliennummernplatzhalter 3"/>
          <p:cNvSpPr>
            <a:spLocks noGrp="1"/>
          </p:cNvSpPr>
          <p:nvPr>
            <p:ph type="sldNum" sz="quarter" idx="5"/>
          </p:nvPr>
        </p:nvSpPr>
        <p:spPr/>
        <p:txBody>
          <a:bodyPr/>
          <a:lstStyle/>
          <a:p>
            <a:fld id="{17A1B8D7-E8F6-43E7-A7B6-AE67092DA9BB}" type="slidenum">
              <a:rPr lang="de-DE" altLang="de-DE" smtClean="0"/>
              <a:pPr/>
              <a:t>0</a:t>
            </a:fld>
            <a:endParaRPr lang="de-DE" altLang="de-DE"/>
          </a:p>
        </p:txBody>
      </p:sp>
    </p:spTree>
    <p:extLst>
      <p:ext uri="{BB962C8B-B14F-4D97-AF65-F5344CB8AC3E}">
        <p14:creationId xmlns:p14="http://schemas.microsoft.com/office/powerpoint/2010/main" val="131386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7A1B8D7-E8F6-43E7-A7B6-AE67092DA9BB}" type="slidenum">
              <a:rPr lang="de-DE" altLang="de-DE" smtClean="0"/>
              <a:pPr/>
              <a:t>9</a:t>
            </a:fld>
            <a:endParaRPr lang="de-DE" altLang="de-DE"/>
          </a:p>
        </p:txBody>
      </p:sp>
    </p:spTree>
    <p:extLst>
      <p:ext uri="{BB962C8B-B14F-4D97-AF65-F5344CB8AC3E}">
        <p14:creationId xmlns:p14="http://schemas.microsoft.com/office/powerpoint/2010/main" val="2201021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7A1B8D7-E8F6-43E7-A7B6-AE67092DA9BB}" type="slidenum">
              <a:rPr lang="de-DE" altLang="de-DE" smtClean="0"/>
              <a:pPr/>
              <a:t>10</a:t>
            </a:fld>
            <a:endParaRPr lang="de-DE" altLang="de-DE"/>
          </a:p>
        </p:txBody>
      </p:sp>
    </p:spTree>
    <p:extLst>
      <p:ext uri="{BB962C8B-B14F-4D97-AF65-F5344CB8AC3E}">
        <p14:creationId xmlns:p14="http://schemas.microsoft.com/office/powerpoint/2010/main" val="1181477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7A1B8D7-E8F6-43E7-A7B6-AE67092DA9BB}" type="slidenum">
              <a:rPr lang="de-DE" altLang="de-DE" smtClean="0"/>
              <a:pPr/>
              <a:t>11</a:t>
            </a:fld>
            <a:endParaRPr lang="de-DE" altLang="de-DE"/>
          </a:p>
        </p:txBody>
      </p:sp>
    </p:spTree>
    <p:extLst>
      <p:ext uri="{BB962C8B-B14F-4D97-AF65-F5344CB8AC3E}">
        <p14:creationId xmlns:p14="http://schemas.microsoft.com/office/powerpoint/2010/main" val="2022376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7A1B8D7-E8F6-43E7-A7B6-AE67092DA9BB}" type="slidenum">
              <a:rPr lang="de-DE" altLang="de-DE" smtClean="0"/>
              <a:pPr/>
              <a:t>12</a:t>
            </a:fld>
            <a:endParaRPr lang="de-DE" altLang="de-DE"/>
          </a:p>
        </p:txBody>
      </p:sp>
    </p:spTree>
    <p:extLst>
      <p:ext uri="{BB962C8B-B14F-4D97-AF65-F5344CB8AC3E}">
        <p14:creationId xmlns:p14="http://schemas.microsoft.com/office/powerpoint/2010/main" val="2938670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7A1B8D7-E8F6-43E7-A7B6-AE67092DA9BB}" type="slidenum">
              <a:rPr lang="de-DE" altLang="de-DE" smtClean="0"/>
              <a:pPr/>
              <a:t>13</a:t>
            </a:fld>
            <a:endParaRPr lang="de-DE" altLang="de-DE"/>
          </a:p>
        </p:txBody>
      </p:sp>
    </p:spTree>
    <p:extLst>
      <p:ext uri="{BB962C8B-B14F-4D97-AF65-F5344CB8AC3E}">
        <p14:creationId xmlns:p14="http://schemas.microsoft.com/office/powerpoint/2010/main" val="3624171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5750" indent="-285750">
              <a:lnSpc>
                <a:spcPct val="150000"/>
              </a:lnSpc>
              <a:buFont typeface="Arial" panose="020B0604020202020204" pitchFamily="34" charset="0"/>
              <a:buChar char="•"/>
            </a:pPr>
            <a:r>
              <a:rPr lang="de-DE" sz="1200" dirty="0">
                <a:solidFill>
                  <a:schemeClr val="tx2"/>
                </a:solidFill>
                <a:latin typeface="Calibri" panose="020F0502020204030204" pitchFamily="34" charset="0"/>
                <a:cs typeface="Calibri" panose="020F0502020204030204" pitchFamily="34" charset="0"/>
              </a:rPr>
              <a:t>Maß des sich </a:t>
            </a:r>
            <a:r>
              <a:rPr lang="de-DE" sz="1200" dirty="0" err="1">
                <a:solidFill>
                  <a:schemeClr val="tx2"/>
                </a:solidFill>
                <a:latin typeface="Calibri" panose="020F0502020204030204" pitchFamily="34" charset="0"/>
                <a:cs typeface="Calibri" panose="020F0502020204030204" pitchFamily="34" charset="0"/>
              </a:rPr>
              <a:t>Willkommenfühlens</a:t>
            </a:r>
            <a:endParaRPr lang="de-DE" sz="1200" dirty="0">
              <a:solidFill>
                <a:schemeClr val="tx2"/>
              </a:solidFill>
              <a:latin typeface="Calibri" panose="020F0502020204030204" pitchFamily="34" charset="0"/>
              <a:cs typeface="Calibri" panose="020F0502020204030204" pitchFamily="34" charset="0"/>
            </a:endParaRPr>
          </a:p>
          <a:p>
            <a:pPr marL="285750" indent="-285750">
              <a:lnSpc>
                <a:spcPct val="150000"/>
              </a:lnSpc>
              <a:buFont typeface="Arial" panose="020B0604020202020204" pitchFamily="34" charset="0"/>
              <a:buChar char="•"/>
            </a:pPr>
            <a:r>
              <a:rPr lang="de-DE" sz="1200" dirty="0">
                <a:solidFill>
                  <a:schemeClr val="tx2"/>
                </a:solidFill>
                <a:latin typeface="Calibri" panose="020F0502020204030204" pitchFamily="34" charset="0"/>
                <a:cs typeface="Calibri" panose="020F0502020204030204" pitchFamily="34" charset="0"/>
              </a:rPr>
              <a:t>Maß an Sicherheit</a:t>
            </a:r>
          </a:p>
          <a:p>
            <a:pPr marL="285750" indent="-285750">
              <a:lnSpc>
                <a:spcPct val="150000"/>
              </a:lnSpc>
              <a:buFont typeface="Arial" panose="020B0604020202020204" pitchFamily="34" charset="0"/>
              <a:buChar char="•"/>
            </a:pPr>
            <a:r>
              <a:rPr lang="de-DE" sz="1200" dirty="0">
                <a:solidFill>
                  <a:schemeClr val="tx2"/>
                </a:solidFill>
                <a:latin typeface="Calibri" panose="020F0502020204030204" pitchFamily="34" charset="0"/>
                <a:cs typeface="Calibri" panose="020F0502020204030204" pitchFamily="34" charset="0"/>
              </a:rPr>
              <a:t>Überforderung der eigenen Pflegekräfte &gt;&gt; es muss ein aktives Verständnis</a:t>
            </a:r>
            <a:r>
              <a:rPr lang="de-DE" sz="1200" baseline="0" dirty="0">
                <a:solidFill>
                  <a:schemeClr val="tx2"/>
                </a:solidFill>
                <a:latin typeface="Calibri" panose="020F0502020204030204" pitchFamily="34" charset="0"/>
                <a:cs typeface="Calibri" panose="020F0502020204030204" pitchFamily="34" charset="0"/>
              </a:rPr>
              <a:t> beim Stammpersonal vorhanden sein &gt;&gt; Haltung, Wissen, interkulturelle Kompetenzen müssen passen</a:t>
            </a:r>
            <a:endParaRPr lang="de-DE" sz="1200" dirty="0">
              <a:solidFill>
                <a:schemeClr val="tx2"/>
              </a:solidFill>
              <a:latin typeface="Calibri" panose="020F0502020204030204" pitchFamily="34" charset="0"/>
              <a:cs typeface="Calibri" panose="020F0502020204030204" pitchFamily="34" charset="0"/>
            </a:endParaRPr>
          </a:p>
          <a:p>
            <a:pPr marL="285750" indent="-285750">
              <a:lnSpc>
                <a:spcPct val="150000"/>
              </a:lnSpc>
              <a:buFont typeface="Arial" panose="020B0604020202020204" pitchFamily="34" charset="0"/>
              <a:buChar char="•"/>
            </a:pPr>
            <a:r>
              <a:rPr lang="de-DE" sz="1200" dirty="0">
                <a:solidFill>
                  <a:schemeClr val="tx2"/>
                </a:solidFill>
                <a:latin typeface="Calibri" panose="020F0502020204030204" pitchFamily="34" charset="0"/>
                <a:cs typeface="Calibri" panose="020F0502020204030204" pitchFamily="34" charset="0"/>
              </a:rPr>
              <a:t>Keine sprachliche Weiterentwicklung</a:t>
            </a:r>
          </a:p>
          <a:p>
            <a:pPr marL="0" indent="0">
              <a:lnSpc>
                <a:spcPct val="150000"/>
              </a:lnSpc>
              <a:buFont typeface="Arial" panose="020B0604020202020204" pitchFamily="34" charset="0"/>
              <a:buNone/>
            </a:pPr>
            <a:endParaRPr lang="de-DE" sz="1200" dirty="0">
              <a:solidFill>
                <a:schemeClr val="tx2"/>
              </a:solidFill>
              <a:latin typeface="Calibri" panose="020F0502020204030204" pitchFamily="34" charset="0"/>
              <a:cs typeface="Calibri" panose="020F0502020204030204" pitchFamily="34" charset="0"/>
            </a:endParaRPr>
          </a:p>
          <a:p>
            <a:pPr marL="0" indent="0">
              <a:lnSpc>
                <a:spcPct val="150000"/>
              </a:lnSpc>
              <a:buFont typeface="Arial" panose="020B0604020202020204" pitchFamily="34" charset="0"/>
              <a:buNone/>
            </a:pPr>
            <a:r>
              <a:rPr lang="de-DE" sz="1200" dirty="0">
                <a:solidFill>
                  <a:schemeClr val="tx2"/>
                </a:solidFill>
                <a:latin typeface="Calibri" panose="020F0502020204030204" pitchFamily="34" charset="0"/>
                <a:cs typeface="Calibri" panose="020F0502020204030204" pitchFamily="34" charset="0"/>
              </a:rPr>
              <a:t>Beispiel:</a:t>
            </a:r>
            <a:r>
              <a:rPr lang="de-DE" sz="1200" baseline="0" dirty="0">
                <a:solidFill>
                  <a:schemeClr val="tx2"/>
                </a:solidFill>
                <a:latin typeface="Calibri" panose="020F0502020204030204" pitchFamily="34" charset="0"/>
                <a:cs typeface="Calibri" panose="020F0502020204030204" pitchFamily="34" charset="0"/>
              </a:rPr>
              <a:t> Philippinen S. 93</a:t>
            </a:r>
            <a:endParaRPr lang="de-DE" sz="1200" dirty="0">
              <a:solidFill>
                <a:schemeClr val="tx2"/>
              </a:solidFill>
              <a:latin typeface="Calibri" panose="020F0502020204030204" pitchFamily="34" charset="0"/>
              <a:cs typeface="Calibri" panose="020F0502020204030204" pitchFamily="34" charset="0"/>
            </a:endParaRPr>
          </a:p>
          <a:p>
            <a:pPr marL="285750" indent="-285750">
              <a:lnSpc>
                <a:spcPct val="150000"/>
              </a:lnSpc>
              <a:buFont typeface="Arial" panose="020B0604020202020204" pitchFamily="34" charset="0"/>
              <a:buChar char="•"/>
            </a:pPr>
            <a:r>
              <a:rPr lang="de-DE" sz="1200" dirty="0">
                <a:solidFill>
                  <a:schemeClr val="tx2"/>
                </a:solidFill>
                <a:latin typeface="Calibri" panose="020F0502020204030204" pitchFamily="34" charset="0"/>
                <a:cs typeface="Calibri" panose="020F0502020204030204" pitchFamily="34" charset="0"/>
              </a:rPr>
              <a:t>Demotivation der internationalen Pflegekräfte</a:t>
            </a:r>
          </a:p>
          <a:p>
            <a:pPr marL="285750" indent="-285750">
              <a:lnSpc>
                <a:spcPct val="150000"/>
              </a:lnSpc>
              <a:buFont typeface="Arial" panose="020B0604020202020204" pitchFamily="34" charset="0"/>
              <a:buChar char="•"/>
            </a:pPr>
            <a:r>
              <a:rPr lang="de-DE" sz="1200" dirty="0">
                <a:solidFill>
                  <a:schemeClr val="tx2"/>
                </a:solidFill>
                <a:latin typeface="Calibri" panose="020F0502020204030204" pitchFamily="34" charset="0"/>
                <a:cs typeface="Calibri" panose="020F0502020204030204" pitchFamily="34" charset="0"/>
              </a:rPr>
              <a:t>Keine integrationsfördernde Unternehmenskultur</a:t>
            </a:r>
          </a:p>
          <a:p>
            <a:pPr marL="285750" indent="-285750">
              <a:lnSpc>
                <a:spcPct val="150000"/>
              </a:lnSpc>
              <a:buFont typeface="Arial" panose="020B0604020202020204" pitchFamily="34" charset="0"/>
              <a:buChar char="•"/>
            </a:pPr>
            <a:r>
              <a:rPr lang="de-DE" sz="1200" dirty="0">
                <a:solidFill>
                  <a:schemeClr val="tx2"/>
                </a:solidFill>
                <a:latin typeface="Calibri" panose="020F0502020204030204" pitchFamily="34" charset="0"/>
                <a:cs typeface="Calibri" panose="020F0502020204030204" pitchFamily="34" charset="0"/>
              </a:rPr>
              <a:t>Maß an interkultureller Kompetenz der FK</a:t>
            </a:r>
          </a:p>
          <a:p>
            <a:pPr>
              <a:lnSpc>
                <a:spcPct val="150000"/>
              </a:lnSpc>
            </a:pPr>
            <a:r>
              <a:rPr lang="de-DE" sz="1200" b="1" dirty="0">
                <a:solidFill>
                  <a:schemeClr val="tx2"/>
                </a:solidFill>
                <a:latin typeface="Calibri" panose="020F0502020204030204" pitchFamily="34" charset="0"/>
                <a:cs typeface="Calibri" panose="020F0502020204030204" pitchFamily="34" charset="0"/>
              </a:rPr>
              <a:t>	Zweifel?</a:t>
            </a:r>
          </a:p>
          <a:p>
            <a:pPr marL="285750" indent="-285750">
              <a:lnSpc>
                <a:spcPct val="150000"/>
              </a:lnSpc>
              <a:buFont typeface="Arial" panose="020B0604020202020204" pitchFamily="34" charset="0"/>
              <a:buChar char="•"/>
            </a:pPr>
            <a:r>
              <a:rPr lang="de-DE" sz="1200" dirty="0">
                <a:solidFill>
                  <a:schemeClr val="tx2"/>
                </a:solidFill>
                <a:latin typeface="Calibri" panose="020F0502020204030204" pitchFamily="34" charset="0"/>
                <a:cs typeface="Calibri" panose="020F0502020204030204" pitchFamily="34" charset="0"/>
              </a:rPr>
              <a:t>Ist die internationale Anerkennung überhaupt der richtige Weg für uns? &gt;&gt; gibt</a:t>
            </a:r>
            <a:r>
              <a:rPr lang="de-DE" sz="1200" baseline="0" dirty="0">
                <a:solidFill>
                  <a:schemeClr val="tx2"/>
                </a:solidFill>
                <a:latin typeface="Calibri" panose="020F0502020204030204" pitchFamily="34" charset="0"/>
                <a:cs typeface="Calibri" panose="020F0502020204030204" pitchFamily="34" charset="0"/>
              </a:rPr>
              <a:t> es eine Alternative? Ich denke nicht.</a:t>
            </a:r>
            <a:endParaRPr lang="de-DE" sz="1200" dirty="0">
              <a:solidFill>
                <a:schemeClr val="tx2"/>
              </a:solidFill>
              <a:latin typeface="Calibri" panose="020F0502020204030204" pitchFamily="34" charset="0"/>
              <a:cs typeface="Calibri" panose="020F0502020204030204" pitchFamily="34" charset="0"/>
            </a:endParaRPr>
          </a:p>
          <a:p>
            <a:pPr marL="285750" indent="-285750">
              <a:lnSpc>
                <a:spcPct val="150000"/>
              </a:lnSpc>
              <a:buFont typeface="Arial" panose="020B0604020202020204" pitchFamily="34" charset="0"/>
              <a:buChar char="•"/>
            </a:pPr>
            <a:r>
              <a:rPr lang="de-DE" sz="1200" dirty="0">
                <a:solidFill>
                  <a:schemeClr val="tx2"/>
                </a:solidFill>
                <a:latin typeface="Calibri" panose="020F0502020204030204" pitchFamily="34" charset="0"/>
                <a:cs typeface="Calibri" panose="020F0502020204030204" pitchFamily="34" charset="0"/>
              </a:rPr>
              <a:t>Was ist, wenn die Integration der neuen Kollegen misslingt und sie wieder ausreisen? &gt;&gt; dann müssen wir uns verbessern, neu ausrichten</a:t>
            </a:r>
            <a:r>
              <a:rPr lang="de-DE" sz="1200" baseline="0" dirty="0">
                <a:solidFill>
                  <a:schemeClr val="tx2"/>
                </a:solidFill>
                <a:latin typeface="Calibri" panose="020F0502020204030204" pitchFamily="34" charset="0"/>
                <a:cs typeface="Calibri" panose="020F0502020204030204" pitchFamily="34" charset="0"/>
              </a:rPr>
              <a:t> und es weiter versuchen</a:t>
            </a:r>
            <a:endParaRPr lang="de-DE" sz="1200" dirty="0">
              <a:solidFill>
                <a:schemeClr val="tx2"/>
              </a:solidFill>
              <a:latin typeface="Calibri" panose="020F0502020204030204" pitchFamily="34" charset="0"/>
              <a:cs typeface="Calibri" panose="020F0502020204030204" pitchFamily="34" charset="0"/>
            </a:endParaRPr>
          </a:p>
          <a:p>
            <a:endParaRPr lang="de-DE" dirty="0"/>
          </a:p>
        </p:txBody>
      </p:sp>
      <p:sp>
        <p:nvSpPr>
          <p:cNvPr id="4" name="Foliennummernplatzhalter 3"/>
          <p:cNvSpPr>
            <a:spLocks noGrp="1"/>
          </p:cNvSpPr>
          <p:nvPr>
            <p:ph type="sldNum" sz="quarter" idx="10"/>
          </p:nvPr>
        </p:nvSpPr>
        <p:spPr/>
        <p:txBody>
          <a:bodyPr/>
          <a:lstStyle/>
          <a:p>
            <a:fld id="{17A1B8D7-E8F6-43E7-A7B6-AE67092DA9BB}" type="slidenum">
              <a:rPr lang="de-DE" altLang="de-DE" smtClean="0"/>
              <a:pPr/>
              <a:t>14</a:t>
            </a:fld>
            <a:endParaRPr lang="de-DE" altLang="de-DE"/>
          </a:p>
        </p:txBody>
      </p:sp>
    </p:spTree>
    <p:extLst>
      <p:ext uri="{BB962C8B-B14F-4D97-AF65-F5344CB8AC3E}">
        <p14:creationId xmlns:p14="http://schemas.microsoft.com/office/powerpoint/2010/main" val="3831714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Menschen sind</a:t>
            </a:r>
            <a:r>
              <a:rPr lang="de-DE" baseline="0" dirty="0"/>
              <a:t> keine Maschinen. Auf Knopfdruck funktioniert nichts und nur, weil wir viel Geld bezahlt haben und/oder riesige Aufwände gemeistert haben, müssen wir trotzdem bei jeder einzelnen </a:t>
            </a:r>
            <a:r>
              <a:rPr lang="de-DE" baseline="0" dirty="0" err="1"/>
              <a:t>person</a:t>
            </a:r>
            <a:r>
              <a:rPr lang="de-DE" baseline="0" dirty="0"/>
              <a:t> die Geduld aufbringen, uns der Möglichkeiten und Erwartungen sowie deren persönliche Eigenarten zu stellen. </a:t>
            </a:r>
          </a:p>
          <a:p>
            <a:r>
              <a:rPr lang="de-DE" baseline="0" dirty="0"/>
              <a:t>Wir haben hier Menschen, die ihr Zuhause verlassen haben, um bei uns zu arbeiten und einen bestimmten Zeitraum zu verbringen. Daraus resultiert für mich eine besondere Verantwortung, dafür ist es notwendig, sich die Mühe zu machen. </a:t>
            </a:r>
          </a:p>
          <a:p>
            <a:r>
              <a:rPr lang="de-DE" baseline="0" dirty="0"/>
              <a:t>Integration ist ein komplexer Prozess. Das UN, die MA, das Umfeld und auch die Patienten vorzubereiten ist ein jahrelang, nie endende Aufgabe. Aber um so mehr Mühe man sich gibt und um so bedachter man vorgeht desto größer ist die Wahrscheinlichkeit , dass das UN nicht nur ausreichend FK beschäftigen wird, sondern auch die </a:t>
            </a:r>
            <a:r>
              <a:rPr lang="de-DE" baseline="0" dirty="0" err="1"/>
              <a:t>Qualtitätsanforderungen</a:t>
            </a:r>
            <a:r>
              <a:rPr lang="de-DE" baseline="0" dirty="0"/>
              <a:t> erfüllt werden. Wir am Ende behaupten kann, dass er Menschen über 70 Nationen beschäftigt, blickt nicht nur auf vergangene Schritte zurück, sondern darf auch einfach stolz sein.</a:t>
            </a:r>
          </a:p>
          <a:p>
            <a:endParaRPr lang="de-DE" dirty="0"/>
          </a:p>
        </p:txBody>
      </p:sp>
      <p:sp>
        <p:nvSpPr>
          <p:cNvPr id="4" name="Foliennummernplatzhalter 3"/>
          <p:cNvSpPr>
            <a:spLocks noGrp="1"/>
          </p:cNvSpPr>
          <p:nvPr>
            <p:ph type="sldNum" sz="quarter" idx="10"/>
          </p:nvPr>
        </p:nvSpPr>
        <p:spPr/>
        <p:txBody>
          <a:bodyPr/>
          <a:lstStyle/>
          <a:p>
            <a:fld id="{17A1B8D7-E8F6-43E7-A7B6-AE67092DA9BB}" type="slidenum">
              <a:rPr lang="de-DE" altLang="de-DE" smtClean="0"/>
              <a:pPr/>
              <a:t>15</a:t>
            </a:fld>
            <a:endParaRPr lang="de-DE" altLang="de-DE"/>
          </a:p>
        </p:txBody>
      </p:sp>
    </p:spTree>
    <p:extLst>
      <p:ext uri="{BB962C8B-B14F-4D97-AF65-F5344CB8AC3E}">
        <p14:creationId xmlns:p14="http://schemas.microsoft.com/office/powerpoint/2010/main" val="32408272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7A1B8D7-E8F6-43E7-A7B6-AE67092DA9BB}" type="slidenum">
              <a:rPr lang="de-DE" altLang="de-DE" smtClean="0"/>
              <a:pPr/>
              <a:t>16</a:t>
            </a:fld>
            <a:endParaRPr lang="de-DE" altLang="de-DE"/>
          </a:p>
        </p:txBody>
      </p:sp>
    </p:spTree>
    <p:extLst>
      <p:ext uri="{BB962C8B-B14F-4D97-AF65-F5344CB8AC3E}">
        <p14:creationId xmlns:p14="http://schemas.microsoft.com/office/powerpoint/2010/main" val="38623680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7A1B8D7-E8F6-43E7-A7B6-AE67092DA9BB}" type="slidenum">
              <a:rPr lang="de-DE" altLang="de-DE" smtClean="0"/>
              <a:pPr/>
              <a:t>17</a:t>
            </a:fld>
            <a:endParaRPr lang="de-DE" altLang="de-DE"/>
          </a:p>
        </p:txBody>
      </p:sp>
    </p:spTree>
    <p:extLst>
      <p:ext uri="{BB962C8B-B14F-4D97-AF65-F5344CB8AC3E}">
        <p14:creationId xmlns:p14="http://schemas.microsoft.com/office/powerpoint/2010/main" val="1404296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7A1B8D7-E8F6-43E7-A7B6-AE67092DA9BB}" type="slidenum">
              <a:rPr lang="de-DE" altLang="de-DE" smtClean="0"/>
              <a:pPr/>
              <a:t>18</a:t>
            </a:fld>
            <a:endParaRPr lang="de-DE" altLang="de-DE"/>
          </a:p>
        </p:txBody>
      </p:sp>
    </p:spTree>
    <p:extLst>
      <p:ext uri="{BB962C8B-B14F-4D97-AF65-F5344CB8AC3E}">
        <p14:creationId xmlns:p14="http://schemas.microsoft.com/office/powerpoint/2010/main" val="2740807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de-DE" dirty="0"/>
          </a:p>
          <a:p>
            <a:r>
              <a:rPr lang="de-DE" dirty="0"/>
              <a:t>Mir persönlich ging es als PD des MWKH schlecht: nach der Pandemie ging es unserem Personal nicht gut, das Personal war </a:t>
            </a:r>
            <a:r>
              <a:rPr lang="de-DE" dirty="0" err="1"/>
              <a:t>durch.Die</a:t>
            </a:r>
            <a:r>
              <a:rPr lang="de-DE" dirty="0"/>
              <a:t> Akkus waren leer, die Motivation gering, das Personal wechselte in die Arbeitslosigkeit, kehrte dem Beruf den Rücken, ging nicht zur Konkurrenz, später in die Zeitarbeit,</a:t>
            </a:r>
          </a:p>
          <a:p>
            <a:r>
              <a:rPr lang="de-DE" dirty="0"/>
              <a:t>Dazu kam die </a:t>
            </a:r>
            <a:r>
              <a:rPr lang="de-DE" dirty="0" err="1"/>
              <a:t>Umseztung</a:t>
            </a:r>
            <a:r>
              <a:rPr lang="de-DE" dirty="0"/>
              <a:t> der </a:t>
            </a:r>
            <a:r>
              <a:rPr lang="de-DE" dirty="0" err="1"/>
              <a:t>PpUGV</a:t>
            </a:r>
            <a:r>
              <a:rPr lang="de-DE" dirty="0"/>
              <a:t>, d.h. der Bedarf an Fachkräften stieg weiter, wir  hatten dadurch zusätzlich sehr viele offene Stellen.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de-DE" dirty="0"/>
          </a:p>
          <a:p>
            <a:endParaRPr lang="de-DE" dirty="0"/>
          </a:p>
        </p:txBody>
      </p:sp>
      <p:sp>
        <p:nvSpPr>
          <p:cNvPr id="4" name="Foliennummernplatzhalter 3"/>
          <p:cNvSpPr>
            <a:spLocks noGrp="1"/>
          </p:cNvSpPr>
          <p:nvPr>
            <p:ph type="sldNum" sz="quarter" idx="10"/>
          </p:nvPr>
        </p:nvSpPr>
        <p:spPr/>
        <p:txBody>
          <a:bodyPr/>
          <a:lstStyle/>
          <a:p>
            <a:fld id="{17A1B8D7-E8F6-43E7-A7B6-AE67092DA9BB}" type="slidenum">
              <a:rPr lang="de-DE" altLang="de-DE" smtClean="0"/>
              <a:pPr/>
              <a:t>1</a:t>
            </a:fld>
            <a:endParaRPr lang="de-DE" altLang="de-DE"/>
          </a:p>
        </p:txBody>
      </p:sp>
    </p:spTree>
    <p:extLst>
      <p:ext uri="{BB962C8B-B14F-4D97-AF65-F5344CB8AC3E}">
        <p14:creationId xmlns:p14="http://schemas.microsoft.com/office/powerpoint/2010/main" val="852038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7A1B8D7-E8F6-43E7-A7B6-AE67092DA9BB}" type="slidenum">
              <a:rPr lang="de-DE" altLang="de-DE" smtClean="0"/>
              <a:pPr/>
              <a:t>19</a:t>
            </a:fld>
            <a:endParaRPr lang="de-DE" altLang="de-DE"/>
          </a:p>
        </p:txBody>
      </p:sp>
    </p:spTree>
    <p:extLst>
      <p:ext uri="{BB962C8B-B14F-4D97-AF65-F5344CB8AC3E}">
        <p14:creationId xmlns:p14="http://schemas.microsoft.com/office/powerpoint/2010/main" val="2893183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Was hilft es,</a:t>
            </a:r>
            <a:r>
              <a:rPr lang="de-DE" baseline="0" dirty="0"/>
              <a:t> wenn wir den Konkurrenten die Mitbewerber abwerbe? Worin liegt die Lösung? Löcher kann man nicht mit Löchern stopfen. Daher müssen Wege gefunden werden, den Mangel strukturell zu lösen und nicht den UN den Kampf um </a:t>
            </a:r>
            <a:r>
              <a:rPr lang="de-DE" baseline="0" dirty="0" err="1"/>
              <a:t>jd</a:t>
            </a:r>
            <a:r>
              <a:rPr lang="de-DE" baseline="0" dirty="0"/>
              <a:t> Einzelnen zuzumuten.</a:t>
            </a:r>
            <a:endParaRPr lang="de-DE" dirty="0"/>
          </a:p>
          <a:p>
            <a:r>
              <a:rPr lang="de-DE" dirty="0"/>
              <a:t>Möglichst keine </a:t>
            </a:r>
            <a:r>
              <a:rPr lang="de-DE" dirty="0" err="1"/>
              <a:t>Ops</a:t>
            </a:r>
            <a:r>
              <a:rPr lang="de-DE" dirty="0"/>
              <a:t> reduzieren, keine Untersuchungen reduzieren. Hat ja große Ausmaße auf die anderen Berufsgruppen , Ärzte, Verwaltung, Physiotherapeuten, …</a:t>
            </a:r>
          </a:p>
          <a:p>
            <a:r>
              <a:rPr lang="de-DE" dirty="0"/>
              <a:t>Teams stabilisieren erstmal durch Fremdpersonal</a:t>
            </a:r>
          </a:p>
          <a:p>
            <a:endParaRPr lang="de-DE" dirty="0"/>
          </a:p>
        </p:txBody>
      </p:sp>
      <p:sp>
        <p:nvSpPr>
          <p:cNvPr id="4" name="Foliennummernplatzhalter 3"/>
          <p:cNvSpPr>
            <a:spLocks noGrp="1"/>
          </p:cNvSpPr>
          <p:nvPr>
            <p:ph type="sldNum" sz="quarter" idx="10"/>
          </p:nvPr>
        </p:nvSpPr>
        <p:spPr/>
        <p:txBody>
          <a:bodyPr/>
          <a:lstStyle/>
          <a:p>
            <a:fld id="{17A1B8D7-E8F6-43E7-A7B6-AE67092DA9BB}" type="slidenum">
              <a:rPr lang="de-DE" altLang="de-DE" smtClean="0"/>
              <a:pPr/>
              <a:t>2</a:t>
            </a:fld>
            <a:endParaRPr lang="de-DE" altLang="de-DE"/>
          </a:p>
        </p:txBody>
      </p:sp>
    </p:spTree>
    <p:extLst>
      <p:ext uri="{BB962C8B-B14F-4D97-AF65-F5344CB8AC3E}">
        <p14:creationId xmlns:p14="http://schemas.microsoft.com/office/powerpoint/2010/main" val="1396227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Praxis zeigt,</a:t>
            </a:r>
            <a:r>
              <a:rPr lang="de-DE" baseline="0" dirty="0"/>
              <a:t> die </a:t>
            </a:r>
            <a:r>
              <a:rPr lang="de-DE" dirty="0"/>
              <a:t>Bürokratie nimmt er zu</a:t>
            </a:r>
            <a:r>
              <a:rPr lang="de-DE" baseline="0" dirty="0"/>
              <a:t> als ab. Es braucht v.a. einen langen Atem, Kreativität und einen guten Zugang zu einer Anerkennungslogistik</a:t>
            </a:r>
          </a:p>
          <a:p>
            <a:r>
              <a:rPr lang="de-DE" baseline="0" dirty="0"/>
              <a:t>Wenn man den Aufwand für den Wahnsinn sieht, könnte man sich fragen, ob sich das ganze lohnt. Aber ohne Personal geht es eben nicht.</a:t>
            </a:r>
          </a:p>
          <a:p>
            <a:endParaRPr lang="de-DE" dirty="0"/>
          </a:p>
        </p:txBody>
      </p:sp>
      <p:sp>
        <p:nvSpPr>
          <p:cNvPr id="4" name="Foliennummernplatzhalter 3"/>
          <p:cNvSpPr>
            <a:spLocks noGrp="1"/>
          </p:cNvSpPr>
          <p:nvPr>
            <p:ph type="sldNum" sz="quarter" idx="10"/>
          </p:nvPr>
        </p:nvSpPr>
        <p:spPr/>
        <p:txBody>
          <a:bodyPr/>
          <a:lstStyle/>
          <a:p>
            <a:fld id="{17A1B8D7-E8F6-43E7-A7B6-AE67092DA9BB}" type="slidenum">
              <a:rPr lang="de-DE" altLang="de-DE" smtClean="0"/>
              <a:pPr/>
              <a:t>3</a:t>
            </a:fld>
            <a:endParaRPr lang="de-DE" altLang="de-DE"/>
          </a:p>
        </p:txBody>
      </p:sp>
    </p:spTree>
    <p:extLst>
      <p:ext uri="{BB962C8B-B14F-4D97-AF65-F5344CB8AC3E}">
        <p14:creationId xmlns:p14="http://schemas.microsoft.com/office/powerpoint/2010/main" val="792284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7A1B8D7-E8F6-43E7-A7B6-AE67092DA9BB}" type="slidenum">
              <a:rPr lang="de-DE" altLang="de-DE" smtClean="0"/>
              <a:pPr/>
              <a:t>4</a:t>
            </a:fld>
            <a:endParaRPr lang="de-DE" altLang="de-DE"/>
          </a:p>
        </p:txBody>
      </p:sp>
    </p:spTree>
    <p:extLst>
      <p:ext uri="{BB962C8B-B14F-4D97-AF65-F5344CB8AC3E}">
        <p14:creationId xmlns:p14="http://schemas.microsoft.com/office/powerpoint/2010/main" val="465937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Haltung des UN zur Thematik ist eine entscheidende Variable. ….es ist eine bewusste strategische unternehmerische Entscheidung</a:t>
            </a:r>
          </a:p>
          <a:p>
            <a:r>
              <a:rPr lang="de-DE" dirty="0"/>
              <a:t>Damit einher geht auch die Haltung der GF, der Führungskräfte mit dem Fokus auf Diversität, Interkulturalität und Vielfalt. Diese Haltung soll über alle Hierarchien bis zur Basis weitergetragen werden. Eine integrationsfördernde UN Kultur ist grundlegend für das Verhalten des Stammpersonals und muss als solche auch transparent gemacht werden und immer wieder kommuniziert werden. Das Stammpersonal muss wissen, dass das UN die Integration von PK aus dem Ausland als zentralen Faktor definiert hat. Gelegenheiten hierfür bieten sich bei MAV, Newslettern, </a:t>
            </a:r>
            <a:r>
              <a:rPr lang="de-DE" dirty="0" err="1"/>
              <a:t>Social</a:t>
            </a:r>
            <a:r>
              <a:rPr lang="de-DE" dirty="0"/>
              <a:t>-Media Aktivitäten, … neben der Vermittlung sollen konkrete Infos zu den weiteren Erfolgsfaktoren kommuniziert werden mit dem Ziel, das Stammpersonal zu informieren. Darüber hinaus sollte der </a:t>
            </a:r>
            <a:r>
              <a:rPr lang="de-DE" dirty="0" err="1"/>
              <a:t>Ag</a:t>
            </a:r>
            <a:r>
              <a:rPr lang="de-DE" dirty="0"/>
              <a:t> das </a:t>
            </a:r>
            <a:r>
              <a:rPr lang="de-DE" dirty="0" err="1"/>
              <a:t>Stammperso</a:t>
            </a:r>
            <a:r>
              <a:rPr lang="de-DE" dirty="0"/>
              <a:t> auch mittels FB </a:t>
            </a:r>
            <a:r>
              <a:rPr lang="de-DE" dirty="0" err="1"/>
              <a:t>sensibilieeren</a:t>
            </a:r>
            <a:r>
              <a:rPr lang="de-DE" dirty="0"/>
              <a:t>. Themen können sein: </a:t>
            </a:r>
          </a:p>
          <a:p>
            <a:r>
              <a:rPr lang="de-DE" dirty="0"/>
              <a:t>Wie geht man mit den Defiziten in</a:t>
            </a:r>
            <a:r>
              <a:rPr lang="de-DE" baseline="0" dirty="0"/>
              <a:t> der Sprache um?</a:t>
            </a:r>
          </a:p>
          <a:p>
            <a:r>
              <a:rPr lang="de-DE" baseline="0" dirty="0"/>
              <a:t>Adäquater Umgang mit religiösen Praktika</a:t>
            </a:r>
          </a:p>
          <a:p>
            <a:r>
              <a:rPr lang="de-DE" baseline="0" dirty="0"/>
              <a:t>Wie geht man mit den interkulturellen Unterschieden um?</a:t>
            </a:r>
            <a:endParaRPr lang="de-DE" dirty="0"/>
          </a:p>
          <a:p>
            <a:endParaRPr lang="de-DE" dirty="0"/>
          </a:p>
        </p:txBody>
      </p:sp>
      <p:sp>
        <p:nvSpPr>
          <p:cNvPr id="4" name="Foliennummernplatzhalter 3"/>
          <p:cNvSpPr>
            <a:spLocks noGrp="1"/>
          </p:cNvSpPr>
          <p:nvPr>
            <p:ph type="sldNum" sz="quarter" idx="5"/>
          </p:nvPr>
        </p:nvSpPr>
        <p:spPr/>
        <p:txBody>
          <a:bodyPr/>
          <a:lstStyle/>
          <a:p>
            <a:fld id="{17A1B8D7-E8F6-43E7-A7B6-AE67092DA9BB}" type="slidenum">
              <a:rPr lang="de-DE" altLang="de-DE" smtClean="0"/>
              <a:pPr/>
              <a:t>5</a:t>
            </a:fld>
            <a:endParaRPr lang="de-DE" altLang="de-DE"/>
          </a:p>
        </p:txBody>
      </p:sp>
    </p:spTree>
    <p:extLst>
      <p:ext uri="{BB962C8B-B14F-4D97-AF65-F5344CB8AC3E}">
        <p14:creationId xmlns:p14="http://schemas.microsoft.com/office/powerpoint/2010/main" val="621290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a:solidFill>
                  <a:schemeClr val="tx1"/>
                </a:solidFill>
                <a:effectLst/>
                <a:latin typeface="Arial" charset="0"/>
                <a:ea typeface="ＭＳ Ｐゴシック" pitchFamily="1" charset="-128"/>
                <a:cs typeface="+mn-cs"/>
              </a:rPr>
              <a:t>Integrationsphase</a:t>
            </a:r>
            <a:endParaRPr lang="de-DE" sz="1200" kern="1200" dirty="0">
              <a:solidFill>
                <a:schemeClr val="tx1"/>
              </a:solidFill>
              <a:effectLst/>
              <a:latin typeface="Arial" charset="0"/>
              <a:ea typeface="ＭＳ Ｐゴシック" pitchFamily="1" charset="-128"/>
              <a:cs typeface="+mn-cs"/>
            </a:endParaRPr>
          </a:p>
          <a:p>
            <a:r>
              <a:rPr lang="de-DE" sz="1200" kern="1200" dirty="0">
                <a:solidFill>
                  <a:schemeClr val="tx1"/>
                </a:solidFill>
                <a:effectLst/>
                <a:latin typeface="Arial" charset="0"/>
                <a:ea typeface="ＭＳ Ｐゴシック" pitchFamily="1" charset="-128"/>
                <a:cs typeface="+mn-cs"/>
              </a:rPr>
              <a:t>Ist zentral für den Aufbau des Vertrauens wichtig.</a:t>
            </a:r>
          </a:p>
          <a:p>
            <a:r>
              <a:rPr lang="de-DE" sz="1200" kern="1200" dirty="0">
                <a:solidFill>
                  <a:schemeClr val="tx1"/>
                </a:solidFill>
                <a:effectLst/>
                <a:latin typeface="Arial" charset="0"/>
                <a:ea typeface="ＭＳ Ｐゴシック" pitchFamily="1" charset="-128"/>
                <a:cs typeface="+mn-cs"/>
              </a:rPr>
              <a:t> </a:t>
            </a:r>
          </a:p>
          <a:p>
            <a:r>
              <a:rPr lang="de-DE" sz="1200" kern="1200" dirty="0">
                <a:solidFill>
                  <a:schemeClr val="tx1"/>
                </a:solidFill>
                <a:effectLst/>
                <a:latin typeface="Arial" charset="0"/>
                <a:ea typeface="ＭＳ Ｐゴシック" pitchFamily="1" charset="-128"/>
                <a:cs typeface="+mn-cs"/>
              </a:rPr>
              <a:t>Hier wird der Mitarbeiter mit den fachlichen Anforderungen der Unternehmenskultur und dem Pflegesystem konfrontiert, sein Können wird auf die Probe gestellt. Hier stoßen unterschiedliche Kulturen aufeinander. </a:t>
            </a:r>
          </a:p>
          <a:p>
            <a:r>
              <a:rPr lang="de-DE" sz="1200" kern="1200" dirty="0">
                <a:solidFill>
                  <a:schemeClr val="tx1"/>
                </a:solidFill>
                <a:effectLst/>
                <a:latin typeface="Arial" charset="0"/>
                <a:ea typeface="ＭＳ Ｐゴシック" pitchFamily="1" charset="-128"/>
                <a:cs typeface="+mn-cs"/>
              </a:rPr>
              <a:t>Der Mitarbeiter muss sein Wertesystem mit dem unsrigen auf den Stationen verbinden. </a:t>
            </a:r>
          </a:p>
          <a:p>
            <a:r>
              <a:rPr lang="de-DE" sz="1200" kern="1200" dirty="0">
                <a:solidFill>
                  <a:schemeClr val="tx1"/>
                </a:solidFill>
                <a:effectLst/>
                <a:latin typeface="Arial" charset="0"/>
                <a:ea typeface="ＭＳ Ｐゴシック" pitchFamily="1" charset="-128"/>
                <a:cs typeface="+mn-cs"/>
              </a:rPr>
              <a:t>Führen wir die Situation des Mitarbeiters vor </a:t>
            </a:r>
            <a:r>
              <a:rPr lang="de-DE" sz="1200" kern="1200" dirty="0" err="1">
                <a:solidFill>
                  <a:schemeClr val="tx1"/>
                </a:solidFill>
                <a:effectLst/>
                <a:latin typeface="Arial" charset="0"/>
                <a:ea typeface="ＭＳ Ｐゴシック" pitchFamily="1" charset="-128"/>
                <a:cs typeface="+mn-cs"/>
              </a:rPr>
              <a:t>Augen:Alles</a:t>
            </a:r>
            <a:r>
              <a:rPr lang="de-DE" sz="1200" kern="1200" dirty="0">
                <a:solidFill>
                  <a:schemeClr val="tx1"/>
                </a:solidFill>
                <a:effectLst/>
                <a:latin typeface="Arial" charset="0"/>
                <a:ea typeface="ＭＳ Ｐゴシック" pitchFamily="1" charset="-128"/>
                <a:cs typeface="+mn-cs"/>
              </a:rPr>
              <a:t> neu und vieles ist anders. </a:t>
            </a:r>
          </a:p>
          <a:p>
            <a:r>
              <a:rPr lang="de-DE" sz="1200" kern="1200" dirty="0">
                <a:solidFill>
                  <a:schemeClr val="tx1"/>
                </a:solidFill>
                <a:effectLst/>
                <a:latin typeface="Arial" charset="0"/>
                <a:ea typeface="ＭＳ Ｐゴシック" pitchFamily="1" charset="-128"/>
                <a:cs typeface="+mn-cs"/>
              </a:rPr>
              <a:t> </a:t>
            </a:r>
          </a:p>
          <a:p>
            <a:r>
              <a:rPr lang="de-DE" sz="1200" kern="1200" dirty="0">
                <a:solidFill>
                  <a:schemeClr val="tx1"/>
                </a:solidFill>
                <a:effectLst/>
                <a:latin typeface="Arial" charset="0"/>
                <a:ea typeface="ＭＳ Ｐゴシック" pitchFamily="1" charset="-128"/>
                <a:cs typeface="+mn-cs"/>
              </a:rPr>
              <a:t>Dies ist eine heikle Phase, in der der Mitarbeiter eine intensive Begleitung benötigt, mit dem Ziel, dass er sich der ausländische Mitarbeiter in unserem System auskennt und eigenständig Entscheidungen treffen kann. </a:t>
            </a:r>
          </a:p>
          <a:p>
            <a:r>
              <a:rPr lang="de-DE" sz="1200" kern="1200" dirty="0">
                <a:solidFill>
                  <a:schemeClr val="tx1"/>
                </a:solidFill>
                <a:effectLst/>
                <a:latin typeface="Arial" charset="0"/>
                <a:ea typeface="ＭＳ Ｐゴシック" pitchFamily="1" charset="-128"/>
                <a:cs typeface="+mn-cs"/>
              </a:rPr>
              <a:t>Auch das Erarbeiten der eigenen Position im Team und der Arbeitsstruktur, das Erlangen der fachlichen Sicherheit und die Einschätzung des eigenen fachlichen Wertes stellen in dieser Phase wichtige Elemente dar. </a:t>
            </a:r>
          </a:p>
          <a:p>
            <a:r>
              <a:rPr lang="de-DE" sz="1200" kern="1200" dirty="0">
                <a:solidFill>
                  <a:schemeClr val="tx1"/>
                </a:solidFill>
                <a:effectLst/>
                <a:latin typeface="Arial" charset="0"/>
                <a:ea typeface="ＭＳ Ｐゴシック" pitchFamily="1" charset="-128"/>
                <a:cs typeface="+mn-cs"/>
              </a:rPr>
              <a:t>Erst wenn der Mitarbeiter sich im Gemeinschaftsgefüge verorten kann, sich als Teil des Teams fühlt und auch von diesem als solcher akzeptiert wird und dadurch auf allen Seiten ein WIR-Gefühl entsteht, kann von einer erfolgreichen sozialen Integration gesprochen werden.</a:t>
            </a:r>
          </a:p>
          <a:p>
            <a:r>
              <a:rPr lang="de-DE" sz="1200" kern="1200" dirty="0">
                <a:solidFill>
                  <a:schemeClr val="tx1"/>
                </a:solidFill>
                <a:effectLst/>
                <a:latin typeface="Arial" charset="0"/>
                <a:ea typeface="ＭＳ Ｐゴシック" pitchFamily="1" charset="-128"/>
                <a:cs typeface="+mn-cs"/>
              </a:rPr>
              <a:t> </a:t>
            </a:r>
          </a:p>
          <a:p>
            <a:r>
              <a:rPr lang="de-DE" sz="1200" b="1" kern="1200" dirty="0">
                <a:solidFill>
                  <a:schemeClr val="tx1"/>
                </a:solidFill>
                <a:effectLst/>
                <a:latin typeface="Arial" charset="0"/>
                <a:ea typeface="ＭＳ Ｐゴシック" pitchFamily="1" charset="-128"/>
                <a:cs typeface="+mn-cs"/>
              </a:rPr>
              <a:t>Soziale Integration 106</a:t>
            </a:r>
            <a:endParaRPr lang="de-DE" sz="1200" kern="1200" dirty="0">
              <a:solidFill>
                <a:schemeClr val="tx1"/>
              </a:solidFill>
              <a:effectLst/>
              <a:latin typeface="Arial" charset="0"/>
              <a:ea typeface="ＭＳ Ｐゴシック" pitchFamily="1" charset="-128"/>
              <a:cs typeface="+mn-cs"/>
            </a:endParaRPr>
          </a:p>
          <a:p>
            <a:r>
              <a:rPr lang="de-DE" sz="1200" kern="1200" dirty="0">
                <a:solidFill>
                  <a:schemeClr val="tx1"/>
                </a:solidFill>
                <a:effectLst/>
                <a:latin typeface="Arial" charset="0"/>
                <a:ea typeface="ＭＳ Ｐゴシック" pitchFamily="1" charset="-128"/>
                <a:cs typeface="+mn-cs"/>
              </a:rPr>
              <a:t>Soll dem Mitarbeiter helfen, sich in seinem Umfeld einzuleben.</a:t>
            </a:r>
          </a:p>
          <a:p>
            <a:pPr lvl="0"/>
            <a:r>
              <a:rPr lang="de-DE" sz="1200" kern="1200" dirty="0">
                <a:solidFill>
                  <a:schemeClr val="tx1"/>
                </a:solidFill>
                <a:effectLst/>
                <a:latin typeface="Arial" charset="0"/>
                <a:ea typeface="ＭＳ Ｐゴシック" pitchFamily="1" charset="-128"/>
                <a:cs typeface="+mn-cs"/>
              </a:rPr>
              <a:t>Überwindung des Kulturschockes</a:t>
            </a:r>
          </a:p>
          <a:p>
            <a:pPr lvl="0"/>
            <a:r>
              <a:rPr lang="de-DE" sz="1200" kern="1200" dirty="0">
                <a:solidFill>
                  <a:schemeClr val="tx1"/>
                </a:solidFill>
                <a:effectLst/>
                <a:latin typeface="Arial" charset="0"/>
                <a:ea typeface="ＭＳ Ｐゴシック" pitchFamily="1" charset="-128"/>
                <a:cs typeface="+mn-cs"/>
              </a:rPr>
              <a:t>Stärkung des Ansehens es ausländischen Mitarbeiters</a:t>
            </a:r>
          </a:p>
          <a:p>
            <a:pPr lvl="0"/>
            <a:r>
              <a:rPr lang="de-DE" sz="1200" kern="1200" dirty="0">
                <a:solidFill>
                  <a:schemeClr val="tx1"/>
                </a:solidFill>
                <a:effectLst/>
                <a:latin typeface="Arial" charset="0"/>
                <a:ea typeface="ＭＳ Ｐゴシック" pitchFamily="1" charset="-128"/>
                <a:cs typeface="+mn-cs"/>
              </a:rPr>
              <a:t>Unterstützung bei existenziellen Fragen</a:t>
            </a:r>
          </a:p>
          <a:p>
            <a:pPr lvl="0"/>
            <a:r>
              <a:rPr lang="de-DE" sz="1200" kern="1200" dirty="0">
                <a:solidFill>
                  <a:srgbClr val="FF0000"/>
                </a:solidFill>
                <a:effectLst/>
                <a:latin typeface="Arial" charset="0"/>
                <a:ea typeface="ＭＳ Ｐゴシック" pitchFamily="1" charset="-128"/>
                <a:cs typeface="+mn-cs"/>
              </a:rPr>
              <a:t>Erfolgreich</a:t>
            </a:r>
            <a:r>
              <a:rPr lang="de-DE" sz="1200" kern="1200" dirty="0">
                <a:solidFill>
                  <a:schemeClr val="tx1"/>
                </a:solidFill>
                <a:effectLst/>
                <a:latin typeface="Arial" charset="0"/>
                <a:ea typeface="ＭＳ Ｐゴシック" pitchFamily="1" charset="-128"/>
                <a:cs typeface="+mn-cs"/>
              </a:rPr>
              <a:t>,</a:t>
            </a:r>
            <a:r>
              <a:rPr lang="de-DE" sz="1200" kern="1200" baseline="0" dirty="0">
                <a:solidFill>
                  <a:schemeClr val="tx1"/>
                </a:solidFill>
                <a:effectLst/>
                <a:latin typeface="Arial" charset="0"/>
                <a:ea typeface="ＭＳ Ｐゴシック" pitchFamily="1" charset="-128"/>
                <a:cs typeface="+mn-cs"/>
              </a:rPr>
              <a:t> wenn </a:t>
            </a:r>
          </a:p>
          <a:p>
            <a:pPr marL="171450" lvl="0" indent="-171450">
              <a:buFont typeface="Arial" panose="020B0604020202020204" pitchFamily="34" charset="0"/>
              <a:buChar char="•"/>
            </a:pPr>
            <a:r>
              <a:rPr lang="de-DE" sz="1200" kern="1200" baseline="0" dirty="0">
                <a:solidFill>
                  <a:schemeClr val="tx1"/>
                </a:solidFill>
                <a:effectLst/>
                <a:latin typeface="Arial" charset="0"/>
                <a:ea typeface="ＭＳ Ｐゴシック" pitchFamily="1" charset="-128"/>
                <a:cs typeface="+mn-cs"/>
              </a:rPr>
              <a:t>Der Platz innerhalb des Teams gefunden wird</a:t>
            </a:r>
          </a:p>
          <a:p>
            <a:pPr marL="171450" lvl="0" indent="-171450">
              <a:buFont typeface="Arial" panose="020B0604020202020204" pitchFamily="34" charset="0"/>
              <a:buChar char="•"/>
            </a:pPr>
            <a:r>
              <a:rPr lang="de-DE" sz="1200" kern="1200" baseline="0" dirty="0">
                <a:solidFill>
                  <a:schemeClr val="tx1"/>
                </a:solidFill>
                <a:effectLst/>
                <a:latin typeface="Arial" charset="0"/>
                <a:ea typeface="ＭＳ Ｐゴシック" pitchFamily="1" charset="-128"/>
                <a:cs typeface="+mn-cs"/>
              </a:rPr>
              <a:t>Ein Gemeinschaftsgefühl entwickelt wurde</a:t>
            </a:r>
          </a:p>
          <a:p>
            <a:pPr marL="171450" lvl="0" indent="-171450">
              <a:buFont typeface="Arial" panose="020B0604020202020204" pitchFamily="34" charset="0"/>
              <a:buChar char="•"/>
            </a:pPr>
            <a:r>
              <a:rPr lang="de-DE" sz="1200" kern="1200" baseline="0" dirty="0">
                <a:solidFill>
                  <a:schemeClr val="tx1"/>
                </a:solidFill>
                <a:effectLst/>
                <a:latin typeface="Arial" charset="0"/>
                <a:ea typeface="ＭＳ Ｐゴシック" pitchFamily="1" charset="-128"/>
                <a:cs typeface="+mn-cs"/>
              </a:rPr>
              <a:t>Die Akzeptanz innerhalb des Teams vorhanden ist</a:t>
            </a:r>
          </a:p>
          <a:p>
            <a:pPr marL="171450" lvl="0" indent="-171450">
              <a:buFont typeface="Arial" panose="020B0604020202020204" pitchFamily="34" charset="0"/>
              <a:buChar char="•"/>
            </a:pPr>
            <a:r>
              <a:rPr lang="de-DE" sz="1200" kern="1200" baseline="0" dirty="0">
                <a:solidFill>
                  <a:schemeClr val="tx1"/>
                </a:solidFill>
                <a:effectLst/>
                <a:latin typeface="Arial" charset="0"/>
                <a:ea typeface="ＭＳ Ｐゴシック" pitchFamily="1" charset="-128"/>
                <a:cs typeface="+mn-cs"/>
              </a:rPr>
              <a:t>Sich ein WIR-Gefühl gebildet hat</a:t>
            </a:r>
            <a:endParaRPr lang="de-DE" sz="1200" kern="1200" dirty="0">
              <a:solidFill>
                <a:schemeClr val="tx1"/>
              </a:solidFill>
              <a:effectLst/>
              <a:latin typeface="Arial" charset="0"/>
              <a:ea typeface="ＭＳ Ｐゴシック" pitchFamily="1" charset="-128"/>
              <a:cs typeface="+mn-cs"/>
            </a:endParaRPr>
          </a:p>
          <a:p>
            <a:pPr lvl="0"/>
            <a:endParaRPr lang="de-DE" sz="1200" kern="1200" dirty="0">
              <a:solidFill>
                <a:schemeClr val="tx1"/>
              </a:solidFill>
              <a:effectLst/>
              <a:latin typeface="Arial" charset="0"/>
              <a:ea typeface="ＭＳ Ｐゴシック" pitchFamily="1" charset="-128"/>
              <a:cs typeface="+mn-cs"/>
            </a:endParaRPr>
          </a:p>
          <a:p>
            <a:pPr lvl="0"/>
            <a:r>
              <a:rPr lang="de-DE" sz="1200" kern="1200" dirty="0">
                <a:solidFill>
                  <a:schemeClr val="tx1"/>
                </a:solidFill>
                <a:effectLst/>
                <a:latin typeface="Arial" charset="0"/>
                <a:ea typeface="ＭＳ Ｐゴシック" pitchFamily="1" charset="-128"/>
                <a:cs typeface="+mn-cs"/>
              </a:rPr>
              <a:t> </a:t>
            </a:r>
          </a:p>
          <a:p>
            <a:r>
              <a:rPr lang="de-DE" sz="1200" kern="1200" dirty="0">
                <a:solidFill>
                  <a:schemeClr val="tx1"/>
                </a:solidFill>
                <a:effectLst/>
                <a:latin typeface="Arial" charset="0"/>
                <a:ea typeface="ＭＳ Ｐゴシック" pitchFamily="1" charset="-128"/>
                <a:cs typeface="+mn-cs"/>
              </a:rPr>
              <a:t>Kritischer Faktor im Bereich SI &gt;&gt; </a:t>
            </a:r>
            <a:r>
              <a:rPr lang="de-DE" sz="1200" b="1" kern="1200" dirty="0">
                <a:solidFill>
                  <a:schemeClr val="tx1"/>
                </a:solidFill>
                <a:effectLst/>
                <a:latin typeface="Arial" charset="0"/>
                <a:ea typeface="ＭＳ Ｐゴシック" pitchFamily="1" charset="-128"/>
                <a:cs typeface="+mn-cs"/>
              </a:rPr>
              <a:t>Maß an Sicherheit</a:t>
            </a:r>
            <a:r>
              <a:rPr lang="de-DE" sz="1200" kern="1200" dirty="0">
                <a:solidFill>
                  <a:schemeClr val="tx1"/>
                </a:solidFill>
                <a:effectLst/>
                <a:latin typeface="Arial" charset="0"/>
                <a:ea typeface="ＭＳ Ｐゴシック" pitchFamily="1" charset="-128"/>
                <a:cs typeface="+mn-cs"/>
              </a:rPr>
              <a:t> &gt;&gt; finanzielle Situation &gt;&gt; Überwindung der Sprachbarriere &gt;&gt; Aspekte der Integration in das Team &gt;&gt; Wohnsituation &gt;&gt; Hilfe bei administrativen Aufgaben</a:t>
            </a:r>
          </a:p>
          <a:p>
            <a:r>
              <a:rPr lang="de-DE" sz="1200" kern="1200" dirty="0">
                <a:solidFill>
                  <a:schemeClr val="tx1"/>
                </a:solidFill>
                <a:effectLst/>
                <a:latin typeface="Arial" charset="0"/>
                <a:ea typeface="ＭＳ Ｐゴシック" pitchFamily="1" charset="-128"/>
                <a:cs typeface="+mn-cs"/>
              </a:rPr>
              <a:t> </a:t>
            </a:r>
          </a:p>
          <a:p>
            <a:r>
              <a:rPr lang="de-DE" sz="1200" b="1" kern="1200" dirty="0">
                <a:solidFill>
                  <a:schemeClr val="tx1"/>
                </a:solidFill>
                <a:effectLst/>
                <a:latin typeface="Arial" charset="0"/>
                <a:ea typeface="ＭＳ Ｐゴシック" pitchFamily="1" charset="-128"/>
                <a:cs typeface="+mn-cs"/>
              </a:rPr>
              <a:t>Finanzielle Situation</a:t>
            </a:r>
            <a:endParaRPr lang="de-DE" sz="1200" kern="1200" dirty="0">
              <a:solidFill>
                <a:schemeClr val="tx1"/>
              </a:solidFill>
              <a:effectLst/>
              <a:latin typeface="Arial" charset="0"/>
              <a:ea typeface="ＭＳ Ｐゴシック" pitchFamily="1" charset="-128"/>
              <a:cs typeface="+mn-cs"/>
            </a:endParaRPr>
          </a:p>
          <a:p>
            <a:r>
              <a:rPr lang="de-DE" sz="1200" b="0" kern="1200" dirty="0">
                <a:solidFill>
                  <a:schemeClr val="tx1"/>
                </a:solidFill>
                <a:effectLst/>
                <a:latin typeface="Arial" charset="0"/>
                <a:ea typeface="ＭＳ Ｐゴシック" pitchFamily="1" charset="-128"/>
                <a:cs typeface="+mn-cs"/>
              </a:rPr>
              <a:t>das</a:t>
            </a:r>
            <a:r>
              <a:rPr lang="de-DE" sz="1200" b="0" kern="1200" baseline="0" dirty="0">
                <a:solidFill>
                  <a:schemeClr val="tx1"/>
                </a:solidFill>
                <a:effectLst/>
                <a:latin typeface="Arial" charset="0"/>
                <a:ea typeface="ＭＳ Ｐゴシック" pitchFamily="1" charset="-128"/>
                <a:cs typeface="+mn-cs"/>
              </a:rPr>
              <a:t> man in Deutschland viel Geld verdienen kann, wissen alle dank sozialer Netzwerke, dass man allerdings hier in eine Leistungsgesellschaft einmündet, in der gerade die Arbeitswelt  ein sehr hohes Maß an Verbindlichkeit und Einsatz fordert, wird oft nicht transportiert. Auch, dass das Leben hier viel teurer ist, so müssen viele Neulinge schnell erkennen, das eine Kluft </a:t>
            </a:r>
            <a:r>
              <a:rPr lang="de-DE" sz="1200" b="0" kern="1200" baseline="0" dirty="0" err="1">
                <a:solidFill>
                  <a:schemeClr val="tx1"/>
                </a:solidFill>
                <a:effectLst/>
                <a:latin typeface="Arial" charset="0"/>
                <a:ea typeface="ＭＳ Ｐゴシック" pitchFamily="1" charset="-128"/>
                <a:cs typeface="+mn-cs"/>
              </a:rPr>
              <a:t>zw</a:t>
            </a:r>
            <a:r>
              <a:rPr lang="de-DE" sz="1200" b="0" kern="1200" baseline="0" dirty="0">
                <a:solidFill>
                  <a:schemeClr val="tx1"/>
                </a:solidFill>
                <a:effectLst/>
                <a:latin typeface="Arial" charset="0"/>
                <a:ea typeface="ＭＳ Ｐゴシック" pitchFamily="1" charset="-128"/>
                <a:cs typeface="+mn-cs"/>
              </a:rPr>
              <a:t> Realität und Vorstellung liegt. Auf der einen Seite die hier übliche Erwartung zur Erbringung guter Leistung, die letztendlich zur Verfügung stehenden monetären Mittel sowie die Selbstverwirklichung im neuen Umfeld. Auf der anderen Seite die eigentlich erhofften neuen Möglichkeiten, die Emanzipation, der hohe Lohn, der es ermöglicht ausreichend Unterhalt für die ganze Familie nach Hause zu schicken. Ein Spagat, der nicht immer zu meistern ist &gt;&gt; fordert hohes Maß an Sensibilität und Infoaustausch</a:t>
            </a:r>
            <a:endParaRPr lang="de-DE" sz="1200" b="0" kern="1200" dirty="0">
              <a:solidFill>
                <a:schemeClr val="tx1"/>
              </a:solidFill>
              <a:effectLst/>
              <a:latin typeface="Arial" charset="0"/>
              <a:ea typeface="ＭＳ Ｐゴシック" pitchFamily="1" charset="-128"/>
              <a:cs typeface="+mn-cs"/>
            </a:endParaRPr>
          </a:p>
          <a:p>
            <a:r>
              <a:rPr lang="de-DE" sz="1200" b="1" kern="1200" dirty="0">
                <a:solidFill>
                  <a:schemeClr val="tx1"/>
                </a:solidFill>
                <a:effectLst/>
                <a:latin typeface="Arial" charset="0"/>
                <a:ea typeface="ＭＳ Ｐゴシック" pitchFamily="1" charset="-128"/>
                <a:cs typeface="+mn-cs"/>
              </a:rPr>
              <a:t> </a:t>
            </a:r>
            <a:endParaRPr lang="de-DE" sz="1200" kern="1200" dirty="0">
              <a:solidFill>
                <a:schemeClr val="tx1"/>
              </a:solidFill>
              <a:effectLst/>
              <a:latin typeface="Arial" charset="0"/>
              <a:ea typeface="ＭＳ Ｐゴシック" pitchFamily="1" charset="-128"/>
              <a:cs typeface="+mn-cs"/>
            </a:endParaRPr>
          </a:p>
          <a:p>
            <a:r>
              <a:rPr lang="de-DE" sz="1200" b="1" kern="1200" dirty="0">
                <a:solidFill>
                  <a:schemeClr val="tx1"/>
                </a:solidFill>
                <a:effectLst/>
                <a:latin typeface="Arial" charset="0"/>
                <a:ea typeface="ＭＳ Ｐゴシック" pitchFamily="1" charset="-128"/>
                <a:cs typeface="+mn-cs"/>
              </a:rPr>
              <a:t> </a:t>
            </a:r>
            <a:endParaRPr lang="de-DE" sz="1200" kern="1200" dirty="0">
              <a:solidFill>
                <a:schemeClr val="tx1"/>
              </a:solidFill>
              <a:effectLst/>
              <a:latin typeface="Arial" charset="0"/>
              <a:ea typeface="ＭＳ Ｐゴシック" pitchFamily="1" charset="-128"/>
              <a:cs typeface="+mn-cs"/>
            </a:endParaRPr>
          </a:p>
          <a:p>
            <a:r>
              <a:rPr lang="de-DE" sz="1200" b="1" kern="1200" dirty="0">
                <a:solidFill>
                  <a:schemeClr val="tx1"/>
                </a:solidFill>
                <a:effectLst/>
                <a:latin typeface="Arial" charset="0"/>
                <a:ea typeface="ＭＳ Ｐゴシック" pitchFamily="1" charset="-128"/>
                <a:cs typeface="+mn-cs"/>
              </a:rPr>
              <a:t>Sprachbarriere</a:t>
            </a:r>
            <a:endParaRPr lang="de-DE" sz="1200" kern="1200" dirty="0">
              <a:solidFill>
                <a:schemeClr val="tx1"/>
              </a:solidFill>
              <a:effectLst/>
              <a:latin typeface="Arial" charset="0"/>
              <a:ea typeface="ＭＳ Ｐゴシック" pitchFamily="1" charset="-128"/>
              <a:cs typeface="+mn-cs"/>
            </a:endParaRPr>
          </a:p>
          <a:p>
            <a:r>
              <a:rPr lang="de-DE" sz="1200" b="0" kern="1200" dirty="0">
                <a:solidFill>
                  <a:schemeClr val="tx1"/>
                </a:solidFill>
                <a:effectLst/>
                <a:latin typeface="Arial" charset="0"/>
                <a:ea typeface="ＭＳ Ｐゴシック" pitchFamily="1" charset="-128"/>
                <a:cs typeface="+mn-cs"/>
              </a:rPr>
              <a:t>Eine</a:t>
            </a:r>
            <a:r>
              <a:rPr lang="de-DE" sz="1200" b="0" kern="1200" baseline="0" dirty="0">
                <a:solidFill>
                  <a:schemeClr val="tx1"/>
                </a:solidFill>
                <a:effectLst/>
                <a:latin typeface="Arial" charset="0"/>
                <a:ea typeface="ＭＳ Ｐゴシック" pitchFamily="1" charset="-128"/>
                <a:cs typeface="+mn-cs"/>
              </a:rPr>
              <a:t> fundierte Sprachausbildung ist der Grundstein für die soziale und berufliche Integration einer PK, für gelungene Zusammenarbeit im Team und die Voraussetzung zum Schutz des Patienten.</a:t>
            </a:r>
            <a:endParaRPr lang="de-DE" sz="1200" b="0" kern="1200" dirty="0">
              <a:solidFill>
                <a:schemeClr val="tx1"/>
              </a:solidFill>
              <a:effectLst/>
              <a:latin typeface="Arial" charset="0"/>
              <a:ea typeface="ＭＳ Ｐゴシック" pitchFamily="1" charset="-128"/>
              <a:cs typeface="+mn-cs"/>
            </a:endParaRPr>
          </a:p>
          <a:p>
            <a:r>
              <a:rPr lang="de-DE" sz="1200" b="1" kern="1200" dirty="0">
                <a:solidFill>
                  <a:schemeClr val="tx1"/>
                </a:solidFill>
                <a:effectLst/>
                <a:latin typeface="Arial" charset="0"/>
                <a:ea typeface="ＭＳ Ｐゴシック" pitchFamily="1" charset="-128"/>
                <a:cs typeface="+mn-cs"/>
              </a:rPr>
              <a:t> </a:t>
            </a:r>
            <a:endParaRPr lang="de-DE" sz="1200" kern="1200" dirty="0">
              <a:solidFill>
                <a:schemeClr val="tx1"/>
              </a:solidFill>
              <a:effectLst/>
              <a:latin typeface="Arial" charset="0"/>
              <a:ea typeface="ＭＳ Ｐゴシック" pitchFamily="1" charset="-128"/>
              <a:cs typeface="+mn-cs"/>
            </a:endParaRPr>
          </a:p>
          <a:p>
            <a:r>
              <a:rPr lang="de-DE" sz="1200" b="1" kern="1200" dirty="0">
                <a:solidFill>
                  <a:schemeClr val="tx1"/>
                </a:solidFill>
                <a:effectLst/>
                <a:latin typeface="Arial" charset="0"/>
                <a:ea typeface="ＭＳ Ｐゴシック" pitchFamily="1" charset="-128"/>
                <a:cs typeface="+mn-cs"/>
              </a:rPr>
              <a:t> </a:t>
            </a:r>
            <a:endParaRPr lang="de-DE" sz="1200" kern="1200" dirty="0">
              <a:solidFill>
                <a:schemeClr val="tx1"/>
              </a:solidFill>
              <a:effectLst/>
              <a:latin typeface="Arial" charset="0"/>
              <a:ea typeface="ＭＳ Ｐゴシック" pitchFamily="1" charset="-128"/>
              <a:cs typeface="+mn-cs"/>
            </a:endParaRPr>
          </a:p>
          <a:p>
            <a:r>
              <a:rPr lang="de-DE" sz="1200" b="1" kern="1200" dirty="0">
                <a:solidFill>
                  <a:schemeClr val="tx1"/>
                </a:solidFill>
                <a:effectLst/>
                <a:latin typeface="Arial" charset="0"/>
                <a:ea typeface="ＭＳ Ｐゴシック" pitchFamily="1" charset="-128"/>
                <a:cs typeface="+mn-cs"/>
              </a:rPr>
              <a:t>Kommunikations- und Informationsfluss</a:t>
            </a:r>
            <a:endParaRPr lang="de-DE" sz="1200" kern="1200" dirty="0">
              <a:solidFill>
                <a:schemeClr val="tx1"/>
              </a:solidFill>
              <a:effectLst/>
              <a:latin typeface="Arial" charset="0"/>
              <a:ea typeface="ＭＳ Ｐゴシック" pitchFamily="1" charset="-128"/>
              <a:cs typeface="+mn-cs"/>
            </a:endParaRPr>
          </a:p>
          <a:p>
            <a:r>
              <a:rPr lang="de-DE" sz="1200" b="1" kern="1200" dirty="0">
                <a:solidFill>
                  <a:schemeClr val="tx1"/>
                </a:solidFill>
                <a:effectLst/>
                <a:latin typeface="Arial" charset="0"/>
                <a:ea typeface="ＭＳ Ｐゴシック" pitchFamily="1" charset="-128"/>
                <a:cs typeface="+mn-cs"/>
              </a:rPr>
              <a:t> </a:t>
            </a:r>
            <a:endParaRPr lang="de-DE" sz="1200" kern="1200" dirty="0">
              <a:solidFill>
                <a:schemeClr val="tx1"/>
              </a:solidFill>
              <a:effectLst/>
              <a:latin typeface="Arial" charset="0"/>
              <a:ea typeface="ＭＳ Ｐゴシック" pitchFamily="1" charset="-128"/>
              <a:cs typeface="+mn-cs"/>
            </a:endParaRPr>
          </a:p>
          <a:p>
            <a:r>
              <a:rPr lang="de-DE" sz="1200" b="1" kern="1200" dirty="0">
                <a:solidFill>
                  <a:schemeClr val="tx1"/>
                </a:solidFill>
                <a:effectLst/>
                <a:latin typeface="Arial" charset="0"/>
                <a:ea typeface="ＭＳ Ｐゴシック" pitchFamily="1" charset="-128"/>
                <a:cs typeface="+mn-cs"/>
              </a:rPr>
              <a:t> </a:t>
            </a:r>
            <a:endParaRPr lang="de-DE" sz="1200" kern="1200" dirty="0">
              <a:solidFill>
                <a:schemeClr val="tx1"/>
              </a:solidFill>
              <a:effectLst/>
              <a:latin typeface="Arial" charset="0"/>
              <a:ea typeface="ＭＳ Ｐゴシック" pitchFamily="1" charset="-128"/>
              <a:cs typeface="+mn-cs"/>
            </a:endParaRPr>
          </a:p>
          <a:p>
            <a:r>
              <a:rPr lang="de-DE" sz="1200" b="1" kern="1200" dirty="0">
                <a:solidFill>
                  <a:schemeClr val="tx1"/>
                </a:solidFill>
                <a:effectLst/>
                <a:latin typeface="Arial" charset="0"/>
                <a:ea typeface="ＭＳ Ｐゴシック" pitchFamily="1" charset="-128"/>
                <a:cs typeface="+mn-cs"/>
              </a:rPr>
              <a:t> </a:t>
            </a:r>
            <a:endParaRPr lang="de-DE" sz="1200" kern="1200" dirty="0">
              <a:solidFill>
                <a:schemeClr val="tx1"/>
              </a:solidFill>
              <a:effectLst/>
              <a:latin typeface="Arial" charset="0"/>
              <a:ea typeface="ＭＳ Ｐゴシック" pitchFamily="1" charset="-128"/>
              <a:cs typeface="+mn-cs"/>
            </a:endParaRPr>
          </a:p>
          <a:p>
            <a:r>
              <a:rPr lang="de-DE" sz="1200" b="1" kern="1200" dirty="0">
                <a:solidFill>
                  <a:schemeClr val="tx1"/>
                </a:solidFill>
                <a:effectLst/>
                <a:latin typeface="Arial" charset="0"/>
                <a:ea typeface="ＭＳ Ｐゴシック" pitchFamily="1" charset="-128"/>
                <a:cs typeface="+mn-cs"/>
              </a:rPr>
              <a:t>Integration in die Teams – besondere Stellung als ausländischer Mitarbeiter</a:t>
            </a:r>
            <a:endParaRPr lang="de-DE" sz="1200" kern="1200" dirty="0">
              <a:solidFill>
                <a:schemeClr val="tx1"/>
              </a:solidFill>
              <a:effectLst/>
              <a:latin typeface="Arial" charset="0"/>
              <a:ea typeface="ＭＳ Ｐゴシック" pitchFamily="1" charset="-128"/>
              <a:cs typeface="+mn-cs"/>
            </a:endParaRPr>
          </a:p>
          <a:p>
            <a:r>
              <a:rPr lang="de-DE" sz="1200" b="1" kern="1200" dirty="0">
                <a:solidFill>
                  <a:schemeClr val="tx1"/>
                </a:solidFill>
                <a:effectLst/>
                <a:latin typeface="Arial" charset="0"/>
                <a:ea typeface="ＭＳ Ｐゴシック" pitchFamily="1" charset="-128"/>
                <a:cs typeface="+mn-cs"/>
              </a:rPr>
              <a:t> </a:t>
            </a:r>
            <a:endParaRPr lang="de-DE" sz="1200" kern="1200" dirty="0">
              <a:solidFill>
                <a:schemeClr val="tx1"/>
              </a:solidFill>
              <a:effectLst/>
              <a:latin typeface="Arial" charset="0"/>
              <a:ea typeface="ＭＳ Ｐゴシック" pitchFamily="1" charset="-128"/>
              <a:cs typeface="+mn-cs"/>
            </a:endParaRPr>
          </a:p>
          <a:p>
            <a:r>
              <a:rPr lang="de-DE" sz="1200" b="1" kern="1200" dirty="0">
                <a:solidFill>
                  <a:schemeClr val="tx1"/>
                </a:solidFill>
                <a:effectLst/>
                <a:latin typeface="Arial" charset="0"/>
                <a:ea typeface="ＭＳ Ｐゴシック" pitchFamily="1" charset="-128"/>
                <a:cs typeface="+mn-cs"/>
              </a:rPr>
              <a:t> </a:t>
            </a:r>
            <a:endParaRPr lang="de-DE" sz="1200" kern="1200" dirty="0">
              <a:solidFill>
                <a:schemeClr val="tx1"/>
              </a:solidFill>
              <a:effectLst/>
              <a:latin typeface="Arial" charset="0"/>
              <a:ea typeface="ＭＳ Ｐゴシック" pitchFamily="1" charset="-128"/>
              <a:cs typeface="+mn-cs"/>
            </a:endParaRPr>
          </a:p>
          <a:p>
            <a:r>
              <a:rPr lang="de-DE" sz="1200" b="1" kern="1200" dirty="0">
                <a:solidFill>
                  <a:schemeClr val="tx1"/>
                </a:solidFill>
                <a:effectLst/>
                <a:latin typeface="Arial" charset="0"/>
                <a:ea typeface="ＭＳ Ｐゴシック" pitchFamily="1" charset="-128"/>
                <a:cs typeface="+mn-cs"/>
              </a:rPr>
              <a:t> </a:t>
            </a:r>
            <a:endParaRPr lang="de-DE" sz="1200" kern="1200" dirty="0">
              <a:solidFill>
                <a:schemeClr val="tx1"/>
              </a:solidFill>
              <a:effectLst/>
              <a:latin typeface="Arial" charset="0"/>
              <a:ea typeface="ＭＳ Ｐゴシック" pitchFamily="1" charset="-128"/>
              <a:cs typeface="+mn-cs"/>
            </a:endParaRPr>
          </a:p>
          <a:p>
            <a:r>
              <a:rPr lang="de-DE" sz="1200" b="1" kern="1200" dirty="0">
                <a:solidFill>
                  <a:schemeClr val="tx1"/>
                </a:solidFill>
                <a:effectLst/>
                <a:latin typeface="Arial" charset="0"/>
                <a:ea typeface="ＭＳ Ｐゴシック" pitchFamily="1" charset="-128"/>
                <a:cs typeface="+mn-cs"/>
              </a:rPr>
              <a:t>Wohnsituation</a:t>
            </a:r>
            <a:endParaRPr lang="de-DE" sz="1200" kern="1200" dirty="0">
              <a:solidFill>
                <a:schemeClr val="tx1"/>
              </a:solidFill>
              <a:effectLst/>
              <a:latin typeface="Arial" charset="0"/>
              <a:ea typeface="ＭＳ Ｐゴシック" pitchFamily="1" charset="-128"/>
              <a:cs typeface="+mn-cs"/>
            </a:endParaRPr>
          </a:p>
          <a:p>
            <a:r>
              <a:rPr lang="de-DE" sz="1200" b="1" kern="1200" dirty="0">
                <a:solidFill>
                  <a:schemeClr val="tx1"/>
                </a:solidFill>
                <a:effectLst/>
                <a:latin typeface="Arial" charset="0"/>
                <a:ea typeface="ＭＳ Ｐゴシック" pitchFamily="1" charset="-128"/>
                <a:cs typeface="+mn-cs"/>
              </a:rPr>
              <a:t> </a:t>
            </a:r>
            <a:endParaRPr lang="de-DE" sz="1200" kern="1200" dirty="0">
              <a:solidFill>
                <a:schemeClr val="tx1"/>
              </a:solidFill>
              <a:effectLst/>
              <a:latin typeface="Arial" charset="0"/>
              <a:ea typeface="ＭＳ Ｐゴシック" pitchFamily="1" charset="-128"/>
              <a:cs typeface="+mn-cs"/>
            </a:endParaRPr>
          </a:p>
          <a:p>
            <a:r>
              <a:rPr lang="de-DE" sz="1200" b="1" kern="1200" dirty="0">
                <a:solidFill>
                  <a:schemeClr val="tx1"/>
                </a:solidFill>
                <a:effectLst/>
                <a:latin typeface="Arial" charset="0"/>
                <a:ea typeface="ＭＳ Ｐゴシック" pitchFamily="1" charset="-128"/>
                <a:cs typeface="+mn-cs"/>
              </a:rPr>
              <a:t> </a:t>
            </a:r>
            <a:endParaRPr lang="de-DE" sz="1200" kern="1200" dirty="0">
              <a:solidFill>
                <a:schemeClr val="tx1"/>
              </a:solidFill>
              <a:effectLst/>
              <a:latin typeface="Arial" charset="0"/>
              <a:ea typeface="ＭＳ Ｐゴシック" pitchFamily="1" charset="-128"/>
              <a:cs typeface="+mn-cs"/>
            </a:endParaRPr>
          </a:p>
          <a:p>
            <a:r>
              <a:rPr lang="de-DE" sz="1200" b="1" kern="1200" dirty="0">
                <a:solidFill>
                  <a:schemeClr val="tx1"/>
                </a:solidFill>
                <a:effectLst/>
                <a:latin typeface="Arial" charset="0"/>
                <a:ea typeface="ＭＳ Ｐゴシック" pitchFamily="1" charset="-128"/>
                <a:cs typeface="+mn-cs"/>
              </a:rPr>
              <a:t> </a:t>
            </a:r>
            <a:endParaRPr lang="de-DE" sz="1200" kern="1200" dirty="0">
              <a:solidFill>
                <a:schemeClr val="tx1"/>
              </a:solidFill>
              <a:effectLst/>
              <a:latin typeface="Arial" charset="0"/>
              <a:ea typeface="ＭＳ Ｐゴシック" pitchFamily="1" charset="-128"/>
              <a:cs typeface="+mn-cs"/>
            </a:endParaRPr>
          </a:p>
          <a:p>
            <a:r>
              <a:rPr lang="de-DE" sz="1200" b="1" kern="1200" dirty="0">
                <a:solidFill>
                  <a:schemeClr val="tx1"/>
                </a:solidFill>
                <a:effectLst/>
                <a:latin typeface="Arial" charset="0"/>
                <a:ea typeface="ＭＳ Ｐゴシック" pitchFamily="1" charset="-128"/>
                <a:cs typeface="+mn-cs"/>
              </a:rPr>
              <a:t>Hilfe bei administrativen Aufgaben</a:t>
            </a:r>
            <a:endParaRPr lang="de-DE" sz="1200" kern="1200" dirty="0">
              <a:solidFill>
                <a:schemeClr val="tx1"/>
              </a:solidFill>
              <a:effectLst/>
              <a:latin typeface="Arial" charset="0"/>
              <a:ea typeface="ＭＳ Ｐゴシック" pitchFamily="1" charset="-128"/>
              <a:cs typeface="+mn-cs"/>
            </a:endParaRPr>
          </a:p>
          <a:p>
            <a:r>
              <a:rPr lang="de-DE" sz="1200" b="1" kern="1200" dirty="0">
                <a:solidFill>
                  <a:schemeClr val="tx1"/>
                </a:solidFill>
                <a:effectLst/>
                <a:latin typeface="Arial" charset="0"/>
                <a:ea typeface="ＭＳ Ｐゴシック" pitchFamily="1" charset="-128"/>
                <a:cs typeface="+mn-cs"/>
              </a:rPr>
              <a:t> </a:t>
            </a:r>
            <a:endParaRPr lang="de-DE" sz="1200" kern="1200" dirty="0">
              <a:solidFill>
                <a:schemeClr val="tx1"/>
              </a:solidFill>
              <a:effectLst/>
              <a:latin typeface="Arial" charset="0"/>
              <a:ea typeface="ＭＳ Ｐゴシック" pitchFamily="1" charset="-128"/>
              <a:cs typeface="+mn-cs"/>
            </a:endParaRPr>
          </a:p>
          <a:p>
            <a:r>
              <a:rPr lang="de-DE" sz="1200" b="1" kern="1200" dirty="0">
                <a:solidFill>
                  <a:schemeClr val="tx1"/>
                </a:solidFill>
                <a:effectLst/>
                <a:latin typeface="Arial" charset="0"/>
                <a:ea typeface="ＭＳ Ｐゴシック" pitchFamily="1" charset="-128"/>
                <a:cs typeface="+mn-cs"/>
              </a:rPr>
              <a:t> </a:t>
            </a:r>
            <a:endParaRPr lang="de-DE" sz="1200" kern="1200" dirty="0">
              <a:solidFill>
                <a:schemeClr val="tx1"/>
              </a:solidFill>
              <a:effectLst/>
              <a:latin typeface="Arial" charset="0"/>
              <a:ea typeface="ＭＳ Ｐゴシック" pitchFamily="1" charset="-128"/>
              <a:cs typeface="+mn-cs"/>
            </a:endParaRPr>
          </a:p>
          <a:p>
            <a:r>
              <a:rPr lang="de-DE" sz="1200" b="1" kern="1200" dirty="0">
                <a:solidFill>
                  <a:schemeClr val="tx1"/>
                </a:solidFill>
                <a:effectLst/>
                <a:latin typeface="Arial" charset="0"/>
                <a:ea typeface="ＭＳ Ｐゴシック" pitchFamily="1" charset="-128"/>
                <a:cs typeface="+mn-cs"/>
              </a:rPr>
              <a:t>Fachliche Integration – strukturierte fachliche Einarbeitung</a:t>
            </a:r>
            <a:endParaRPr lang="de-DE" sz="1200" kern="1200" dirty="0">
              <a:solidFill>
                <a:schemeClr val="tx1"/>
              </a:solidFill>
              <a:effectLst/>
              <a:latin typeface="Arial" charset="0"/>
              <a:ea typeface="ＭＳ Ｐゴシック" pitchFamily="1" charset="-128"/>
              <a:cs typeface="+mn-cs"/>
            </a:endParaRPr>
          </a:p>
          <a:p>
            <a:r>
              <a:rPr lang="de-DE" sz="1200" kern="1200" dirty="0">
                <a:solidFill>
                  <a:schemeClr val="tx1"/>
                </a:solidFill>
                <a:effectLst/>
                <a:latin typeface="Arial" charset="0"/>
                <a:ea typeface="ＭＳ Ｐゴシック" pitchFamily="1" charset="-128"/>
                <a:cs typeface="+mn-cs"/>
              </a:rPr>
              <a:t> </a:t>
            </a:r>
          </a:p>
          <a:p>
            <a:r>
              <a:rPr lang="de-DE" sz="1200" kern="1200" dirty="0">
                <a:solidFill>
                  <a:schemeClr val="tx1"/>
                </a:solidFill>
                <a:effectLst/>
                <a:latin typeface="Arial" charset="0"/>
                <a:ea typeface="ＭＳ Ｐゴシック" pitchFamily="1" charset="-128"/>
                <a:cs typeface="+mn-cs"/>
              </a:rPr>
              <a:t> </a:t>
            </a:r>
          </a:p>
          <a:p>
            <a:r>
              <a:rPr lang="de-DE" sz="1200" kern="1200" dirty="0">
                <a:solidFill>
                  <a:schemeClr val="tx1"/>
                </a:solidFill>
                <a:effectLst/>
                <a:latin typeface="Arial" charset="0"/>
                <a:ea typeface="ＭＳ Ｐゴシック" pitchFamily="1" charset="-128"/>
                <a:cs typeface="+mn-cs"/>
              </a:rPr>
              <a:t> </a:t>
            </a:r>
          </a:p>
          <a:p>
            <a:r>
              <a:rPr lang="de-DE" sz="1200" b="1" kern="1200" dirty="0">
                <a:solidFill>
                  <a:schemeClr val="tx1"/>
                </a:solidFill>
                <a:effectLst/>
                <a:latin typeface="Arial" charset="0"/>
                <a:ea typeface="ＭＳ Ｐゴシック" pitchFamily="1" charset="-128"/>
                <a:cs typeface="+mn-cs"/>
              </a:rPr>
              <a:t>Integration in die Arbeits- und Unternehmenskultur</a:t>
            </a:r>
            <a:endParaRPr lang="de-DE" sz="1200" kern="1200" dirty="0">
              <a:solidFill>
                <a:schemeClr val="tx1"/>
              </a:solidFill>
              <a:effectLst/>
              <a:latin typeface="Arial" charset="0"/>
              <a:ea typeface="ＭＳ Ｐゴシック" pitchFamily="1" charset="-128"/>
              <a:cs typeface="+mn-cs"/>
            </a:endParaRPr>
          </a:p>
          <a:p>
            <a:r>
              <a:rPr lang="de-DE" sz="1200" kern="1200" dirty="0">
                <a:solidFill>
                  <a:schemeClr val="tx1"/>
                </a:solidFill>
                <a:effectLst/>
                <a:latin typeface="Arial" charset="0"/>
                <a:ea typeface="ＭＳ Ｐゴシック" pitchFamily="1" charset="-128"/>
                <a:cs typeface="+mn-cs"/>
              </a:rPr>
              <a:t>Ausmaß, in welchem innerhalb der Organisation Vielfalt geschätzt und die Beiträge ausländischer Mitarbeiter wertgeschätzt werden, um den positiven Einfluss ausländischer Mitarbeiter auf die Organisation zu verstärken.</a:t>
            </a:r>
          </a:p>
          <a:p>
            <a:r>
              <a:rPr lang="de-DE" sz="1200" kern="1200" dirty="0">
                <a:solidFill>
                  <a:schemeClr val="tx1"/>
                </a:solidFill>
                <a:effectLst/>
                <a:latin typeface="Arial" charset="0"/>
                <a:ea typeface="ＭＳ Ｐゴシック" pitchFamily="1" charset="-128"/>
                <a:cs typeface="+mn-cs"/>
              </a:rPr>
              <a:t> </a:t>
            </a:r>
          </a:p>
          <a:p>
            <a:r>
              <a:rPr lang="de-DE" sz="1200" b="1" kern="1200" dirty="0">
                <a:solidFill>
                  <a:schemeClr val="tx1"/>
                </a:solidFill>
                <a:effectLst/>
                <a:latin typeface="Arial" charset="0"/>
                <a:ea typeface="ＭＳ Ｐゴシック" pitchFamily="1" charset="-128"/>
                <a:cs typeface="+mn-cs"/>
              </a:rPr>
              <a:t>Ausmaß,  des Verständnisses</a:t>
            </a:r>
            <a:r>
              <a:rPr lang="de-DE" sz="1200" kern="1200" dirty="0">
                <a:solidFill>
                  <a:schemeClr val="tx1"/>
                </a:solidFill>
                <a:effectLst/>
                <a:latin typeface="Arial" charset="0"/>
                <a:ea typeface="ＭＳ Ｐゴシック" pitchFamily="1" charset="-128"/>
                <a:cs typeface="+mn-cs"/>
              </a:rPr>
              <a:t> seitens </a:t>
            </a:r>
            <a:r>
              <a:rPr lang="de-DE" sz="1200" b="1" kern="1200" dirty="0">
                <a:solidFill>
                  <a:schemeClr val="tx1"/>
                </a:solidFill>
                <a:effectLst/>
                <a:latin typeface="Arial" charset="0"/>
                <a:ea typeface="ＭＳ Ｐゴシック" pitchFamily="1" charset="-128"/>
                <a:cs typeface="+mn-cs"/>
              </a:rPr>
              <a:t>der ausländische Mitarbeiter</a:t>
            </a:r>
            <a:r>
              <a:rPr lang="de-DE" sz="1200" kern="1200" dirty="0">
                <a:solidFill>
                  <a:schemeClr val="tx1"/>
                </a:solidFill>
                <a:effectLst/>
                <a:latin typeface="Arial" charset="0"/>
                <a:ea typeface="ＭＳ Ｐゴシック" pitchFamily="1" charset="-128"/>
                <a:cs typeface="+mn-cs"/>
              </a:rPr>
              <a:t> in Bezug auf unsere Unternehmens- und Arbeitskultur, um sich schneller in die Organisation einzufügen, ein Gefühl der Zugehörigkeit zu entwickeln, Missverständnisse zu reduzieren und das Arbeitsumfeld harmonischer zu gestalten. </a:t>
            </a:r>
          </a:p>
          <a:p>
            <a:r>
              <a:rPr lang="de-DE" sz="1200" kern="1200" dirty="0">
                <a:solidFill>
                  <a:schemeClr val="tx1"/>
                </a:solidFill>
                <a:effectLst/>
                <a:latin typeface="Arial" charset="0"/>
                <a:ea typeface="ＭＳ Ｐゴシック" pitchFamily="1" charset="-128"/>
                <a:cs typeface="+mn-cs"/>
              </a:rPr>
              <a:t>Die </a:t>
            </a:r>
            <a:r>
              <a:rPr lang="de-DE" sz="1200" b="1" kern="1200" dirty="0">
                <a:solidFill>
                  <a:schemeClr val="tx1"/>
                </a:solidFill>
                <a:effectLst/>
                <a:latin typeface="Arial" charset="0"/>
                <a:ea typeface="ＭＳ Ｐゴシック" pitchFamily="1" charset="-128"/>
                <a:cs typeface="+mn-cs"/>
              </a:rPr>
              <a:t>UN-Kultur</a:t>
            </a:r>
            <a:r>
              <a:rPr lang="de-DE" sz="1200" kern="1200" dirty="0">
                <a:solidFill>
                  <a:schemeClr val="tx1"/>
                </a:solidFill>
                <a:effectLst/>
                <a:latin typeface="Arial" charset="0"/>
                <a:ea typeface="ＭＳ Ｐゴシック" pitchFamily="1" charset="-128"/>
                <a:cs typeface="+mn-cs"/>
              </a:rPr>
              <a:t> definiert sich über die komplexen Beziehungen von Werten, Überzeugungen, Annahmen und Symbolen, in der das KH seine Pflegeleistungen erbringt.</a:t>
            </a:r>
          </a:p>
          <a:p>
            <a:endParaRPr lang="de-DE" dirty="0"/>
          </a:p>
        </p:txBody>
      </p:sp>
      <p:sp>
        <p:nvSpPr>
          <p:cNvPr id="4" name="Foliennummernplatzhalter 3"/>
          <p:cNvSpPr>
            <a:spLocks noGrp="1"/>
          </p:cNvSpPr>
          <p:nvPr>
            <p:ph type="sldNum" sz="quarter" idx="10"/>
          </p:nvPr>
        </p:nvSpPr>
        <p:spPr/>
        <p:txBody>
          <a:bodyPr/>
          <a:lstStyle/>
          <a:p>
            <a:fld id="{17A1B8D7-E8F6-43E7-A7B6-AE67092DA9BB}" type="slidenum">
              <a:rPr lang="de-DE" altLang="de-DE" smtClean="0"/>
              <a:pPr/>
              <a:t>6</a:t>
            </a:fld>
            <a:endParaRPr lang="de-DE" altLang="de-DE"/>
          </a:p>
        </p:txBody>
      </p:sp>
    </p:spTree>
    <p:extLst>
      <p:ext uri="{BB962C8B-B14F-4D97-AF65-F5344CB8AC3E}">
        <p14:creationId xmlns:p14="http://schemas.microsoft.com/office/powerpoint/2010/main" val="2536006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Wir profitieren von deren Kompetenzen und nicht nur von deren Händen,</a:t>
            </a:r>
          </a:p>
          <a:p>
            <a:r>
              <a:rPr lang="de-DE" dirty="0"/>
              <a:t>Die </a:t>
            </a:r>
            <a:r>
              <a:rPr lang="de-DE" dirty="0" err="1"/>
              <a:t>inter</a:t>
            </a:r>
            <a:r>
              <a:rPr lang="de-DE" dirty="0"/>
              <a:t>. PK haben sehr viele Kompetenzen</a:t>
            </a:r>
            <a:r>
              <a:rPr lang="de-DE" baseline="0" dirty="0"/>
              <a:t> und Wissen, sie können diese Kompetenzen nicht umsetzen,</a:t>
            </a:r>
          </a:p>
          <a:p>
            <a:r>
              <a:rPr lang="de-DE" baseline="0" dirty="0"/>
              <a:t>Sie müssen sich nicht nur anpassen, wir sollten uns überlegen, ob wir uns nicht mehr anpassen sollten,</a:t>
            </a:r>
          </a:p>
          <a:p>
            <a:r>
              <a:rPr lang="de-DE" baseline="0" dirty="0"/>
              <a:t>Es wird sich die Pflege verändern, wir sind in Beziehung mit den Menschen gegangen, </a:t>
            </a:r>
          </a:p>
          <a:p>
            <a:r>
              <a:rPr lang="de-DE" baseline="0" dirty="0"/>
              <a:t>Kultursensible Pflege pflegen? Wie geht es dir? Heimweh? Sollte natürlich auch bei den deutschen PK gefragt werden….</a:t>
            </a:r>
          </a:p>
          <a:p>
            <a:endParaRPr lang="de-DE" dirty="0"/>
          </a:p>
        </p:txBody>
      </p:sp>
      <p:sp>
        <p:nvSpPr>
          <p:cNvPr id="4" name="Foliennummernplatzhalter 3"/>
          <p:cNvSpPr>
            <a:spLocks noGrp="1"/>
          </p:cNvSpPr>
          <p:nvPr>
            <p:ph type="sldNum" sz="quarter" idx="10"/>
          </p:nvPr>
        </p:nvSpPr>
        <p:spPr/>
        <p:txBody>
          <a:bodyPr/>
          <a:lstStyle/>
          <a:p>
            <a:fld id="{17A1B8D7-E8F6-43E7-A7B6-AE67092DA9BB}" type="slidenum">
              <a:rPr lang="de-DE" altLang="de-DE" smtClean="0"/>
              <a:pPr/>
              <a:t>7</a:t>
            </a:fld>
            <a:endParaRPr lang="de-DE" altLang="de-DE"/>
          </a:p>
        </p:txBody>
      </p:sp>
    </p:spTree>
    <p:extLst>
      <p:ext uri="{BB962C8B-B14F-4D97-AF65-F5344CB8AC3E}">
        <p14:creationId xmlns:p14="http://schemas.microsoft.com/office/powerpoint/2010/main" val="3918818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Der Verlierer</a:t>
            </a:r>
            <a:r>
              <a:rPr lang="de-DE" baseline="0" dirty="0"/>
              <a:t> ist immer die intern PK, sie lassen ihre Familie, Männer, Kinder, Freunde, Heimat zurück</a:t>
            </a:r>
            <a:endParaRPr lang="de-DE" dirty="0"/>
          </a:p>
        </p:txBody>
      </p:sp>
      <p:sp>
        <p:nvSpPr>
          <p:cNvPr id="4" name="Foliennummernplatzhalter 3"/>
          <p:cNvSpPr>
            <a:spLocks noGrp="1"/>
          </p:cNvSpPr>
          <p:nvPr>
            <p:ph type="sldNum" sz="quarter" idx="10"/>
          </p:nvPr>
        </p:nvSpPr>
        <p:spPr/>
        <p:txBody>
          <a:bodyPr/>
          <a:lstStyle/>
          <a:p>
            <a:fld id="{17A1B8D7-E8F6-43E7-A7B6-AE67092DA9BB}" type="slidenum">
              <a:rPr lang="de-DE" altLang="de-DE" smtClean="0"/>
              <a:pPr/>
              <a:t>8</a:t>
            </a:fld>
            <a:endParaRPr lang="de-DE" altLang="de-DE"/>
          </a:p>
        </p:txBody>
      </p:sp>
    </p:spTree>
    <p:extLst>
      <p:ext uri="{BB962C8B-B14F-4D97-AF65-F5344CB8AC3E}">
        <p14:creationId xmlns:p14="http://schemas.microsoft.com/office/powerpoint/2010/main" val="327074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folie_Starter">
    <p:spTree>
      <p:nvGrpSpPr>
        <p:cNvPr id="1" name=""/>
        <p:cNvGrpSpPr/>
        <p:nvPr/>
      </p:nvGrpSpPr>
      <p:grpSpPr>
        <a:xfrm>
          <a:off x="0" y="0"/>
          <a:ext cx="0" cy="0"/>
          <a:chOff x="0" y="0"/>
          <a:chExt cx="0" cy="0"/>
        </a:xfrm>
      </p:grpSpPr>
      <p:sp>
        <p:nvSpPr>
          <p:cNvPr id="10" name="Bildplatzhalter 2"/>
          <p:cNvSpPr>
            <a:spLocks noGrp="1"/>
          </p:cNvSpPr>
          <p:nvPr>
            <p:ph type="pic" sz="quarter" idx="15"/>
          </p:nvPr>
        </p:nvSpPr>
        <p:spPr>
          <a:xfrm>
            <a:off x="0" y="1058863"/>
            <a:ext cx="9144000" cy="4084637"/>
          </a:xfrm>
          <a:prstGeom prst="rect">
            <a:avLst/>
          </a:prstGeom>
        </p:spPr>
        <p:txBody>
          <a:bodyPr/>
          <a:lstStyle/>
          <a:p>
            <a:r>
              <a:rPr lang="de-DE"/>
              <a:t>Bild durch Klicken auf Symbol hinzufügen</a:t>
            </a:r>
            <a:endParaRPr lang="de-DE" dirty="0"/>
          </a:p>
        </p:txBody>
      </p:sp>
      <p:sp>
        <p:nvSpPr>
          <p:cNvPr id="7" name="Textplatzhalter 6"/>
          <p:cNvSpPr>
            <a:spLocks noGrp="1"/>
          </p:cNvSpPr>
          <p:nvPr>
            <p:ph type="body" sz="quarter" idx="11" hasCustomPrompt="1"/>
          </p:nvPr>
        </p:nvSpPr>
        <p:spPr>
          <a:xfrm>
            <a:off x="715471" y="1985026"/>
            <a:ext cx="3142499" cy="442708"/>
          </a:xfrm>
          <a:prstGeom prst="rect">
            <a:avLst/>
          </a:prstGeom>
          <a:solidFill>
            <a:schemeClr val="bg1"/>
          </a:solidFill>
        </p:spPr>
        <p:txBody>
          <a:bodyPr/>
          <a:lstStyle>
            <a:lvl1pPr marL="0" indent="0" algn="l">
              <a:defRPr sz="2400" b="0">
                <a:solidFill>
                  <a:srgbClr val="FF0000"/>
                </a:solidFill>
              </a:defRPr>
            </a:lvl1pPr>
            <a:lvl2pPr marL="0" indent="0">
              <a:buNone/>
              <a:defRPr>
                <a:solidFill>
                  <a:schemeClr val="tx2"/>
                </a:solidFill>
              </a:defRPr>
            </a:lvl2pPr>
          </a:lstStyle>
          <a:p>
            <a:pPr lvl="0"/>
            <a:r>
              <a:rPr lang="de-DE" dirty="0"/>
              <a:t>Überschrift</a:t>
            </a:r>
          </a:p>
        </p:txBody>
      </p:sp>
      <p:sp>
        <p:nvSpPr>
          <p:cNvPr id="9" name="Textplatzhalter 6"/>
          <p:cNvSpPr>
            <a:spLocks noGrp="1"/>
          </p:cNvSpPr>
          <p:nvPr>
            <p:ph type="body" sz="quarter" idx="12" hasCustomPrompt="1"/>
          </p:nvPr>
        </p:nvSpPr>
        <p:spPr>
          <a:xfrm>
            <a:off x="715470" y="2427734"/>
            <a:ext cx="3142800" cy="366700"/>
          </a:xfrm>
          <a:prstGeom prst="rect">
            <a:avLst/>
          </a:prstGeom>
          <a:solidFill>
            <a:schemeClr val="bg1"/>
          </a:solidFill>
        </p:spPr>
        <p:txBody>
          <a:bodyPr/>
          <a:lstStyle>
            <a:lvl1pPr marL="0" indent="0" algn="l">
              <a:defRPr sz="2000" b="0" i="1">
                <a:solidFill>
                  <a:schemeClr val="tx2"/>
                </a:solidFill>
                <a:latin typeface="+mj-lt"/>
              </a:defRPr>
            </a:lvl1pPr>
            <a:lvl2pPr marL="0" indent="0">
              <a:buNone/>
              <a:defRPr>
                <a:solidFill>
                  <a:schemeClr val="tx2"/>
                </a:solidFill>
              </a:defRPr>
            </a:lvl2pPr>
          </a:lstStyle>
          <a:p>
            <a:pPr lvl="0"/>
            <a:r>
              <a:rPr lang="de-DE" dirty="0"/>
              <a:t>Überschrift</a:t>
            </a:r>
          </a:p>
        </p:txBody>
      </p:sp>
      <p:sp>
        <p:nvSpPr>
          <p:cNvPr id="11" name="SmartArt-Platzhalter 2"/>
          <p:cNvSpPr>
            <a:spLocks noGrp="1"/>
          </p:cNvSpPr>
          <p:nvPr>
            <p:ph type="dgm" sz="quarter" idx="16"/>
          </p:nvPr>
        </p:nvSpPr>
        <p:spPr>
          <a:xfrm>
            <a:off x="715471" y="2794000"/>
            <a:ext cx="3142154" cy="46038"/>
          </a:xfrm>
          <a:prstGeom prst="rect">
            <a:avLst/>
          </a:prstGeom>
          <a:solidFill>
            <a:srgbClr val="FF0000"/>
          </a:solidFill>
        </p:spPr>
        <p:txBody>
          <a:bodyPr/>
          <a:lstStyle/>
          <a:p>
            <a:r>
              <a:rPr lang="de-DE"/>
              <a:t>Klicken Sie auf das Symbol, um die SmartArt-Grafik hinzuzufügen</a:t>
            </a:r>
            <a:endParaRPr lang="de-DE" dirty="0"/>
          </a:p>
        </p:txBody>
      </p:sp>
    </p:spTree>
    <p:extLst>
      <p:ext uri="{BB962C8B-B14F-4D97-AF65-F5344CB8AC3E}">
        <p14:creationId xmlns:p14="http://schemas.microsoft.com/office/powerpoint/2010/main" val="1901488602"/>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a_Inhalt_Universalplatzhalter">
    <p:spTree>
      <p:nvGrpSpPr>
        <p:cNvPr id="1" name=""/>
        <p:cNvGrpSpPr/>
        <p:nvPr/>
      </p:nvGrpSpPr>
      <p:grpSpPr>
        <a:xfrm>
          <a:off x="0" y="0"/>
          <a:ext cx="0" cy="0"/>
          <a:chOff x="0" y="0"/>
          <a:chExt cx="0" cy="0"/>
        </a:xfrm>
      </p:grpSpPr>
      <p:sp>
        <p:nvSpPr>
          <p:cNvPr id="5" name="Inhaltsplatzhalter 2"/>
          <p:cNvSpPr>
            <a:spLocks noGrp="1"/>
          </p:cNvSpPr>
          <p:nvPr>
            <p:ph sz="quarter" idx="10"/>
          </p:nvPr>
        </p:nvSpPr>
        <p:spPr>
          <a:xfrm>
            <a:off x="611232" y="774607"/>
            <a:ext cx="6841088" cy="439025"/>
          </a:xfrm>
          <a:prstGeom prst="rect">
            <a:avLst/>
          </a:prstGeom>
        </p:spPr>
        <p:txBody>
          <a:bodyPr/>
          <a:lstStyle>
            <a:lvl1pPr>
              <a:defRPr sz="2400" b="0"/>
            </a:lvl1pPr>
            <a:lvl2pPr marL="0" indent="0">
              <a:buNone/>
              <a:defRPr sz="1800" b="1">
                <a:solidFill>
                  <a:schemeClr val="tx2"/>
                </a:solidFill>
              </a:defRPr>
            </a:lvl2pPr>
          </a:lstStyle>
          <a:p>
            <a:pPr lvl="0"/>
            <a:r>
              <a:rPr lang="de-DE"/>
              <a:t>Textmasterformat bearbeiten</a:t>
            </a:r>
          </a:p>
        </p:txBody>
      </p:sp>
      <p:sp>
        <p:nvSpPr>
          <p:cNvPr id="3" name="Inhaltsplatzhalter 2"/>
          <p:cNvSpPr>
            <a:spLocks noGrp="1"/>
          </p:cNvSpPr>
          <p:nvPr>
            <p:ph sz="quarter" idx="11"/>
          </p:nvPr>
        </p:nvSpPr>
        <p:spPr>
          <a:xfrm>
            <a:off x="611560" y="1681672"/>
            <a:ext cx="7920880" cy="2751137"/>
          </a:xfrm>
          <a:prstGeom prst="rect">
            <a:avLst/>
          </a:prstGeom>
        </p:spPr>
        <p:txBody>
          <a:bodyPr/>
          <a:lstStyle>
            <a:lvl1pPr marL="0" indent="0">
              <a:defRPr sz="1800">
                <a:solidFill>
                  <a:schemeClr val="tx2"/>
                </a:solidFill>
              </a:defRPr>
            </a:lvl1pPr>
            <a:lvl2pPr>
              <a:defRPr sz="1800">
                <a:solidFill>
                  <a:schemeClr val="tx2"/>
                </a:solidFill>
              </a:defRPr>
            </a:lvl2pPr>
            <a:lvl3pPr>
              <a:defRPr sz="1800">
                <a:solidFill>
                  <a:schemeClr val="tx2"/>
                </a:solidFill>
              </a:defRPr>
            </a:lvl3pPr>
            <a:lvl4pPr>
              <a:defRPr sz="1800">
                <a:solidFill>
                  <a:schemeClr val="tx2"/>
                </a:solidFill>
              </a:defRPr>
            </a:lvl4pPr>
            <a:lvl5pPr>
              <a:defRPr sz="1800">
                <a:solidFill>
                  <a:schemeClr val="tx2"/>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Inhaltsplatzhalter 2"/>
          <p:cNvSpPr>
            <a:spLocks noGrp="1"/>
          </p:cNvSpPr>
          <p:nvPr>
            <p:ph sz="quarter" idx="12"/>
          </p:nvPr>
        </p:nvSpPr>
        <p:spPr>
          <a:xfrm>
            <a:off x="611232" y="1213632"/>
            <a:ext cx="6841088" cy="357464"/>
          </a:xfrm>
          <a:prstGeom prst="rect">
            <a:avLst/>
          </a:prstGeom>
        </p:spPr>
        <p:txBody>
          <a:bodyPr/>
          <a:lstStyle>
            <a:lvl1pPr>
              <a:defRPr sz="1800" b="1">
                <a:solidFill>
                  <a:schemeClr val="tx2"/>
                </a:solidFill>
              </a:defRPr>
            </a:lvl1pPr>
            <a:lvl2pPr marL="0" indent="0">
              <a:buNone/>
              <a:defRPr sz="1800" b="1">
                <a:solidFill>
                  <a:schemeClr val="tx2"/>
                </a:solidFill>
              </a:defRPr>
            </a:lvl2pPr>
          </a:lstStyle>
          <a:p>
            <a:pPr lvl="0"/>
            <a:r>
              <a:rPr lang="de-DE"/>
              <a:t>Textmasterformat bearbeiten</a:t>
            </a:r>
          </a:p>
        </p:txBody>
      </p:sp>
    </p:spTree>
    <p:extLst>
      <p:ext uri="{BB962C8B-B14F-4D97-AF65-F5344CB8AC3E}">
        <p14:creationId xmlns:p14="http://schemas.microsoft.com/office/powerpoint/2010/main" val="300139289"/>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b_Inhalt_Bildplatzhalter">
    <p:spTree>
      <p:nvGrpSpPr>
        <p:cNvPr id="1" name=""/>
        <p:cNvGrpSpPr/>
        <p:nvPr/>
      </p:nvGrpSpPr>
      <p:grpSpPr>
        <a:xfrm>
          <a:off x="0" y="0"/>
          <a:ext cx="0" cy="0"/>
          <a:chOff x="0" y="0"/>
          <a:chExt cx="0" cy="0"/>
        </a:xfrm>
      </p:grpSpPr>
      <p:sp>
        <p:nvSpPr>
          <p:cNvPr id="5" name="Inhaltsplatzhalter 2"/>
          <p:cNvSpPr>
            <a:spLocks noGrp="1"/>
          </p:cNvSpPr>
          <p:nvPr>
            <p:ph sz="quarter" idx="10"/>
          </p:nvPr>
        </p:nvSpPr>
        <p:spPr>
          <a:xfrm>
            <a:off x="611232" y="774607"/>
            <a:ext cx="6841088" cy="439025"/>
          </a:xfrm>
          <a:prstGeom prst="rect">
            <a:avLst/>
          </a:prstGeom>
        </p:spPr>
        <p:txBody>
          <a:bodyPr/>
          <a:lstStyle>
            <a:lvl1pPr>
              <a:defRPr sz="2400" b="0"/>
            </a:lvl1pPr>
            <a:lvl2pPr marL="0" indent="0">
              <a:buNone/>
              <a:defRPr sz="1800" b="1">
                <a:solidFill>
                  <a:schemeClr val="tx2"/>
                </a:solidFill>
              </a:defRPr>
            </a:lvl2pPr>
          </a:lstStyle>
          <a:p>
            <a:pPr lvl="0"/>
            <a:r>
              <a:rPr lang="de-DE"/>
              <a:t>Textmasterformat bearbeiten</a:t>
            </a:r>
          </a:p>
        </p:txBody>
      </p:sp>
      <p:sp>
        <p:nvSpPr>
          <p:cNvPr id="6" name="Inhaltsplatzhalter 2"/>
          <p:cNvSpPr>
            <a:spLocks noGrp="1"/>
          </p:cNvSpPr>
          <p:nvPr>
            <p:ph sz="quarter" idx="12"/>
          </p:nvPr>
        </p:nvSpPr>
        <p:spPr>
          <a:xfrm>
            <a:off x="611232" y="1213632"/>
            <a:ext cx="6841088" cy="357464"/>
          </a:xfrm>
          <a:prstGeom prst="rect">
            <a:avLst/>
          </a:prstGeom>
        </p:spPr>
        <p:txBody>
          <a:bodyPr/>
          <a:lstStyle>
            <a:lvl1pPr>
              <a:defRPr sz="1800" b="1">
                <a:solidFill>
                  <a:schemeClr val="tx2"/>
                </a:solidFill>
              </a:defRPr>
            </a:lvl1pPr>
            <a:lvl2pPr marL="0" indent="0">
              <a:buNone/>
              <a:defRPr sz="1800" b="1">
                <a:solidFill>
                  <a:schemeClr val="tx2"/>
                </a:solidFill>
              </a:defRPr>
            </a:lvl2pPr>
          </a:lstStyle>
          <a:p>
            <a:pPr lvl="0"/>
            <a:r>
              <a:rPr lang="de-DE"/>
              <a:t>Textmasterformat bearbeiten</a:t>
            </a:r>
          </a:p>
        </p:txBody>
      </p:sp>
      <p:sp>
        <p:nvSpPr>
          <p:cNvPr id="8" name="Bildplatzhalter 3"/>
          <p:cNvSpPr>
            <a:spLocks noGrp="1"/>
          </p:cNvSpPr>
          <p:nvPr>
            <p:ph type="pic" sz="quarter" idx="13"/>
          </p:nvPr>
        </p:nvSpPr>
        <p:spPr>
          <a:xfrm>
            <a:off x="611188" y="1681163"/>
            <a:ext cx="7921625" cy="2751137"/>
          </a:xfrm>
          <a:prstGeom prst="rect">
            <a:avLst/>
          </a:prstGeom>
        </p:spPr>
        <p:txBody>
          <a:bodyPr/>
          <a:lstStyle/>
          <a:p>
            <a:r>
              <a:rPr lang="de-DE"/>
              <a:t>Bild durch Klicken auf Symbol hinzufügen</a:t>
            </a:r>
          </a:p>
        </p:txBody>
      </p:sp>
    </p:spTree>
    <p:extLst>
      <p:ext uri="{BB962C8B-B14F-4D97-AF65-F5344CB8AC3E}">
        <p14:creationId xmlns:p14="http://schemas.microsoft.com/office/powerpoint/2010/main" val="3602776396"/>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a_Inhalt_2_Universalplatzhalter">
    <p:spTree>
      <p:nvGrpSpPr>
        <p:cNvPr id="1" name=""/>
        <p:cNvGrpSpPr/>
        <p:nvPr/>
      </p:nvGrpSpPr>
      <p:grpSpPr>
        <a:xfrm>
          <a:off x="0" y="0"/>
          <a:ext cx="0" cy="0"/>
          <a:chOff x="0" y="0"/>
          <a:chExt cx="0" cy="0"/>
        </a:xfrm>
      </p:grpSpPr>
      <p:sp>
        <p:nvSpPr>
          <p:cNvPr id="25" name="Inhaltsplatzhalter 2"/>
          <p:cNvSpPr>
            <a:spLocks noGrp="1"/>
          </p:cNvSpPr>
          <p:nvPr>
            <p:ph sz="quarter" idx="10"/>
          </p:nvPr>
        </p:nvSpPr>
        <p:spPr>
          <a:xfrm>
            <a:off x="611232" y="774607"/>
            <a:ext cx="6841088" cy="439025"/>
          </a:xfrm>
          <a:prstGeom prst="rect">
            <a:avLst/>
          </a:prstGeom>
        </p:spPr>
        <p:txBody>
          <a:bodyPr/>
          <a:lstStyle>
            <a:lvl1pPr>
              <a:defRPr sz="2400" b="0"/>
            </a:lvl1pPr>
            <a:lvl2pPr marL="0" indent="0">
              <a:buNone/>
              <a:defRPr sz="1800" b="1">
                <a:solidFill>
                  <a:schemeClr val="tx2"/>
                </a:solidFill>
              </a:defRPr>
            </a:lvl2pPr>
          </a:lstStyle>
          <a:p>
            <a:pPr lvl="0"/>
            <a:r>
              <a:rPr lang="de-DE"/>
              <a:t>Textmasterformat bearbeiten</a:t>
            </a:r>
          </a:p>
        </p:txBody>
      </p:sp>
      <p:sp>
        <p:nvSpPr>
          <p:cNvPr id="26" name="Inhaltsplatzhalter 2"/>
          <p:cNvSpPr>
            <a:spLocks noGrp="1"/>
          </p:cNvSpPr>
          <p:nvPr>
            <p:ph sz="quarter" idx="11"/>
          </p:nvPr>
        </p:nvSpPr>
        <p:spPr>
          <a:xfrm>
            <a:off x="611560" y="1681672"/>
            <a:ext cx="3816424" cy="2751137"/>
          </a:xfrm>
          <a:prstGeom prst="rect">
            <a:avLst/>
          </a:prstGeom>
        </p:spPr>
        <p:txBody>
          <a:bodyPr/>
          <a:lstStyle>
            <a:lvl1pPr marL="0" indent="0">
              <a:defRPr sz="1800">
                <a:solidFill>
                  <a:schemeClr val="tx2"/>
                </a:solidFill>
              </a:defRPr>
            </a:lvl1pPr>
            <a:lvl2pPr>
              <a:defRPr sz="1800">
                <a:solidFill>
                  <a:schemeClr val="tx2"/>
                </a:solidFill>
              </a:defRPr>
            </a:lvl2pPr>
            <a:lvl3pPr>
              <a:defRPr sz="1800">
                <a:solidFill>
                  <a:schemeClr val="tx2"/>
                </a:solidFill>
              </a:defRPr>
            </a:lvl3pPr>
            <a:lvl4pPr>
              <a:defRPr sz="1800">
                <a:solidFill>
                  <a:schemeClr val="tx2"/>
                </a:solidFill>
              </a:defRPr>
            </a:lvl4pPr>
            <a:lvl5pPr>
              <a:defRPr sz="1800">
                <a:solidFill>
                  <a:schemeClr val="tx2"/>
                </a:solidFill>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7" name="Inhaltsplatzhalter 2"/>
          <p:cNvSpPr>
            <a:spLocks noGrp="1"/>
          </p:cNvSpPr>
          <p:nvPr>
            <p:ph sz="quarter" idx="12"/>
          </p:nvPr>
        </p:nvSpPr>
        <p:spPr>
          <a:xfrm>
            <a:off x="611232" y="1213632"/>
            <a:ext cx="6841088" cy="357464"/>
          </a:xfrm>
          <a:prstGeom prst="rect">
            <a:avLst/>
          </a:prstGeom>
        </p:spPr>
        <p:txBody>
          <a:bodyPr/>
          <a:lstStyle>
            <a:lvl1pPr>
              <a:defRPr sz="1800" b="1">
                <a:solidFill>
                  <a:schemeClr val="tx2"/>
                </a:solidFill>
              </a:defRPr>
            </a:lvl1pPr>
            <a:lvl2pPr marL="0" indent="0">
              <a:buNone/>
              <a:defRPr sz="1800" b="1">
                <a:solidFill>
                  <a:schemeClr val="tx2"/>
                </a:solidFill>
              </a:defRPr>
            </a:lvl2pPr>
          </a:lstStyle>
          <a:p>
            <a:pPr lvl="0"/>
            <a:r>
              <a:rPr lang="de-DE"/>
              <a:t>Textmasterformat bearbeiten</a:t>
            </a:r>
          </a:p>
        </p:txBody>
      </p:sp>
      <p:sp>
        <p:nvSpPr>
          <p:cNvPr id="31" name="Inhaltsplatzhalter 2"/>
          <p:cNvSpPr>
            <a:spLocks noGrp="1"/>
          </p:cNvSpPr>
          <p:nvPr>
            <p:ph sz="quarter" idx="13"/>
          </p:nvPr>
        </p:nvSpPr>
        <p:spPr>
          <a:xfrm>
            <a:off x="4716016" y="1681672"/>
            <a:ext cx="3816424" cy="2751137"/>
          </a:xfrm>
          <a:prstGeom prst="rect">
            <a:avLst/>
          </a:prstGeom>
        </p:spPr>
        <p:txBody>
          <a:bodyPr/>
          <a:lstStyle>
            <a:lvl1pPr marL="0" indent="0">
              <a:defRPr sz="1800">
                <a:solidFill>
                  <a:schemeClr val="tx2"/>
                </a:solidFill>
              </a:defRPr>
            </a:lvl1pPr>
            <a:lvl2pPr>
              <a:defRPr sz="1800">
                <a:solidFill>
                  <a:schemeClr val="tx2"/>
                </a:solidFill>
              </a:defRPr>
            </a:lvl2pPr>
            <a:lvl3pPr>
              <a:defRPr sz="1800">
                <a:solidFill>
                  <a:schemeClr val="tx2"/>
                </a:solidFill>
              </a:defRPr>
            </a:lvl3pPr>
            <a:lvl4pPr>
              <a:defRPr sz="1800">
                <a:solidFill>
                  <a:schemeClr val="tx2"/>
                </a:solidFill>
              </a:defRPr>
            </a:lvl4pPr>
            <a:lvl5pPr>
              <a:defRPr sz="1800">
                <a:solidFill>
                  <a:schemeClr val="tx2"/>
                </a:solidFill>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525507982"/>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b_Inhalt_2_Bildplatzhalter">
    <p:spTree>
      <p:nvGrpSpPr>
        <p:cNvPr id="1" name=""/>
        <p:cNvGrpSpPr/>
        <p:nvPr/>
      </p:nvGrpSpPr>
      <p:grpSpPr>
        <a:xfrm>
          <a:off x="0" y="0"/>
          <a:ext cx="0" cy="0"/>
          <a:chOff x="0" y="0"/>
          <a:chExt cx="0" cy="0"/>
        </a:xfrm>
      </p:grpSpPr>
      <p:sp>
        <p:nvSpPr>
          <p:cNvPr id="25" name="Inhaltsplatzhalter 2"/>
          <p:cNvSpPr>
            <a:spLocks noGrp="1"/>
          </p:cNvSpPr>
          <p:nvPr>
            <p:ph sz="quarter" idx="10"/>
          </p:nvPr>
        </p:nvSpPr>
        <p:spPr>
          <a:xfrm>
            <a:off x="611232" y="774607"/>
            <a:ext cx="6841088" cy="439025"/>
          </a:xfrm>
          <a:prstGeom prst="rect">
            <a:avLst/>
          </a:prstGeom>
        </p:spPr>
        <p:txBody>
          <a:bodyPr/>
          <a:lstStyle>
            <a:lvl1pPr>
              <a:defRPr sz="2400" b="0"/>
            </a:lvl1pPr>
            <a:lvl2pPr marL="0" indent="0">
              <a:buNone/>
              <a:defRPr sz="1800" b="1">
                <a:solidFill>
                  <a:schemeClr val="tx2"/>
                </a:solidFill>
              </a:defRPr>
            </a:lvl2pPr>
          </a:lstStyle>
          <a:p>
            <a:pPr lvl="0"/>
            <a:r>
              <a:rPr lang="de-DE"/>
              <a:t>Textmasterformat bearbeiten</a:t>
            </a:r>
          </a:p>
        </p:txBody>
      </p:sp>
      <p:sp>
        <p:nvSpPr>
          <p:cNvPr id="27" name="Inhaltsplatzhalter 2"/>
          <p:cNvSpPr>
            <a:spLocks noGrp="1"/>
          </p:cNvSpPr>
          <p:nvPr>
            <p:ph sz="quarter" idx="12"/>
          </p:nvPr>
        </p:nvSpPr>
        <p:spPr>
          <a:xfrm>
            <a:off x="611232" y="1213632"/>
            <a:ext cx="6841088" cy="357464"/>
          </a:xfrm>
          <a:prstGeom prst="rect">
            <a:avLst/>
          </a:prstGeom>
        </p:spPr>
        <p:txBody>
          <a:bodyPr/>
          <a:lstStyle>
            <a:lvl1pPr>
              <a:defRPr sz="1800" b="1">
                <a:solidFill>
                  <a:schemeClr val="tx2"/>
                </a:solidFill>
              </a:defRPr>
            </a:lvl1pPr>
            <a:lvl2pPr marL="0" indent="0">
              <a:buNone/>
              <a:defRPr sz="1800" b="1">
                <a:solidFill>
                  <a:schemeClr val="tx2"/>
                </a:solidFill>
              </a:defRPr>
            </a:lvl2pPr>
          </a:lstStyle>
          <a:p>
            <a:pPr lvl="0"/>
            <a:r>
              <a:rPr lang="de-DE"/>
              <a:t>Textmasterformat bearbeiten</a:t>
            </a:r>
          </a:p>
        </p:txBody>
      </p:sp>
      <p:sp>
        <p:nvSpPr>
          <p:cNvPr id="8" name="Bildplatzhalter 2"/>
          <p:cNvSpPr>
            <a:spLocks noGrp="1"/>
          </p:cNvSpPr>
          <p:nvPr>
            <p:ph type="pic" sz="quarter" idx="14"/>
          </p:nvPr>
        </p:nvSpPr>
        <p:spPr>
          <a:xfrm>
            <a:off x="611188" y="1681163"/>
            <a:ext cx="3816350" cy="2751137"/>
          </a:xfrm>
          <a:prstGeom prst="rect">
            <a:avLst/>
          </a:prstGeom>
        </p:spPr>
        <p:txBody>
          <a:bodyPr/>
          <a:lstStyle/>
          <a:p>
            <a:r>
              <a:rPr lang="de-DE"/>
              <a:t>Bild durch Klicken auf Symbol hinzufügen</a:t>
            </a:r>
          </a:p>
        </p:txBody>
      </p:sp>
      <p:sp>
        <p:nvSpPr>
          <p:cNvPr id="9" name="Bildplatzhalter 2"/>
          <p:cNvSpPr>
            <a:spLocks noGrp="1"/>
          </p:cNvSpPr>
          <p:nvPr>
            <p:ph type="pic" sz="quarter" idx="15"/>
          </p:nvPr>
        </p:nvSpPr>
        <p:spPr>
          <a:xfrm>
            <a:off x="4716016" y="1690689"/>
            <a:ext cx="3816350" cy="2751137"/>
          </a:xfrm>
          <a:prstGeom prst="rect">
            <a:avLst/>
          </a:prstGeom>
        </p:spPr>
        <p:txBody>
          <a:bodyPr/>
          <a:lstStyle/>
          <a:p>
            <a:r>
              <a:rPr lang="de-DE"/>
              <a:t>Bild durch Klicken auf Symbol hinzufügen</a:t>
            </a:r>
          </a:p>
        </p:txBody>
      </p:sp>
    </p:spTree>
    <p:extLst>
      <p:ext uri="{BB962C8B-B14F-4D97-AF65-F5344CB8AC3E}">
        <p14:creationId xmlns:p14="http://schemas.microsoft.com/office/powerpoint/2010/main" val="1315827039"/>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a_Inhalt_3_Universalplatzhalter">
    <p:spTree>
      <p:nvGrpSpPr>
        <p:cNvPr id="1" name=""/>
        <p:cNvGrpSpPr/>
        <p:nvPr/>
      </p:nvGrpSpPr>
      <p:grpSpPr>
        <a:xfrm>
          <a:off x="0" y="0"/>
          <a:ext cx="0" cy="0"/>
          <a:chOff x="0" y="0"/>
          <a:chExt cx="0" cy="0"/>
        </a:xfrm>
      </p:grpSpPr>
      <p:sp>
        <p:nvSpPr>
          <p:cNvPr id="21" name="Inhaltsplatzhalter 2"/>
          <p:cNvSpPr>
            <a:spLocks noGrp="1"/>
          </p:cNvSpPr>
          <p:nvPr>
            <p:ph sz="quarter" idx="10"/>
          </p:nvPr>
        </p:nvSpPr>
        <p:spPr>
          <a:xfrm>
            <a:off x="611232" y="774607"/>
            <a:ext cx="6841088" cy="439025"/>
          </a:xfrm>
          <a:prstGeom prst="rect">
            <a:avLst/>
          </a:prstGeom>
        </p:spPr>
        <p:txBody>
          <a:bodyPr/>
          <a:lstStyle>
            <a:lvl1pPr>
              <a:defRPr sz="2400" b="0"/>
            </a:lvl1pPr>
            <a:lvl2pPr marL="0" indent="0">
              <a:buNone/>
              <a:defRPr sz="1800" b="1">
                <a:solidFill>
                  <a:schemeClr val="tx2"/>
                </a:solidFill>
              </a:defRPr>
            </a:lvl2pPr>
          </a:lstStyle>
          <a:p>
            <a:pPr lvl="0"/>
            <a:r>
              <a:rPr lang="de-DE"/>
              <a:t>Textmasterformat bearbeiten</a:t>
            </a:r>
          </a:p>
        </p:txBody>
      </p:sp>
      <p:sp>
        <p:nvSpPr>
          <p:cNvPr id="22" name="Inhaltsplatzhalter 2"/>
          <p:cNvSpPr>
            <a:spLocks noGrp="1"/>
          </p:cNvSpPr>
          <p:nvPr>
            <p:ph sz="quarter" idx="11"/>
          </p:nvPr>
        </p:nvSpPr>
        <p:spPr>
          <a:xfrm>
            <a:off x="611560" y="1681672"/>
            <a:ext cx="2520280" cy="2751137"/>
          </a:xfrm>
          <a:prstGeom prst="rect">
            <a:avLst/>
          </a:prstGeom>
        </p:spPr>
        <p:txBody>
          <a:bodyPr/>
          <a:lstStyle>
            <a:lvl1pPr marL="0" indent="0">
              <a:defRPr sz="1800">
                <a:solidFill>
                  <a:schemeClr val="tx2"/>
                </a:solidFill>
              </a:defRPr>
            </a:lvl1pPr>
            <a:lvl2pPr>
              <a:defRPr sz="1800">
                <a:solidFill>
                  <a:schemeClr val="tx2"/>
                </a:solidFill>
              </a:defRPr>
            </a:lvl2pPr>
            <a:lvl3pPr>
              <a:defRPr sz="1800">
                <a:solidFill>
                  <a:schemeClr val="tx2"/>
                </a:solidFill>
              </a:defRPr>
            </a:lvl3pPr>
            <a:lvl4pPr>
              <a:defRPr sz="1800">
                <a:solidFill>
                  <a:schemeClr val="tx2"/>
                </a:solidFill>
              </a:defRPr>
            </a:lvl4pPr>
            <a:lvl5pPr>
              <a:defRPr sz="1800">
                <a:solidFill>
                  <a:schemeClr val="tx2"/>
                </a:solidFill>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3" name="Inhaltsplatzhalter 2"/>
          <p:cNvSpPr>
            <a:spLocks noGrp="1"/>
          </p:cNvSpPr>
          <p:nvPr>
            <p:ph sz="quarter" idx="12"/>
          </p:nvPr>
        </p:nvSpPr>
        <p:spPr>
          <a:xfrm>
            <a:off x="611232" y="1213632"/>
            <a:ext cx="6841088" cy="357464"/>
          </a:xfrm>
          <a:prstGeom prst="rect">
            <a:avLst/>
          </a:prstGeom>
        </p:spPr>
        <p:txBody>
          <a:bodyPr/>
          <a:lstStyle>
            <a:lvl1pPr>
              <a:defRPr sz="1800" b="1">
                <a:solidFill>
                  <a:schemeClr val="tx2"/>
                </a:solidFill>
              </a:defRPr>
            </a:lvl1pPr>
            <a:lvl2pPr marL="0" indent="0">
              <a:buNone/>
              <a:defRPr sz="1800" b="1">
                <a:solidFill>
                  <a:schemeClr val="tx2"/>
                </a:solidFill>
              </a:defRPr>
            </a:lvl2pPr>
          </a:lstStyle>
          <a:p>
            <a:pPr lvl="0"/>
            <a:r>
              <a:rPr lang="de-DE"/>
              <a:t>Textmasterformat bearbeiten</a:t>
            </a:r>
          </a:p>
        </p:txBody>
      </p:sp>
      <p:sp>
        <p:nvSpPr>
          <p:cNvPr id="27" name="Inhaltsplatzhalter 2"/>
          <p:cNvSpPr>
            <a:spLocks noGrp="1"/>
          </p:cNvSpPr>
          <p:nvPr>
            <p:ph sz="quarter" idx="13"/>
          </p:nvPr>
        </p:nvSpPr>
        <p:spPr>
          <a:xfrm>
            <a:off x="6012160" y="1681672"/>
            <a:ext cx="2520280" cy="2751137"/>
          </a:xfrm>
          <a:prstGeom prst="rect">
            <a:avLst/>
          </a:prstGeom>
        </p:spPr>
        <p:txBody>
          <a:bodyPr/>
          <a:lstStyle>
            <a:lvl1pPr marL="0" indent="0">
              <a:defRPr sz="1800">
                <a:solidFill>
                  <a:schemeClr val="tx2"/>
                </a:solidFill>
              </a:defRPr>
            </a:lvl1pPr>
            <a:lvl2pPr>
              <a:defRPr sz="1800">
                <a:solidFill>
                  <a:schemeClr val="tx2"/>
                </a:solidFill>
              </a:defRPr>
            </a:lvl2pPr>
            <a:lvl3pPr>
              <a:defRPr sz="1800">
                <a:solidFill>
                  <a:schemeClr val="tx2"/>
                </a:solidFill>
              </a:defRPr>
            </a:lvl3pPr>
            <a:lvl4pPr>
              <a:defRPr sz="1800">
                <a:solidFill>
                  <a:schemeClr val="tx2"/>
                </a:solidFill>
              </a:defRPr>
            </a:lvl4pPr>
            <a:lvl5pPr>
              <a:defRPr sz="1800">
                <a:solidFill>
                  <a:schemeClr val="tx2"/>
                </a:solidFill>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8" name="Inhaltsplatzhalter 2"/>
          <p:cNvSpPr>
            <a:spLocks noGrp="1"/>
          </p:cNvSpPr>
          <p:nvPr>
            <p:ph sz="quarter" idx="14"/>
          </p:nvPr>
        </p:nvSpPr>
        <p:spPr>
          <a:xfrm>
            <a:off x="3311860" y="1681672"/>
            <a:ext cx="2520280" cy="2751137"/>
          </a:xfrm>
          <a:prstGeom prst="rect">
            <a:avLst/>
          </a:prstGeom>
        </p:spPr>
        <p:txBody>
          <a:bodyPr/>
          <a:lstStyle>
            <a:lvl1pPr marL="0" indent="0">
              <a:defRPr sz="1800">
                <a:solidFill>
                  <a:schemeClr val="tx2"/>
                </a:solidFill>
              </a:defRPr>
            </a:lvl1pPr>
            <a:lvl2pPr>
              <a:defRPr sz="1800">
                <a:solidFill>
                  <a:schemeClr val="tx2"/>
                </a:solidFill>
              </a:defRPr>
            </a:lvl2pPr>
            <a:lvl3pPr>
              <a:defRPr sz="1800">
                <a:solidFill>
                  <a:schemeClr val="tx2"/>
                </a:solidFill>
              </a:defRPr>
            </a:lvl3pPr>
            <a:lvl4pPr>
              <a:defRPr sz="1800">
                <a:solidFill>
                  <a:schemeClr val="tx2"/>
                </a:solidFill>
              </a:defRPr>
            </a:lvl4pPr>
            <a:lvl5pPr>
              <a:defRPr sz="1800">
                <a:solidFill>
                  <a:schemeClr val="tx2"/>
                </a:solidFill>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678531314"/>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b_Inhalt_3_Bildplatzhalter">
    <p:spTree>
      <p:nvGrpSpPr>
        <p:cNvPr id="1" name=""/>
        <p:cNvGrpSpPr/>
        <p:nvPr/>
      </p:nvGrpSpPr>
      <p:grpSpPr>
        <a:xfrm>
          <a:off x="0" y="0"/>
          <a:ext cx="0" cy="0"/>
          <a:chOff x="0" y="0"/>
          <a:chExt cx="0" cy="0"/>
        </a:xfrm>
      </p:grpSpPr>
      <p:sp>
        <p:nvSpPr>
          <p:cNvPr id="21" name="Inhaltsplatzhalter 2"/>
          <p:cNvSpPr>
            <a:spLocks noGrp="1"/>
          </p:cNvSpPr>
          <p:nvPr>
            <p:ph sz="quarter" idx="10"/>
          </p:nvPr>
        </p:nvSpPr>
        <p:spPr>
          <a:xfrm>
            <a:off x="611232" y="774607"/>
            <a:ext cx="6841088" cy="439025"/>
          </a:xfrm>
          <a:prstGeom prst="rect">
            <a:avLst/>
          </a:prstGeom>
        </p:spPr>
        <p:txBody>
          <a:bodyPr/>
          <a:lstStyle>
            <a:lvl1pPr>
              <a:defRPr sz="2400" b="0"/>
            </a:lvl1pPr>
            <a:lvl2pPr marL="0" indent="0">
              <a:buNone/>
              <a:defRPr sz="1800" b="1">
                <a:solidFill>
                  <a:schemeClr val="tx2"/>
                </a:solidFill>
              </a:defRPr>
            </a:lvl2pPr>
          </a:lstStyle>
          <a:p>
            <a:pPr lvl="0"/>
            <a:r>
              <a:rPr lang="de-DE"/>
              <a:t>Textmasterformat bearbeiten</a:t>
            </a:r>
          </a:p>
        </p:txBody>
      </p:sp>
      <p:sp>
        <p:nvSpPr>
          <p:cNvPr id="23" name="Inhaltsplatzhalter 2"/>
          <p:cNvSpPr>
            <a:spLocks noGrp="1"/>
          </p:cNvSpPr>
          <p:nvPr>
            <p:ph sz="quarter" idx="12"/>
          </p:nvPr>
        </p:nvSpPr>
        <p:spPr>
          <a:xfrm>
            <a:off x="611232" y="1213632"/>
            <a:ext cx="6841088" cy="357464"/>
          </a:xfrm>
          <a:prstGeom prst="rect">
            <a:avLst/>
          </a:prstGeom>
        </p:spPr>
        <p:txBody>
          <a:bodyPr/>
          <a:lstStyle>
            <a:lvl1pPr>
              <a:defRPr sz="1800" b="1">
                <a:solidFill>
                  <a:schemeClr val="tx2"/>
                </a:solidFill>
              </a:defRPr>
            </a:lvl1pPr>
            <a:lvl2pPr marL="0" indent="0">
              <a:buNone/>
              <a:defRPr sz="1800" b="1">
                <a:solidFill>
                  <a:schemeClr val="tx2"/>
                </a:solidFill>
              </a:defRPr>
            </a:lvl2pPr>
          </a:lstStyle>
          <a:p>
            <a:pPr lvl="0"/>
            <a:r>
              <a:rPr lang="de-DE"/>
              <a:t>Textmasterformat bearbeiten</a:t>
            </a:r>
          </a:p>
        </p:txBody>
      </p:sp>
      <p:sp>
        <p:nvSpPr>
          <p:cNvPr id="9" name="Bildplatzhalter 2"/>
          <p:cNvSpPr>
            <a:spLocks noGrp="1"/>
          </p:cNvSpPr>
          <p:nvPr>
            <p:ph type="pic" sz="quarter" idx="15"/>
          </p:nvPr>
        </p:nvSpPr>
        <p:spPr>
          <a:xfrm>
            <a:off x="611188" y="1681163"/>
            <a:ext cx="2520950" cy="2751137"/>
          </a:xfrm>
          <a:prstGeom prst="rect">
            <a:avLst/>
          </a:prstGeom>
        </p:spPr>
        <p:txBody>
          <a:bodyPr/>
          <a:lstStyle/>
          <a:p>
            <a:r>
              <a:rPr lang="de-DE"/>
              <a:t>Bild durch Klicken auf Symbol hinzufügen</a:t>
            </a:r>
          </a:p>
        </p:txBody>
      </p:sp>
      <p:sp>
        <p:nvSpPr>
          <p:cNvPr id="10" name="Bildplatzhalter 2"/>
          <p:cNvSpPr>
            <a:spLocks noGrp="1"/>
          </p:cNvSpPr>
          <p:nvPr>
            <p:ph type="pic" sz="quarter" idx="16"/>
          </p:nvPr>
        </p:nvSpPr>
        <p:spPr>
          <a:xfrm>
            <a:off x="3311525" y="1681672"/>
            <a:ext cx="2520950" cy="2751137"/>
          </a:xfrm>
          <a:prstGeom prst="rect">
            <a:avLst/>
          </a:prstGeom>
        </p:spPr>
        <p:txBody>
          <a:bodyPr/>
          <a:lstStyle/>
          <a:p>
            <a:r>
              <a:rPr lang="de-DE"/>
              <a:t>Bild durch Klicken auf Symbol hinzufügen</a:t>
            </a:r>
          </a:p>
        </p:txBody>
      </p:sp>
      <p:sp>
        <p:nvSpPr>
          <p:cNvPr id="11" name="Bildplatzhalter 2"/>
          <p:cNvSpPr>
            <a:spLocks noGrp="1"/>
          </p:cNvSpPr>
          <p:nvPr>
            <p:ph type="pic" sz="quarter" idx="17"/>
          </p:nvPr>
        </p:nvSpPr>
        <p:spPr>
          <a:xfrm>
            <a:off x="6012160" y="1681672"/>
            <a:ext cx="2520950" cy="2751137"/>
          </a:xfrm>
          <a:prstGeom prst="rect">
            <a:avLst/>
          </a:prstGeom>
        </p:spPr>
        <p:txBody>
          <a:bodyPr/>
          <a:lstStyle/>
          <a:p>
            <a:r>
              <a:rPr lang="de-DE"/>
              <a:t>Bild durch Klicken auf Symbol hinzufügen</a:t>
            </a:r>
          </a:p>
        </p:txBody>
      </p:sp>
    </p:spTree>
    <p:extLst>
      <p:ext uri="{BB962C8B-B14F-4D97-AF65-F5344CB8AC3E}">
        <p14:creationId xmlns:p14="http://schemas.microsoft.com/office/powerpoint/2010/main" val="2349526295"/>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3C2024-4F86-47D1-A4CF-092E33297EFF}"/>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6672CC9-06AB-4178-8FD7-8D6959431E7A}"/>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A5E9C83-DD93-4BB4-B2E3-B6E528E9515F}"/>
              </a:ext>
            </a:extLst>
          </p:cNvPr>
          <p:cNvSpPr>
            <a:spLocks noGrp="1"/>
          </p:cNvSpPr>
          <p:nvPr>
            <p:ph type="dt" sz="half" idx="10"/>
          </p:nvPr>
        </p:nvSpPr>
        <p:spPr/>
        <p:txBody>
          <a:bodyPr/>
          <a:lstStyle/>
          <a:p>
            <a:fld id="{7A449CC4-3FC0-42E5-808B-3505259F0732}" type="datetimeFigureOut">
              <a:rPr lang="de-DE" smtClean="0"/>
              <a:t>21.11.2024</a:t>
            </a:fld>
            <a:endParaRPr lang="de-DE"/>
          </a:p>
        </p:txBody>
      </p:sp>
      <p:sp>
        <p:nvSpPr>
          <p:cNvPr id="5" name="Fußzeilenplatzhalter 4">
            <a:extLst>
              <a:ext uri="{FF2B5EF4-FFF2-40B4-BE49-F238E27FC236}">
                <a16:creationId xmlns:a16="http://schemas.microsoft.com/office/drawing/2014/main" id="{675A65D2-8DA9-4D03-9435-3294844820E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66295BA-2DA2-43FD-9451-78CD5C38A2AD}"/>
              </a:ext>
            </a:extLst>
          </p:cNvPr>
          <p:cNvSpPr>
            <a:spLocks noGrp="1"/>
          </p:cNvSpPr>
          <p:nvPr>
            <p:ph type="sldNum" sz="quarter" idx="12"/>
          </p:nvPr>
        </p:nvSpPr>
        <p:spPr/>
        <p:txBody>
          <a:bodyPr/>
          <a:lstStyle/>
          <a:p>
            <a:fld id="{1F9CA1BD-6F88-4C53-B899-F5EE127953D7}" type="slidenum">
              <a:rPr lang="de-DE" smtClean="0"/>
              <a:t>‹Nr.›</a:t>
            </a:fld>
            <a:endParaRPr lang="de-DE"/>
          </a:p>
        </p:txBody>
      </p:sp>
    </p:spTree>
    <p:extLst>
      <p:ext uri="{BB962C8B-B14F-4D97-AF65-F5344CB8AC3E}">
        <p14:creationId xmlns:p14="http://schemas.microsoft.com/office/powerpoint/2010/main" val="4009394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Grafik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52320" y="299676"/>
            <a:ext cx="1440000" cy="427195"/>
          </a:xfrm>
          <a:prstGeom prst="rect">
            <a:avLst/>
          </a:prstGeom>
        </p:spPr>
      </p:pic>
      <p:cxnSp>
        <p:nvCxnSpPr>
          <p:cNvPr id="5" name="Gerade Verbindung 4"/>
          <p:cNvCxnSpPr/>
          <p:nvPr/>
        </p:nvCxnSpPr>
        <p:spPr bwMode="auto">
          <a:xfrm>
            <a:off x="621135" y="4680757"/>
            <a:ext cx="2097464" cy="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feld 5"/>
          <p:cNvSpPr txBox="1"/>
          <p:nvPr/>
        </p:nvSpPr>
        <p:spPr>
          <a:xfrm>
            <a:off x="621135" y="4690991"/>
            <a:ext cx="2097464" cy="215444"/>
          </a:xfrm>
          <a:prstGeom prst="rect">
            <a:avLst/>
          </a:prstGeom>
          <a:noFill/>
        </p:spPr>
        <p:txBody>
          <a:bodyPr wrap="square" rtlCol="0">
            <a:spAutoFit/>
          </a:bodyPr>
          <a:lstStyle/>
          <a:p>
            <a:r>
              <a:rPr lang="de-DE" sz="800" dirty="0">
                <a:solidFill>
                  <a:schemeClr val="tx2"/>
                </a:solidFill>
                <a:latin typeface="+mn-lt"/>
              </a:rPr>
              <a:t>Rechtsträger/ </a:t>
            </a:r>
            <a:fld id="{CBDAF3C7-18DC-43AE-95BC-E9B71B814F81}" type="datetime1">
              <a:rPr lang="de-DE" sz="800" smtClean="0">
                <a:solidFill>
                  <a:schemeClr val="tx2"/>
                </a:solidFill>
                <a:latin typeface="+mn-lt"/>
              </a:rPr>
              <a:t>21.11.2024</a:t>
            </a:fld>
            <a:r>
              <a:rPr lang="de-DE" sz="800" dirty="0">
                <a:solidFill>
                  <a:schemeClr val="tx2"/>
                </a:solidFill>
                <a:latin typeface="+mn-lt"/>
              </a:rPr>
              <a:t> / Thema / Seite   </a:t>
            </a:r>
          </a:p>
        </p:txBody>
      </p:sp>
      <p:sp>
        <p:nvSpPr>
          <p:cNvPr id="7" name="Rectangle 9"/>
          <p:cNvSpPr>
            <a:spLocks noChangeArrowheads="1"/>
          </p:cNvSpPr>
          <p:nvPr/>
        </p:nvSpPr>
        <p:spPr bwMode="auto">
          <a:xfrm>
            <a:off x="2445004" y="4690990"/>
            <a:ext cx="363600" cy="329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fld id="{A6046173-88A6-4758-BF4D-4F0C3A7E65E4}" type="slidenum">
              <a:rPr lang="de-DE" altLang="de-DE" sz="800">
                <a:solidFill>
                  <a:schemeClr val="tx2"/>
                </a:solidFill>
                <a:latin typeface="+mj-lt"/>
              </a:rPr>
              <a:pPr/>
              <a:t>‹Nr.›</a:t>
            </a:fld>
            <a:endParaRPr lang="de-DE" altLang="de-DE" sz="800" dirty="0">
              <a:solidFill>
                <a:schemeClr val="tx2"/>
              </a:solidFill>
              <a:latin typeface="+mj-lt"/>
            </a:endParaRPr>
          </a:p>
        </p:txBody>
      </p:sp>
    </p:spTree>
  </p:cSld>
  <p:clrMap bg1="lt1" tx1="dk1" bg2="lt2" tx2="dk2" accent1="accent1" accent2="accent2" accent3="accent3" accent4="accent4" accent5="accent5" accent6="accent6" hlink="hlink" folHlink="folHlink"/>
  <p:sldLayoutIdLst>
    <p:sldLayoutId id="2147483650" r:id="rId1"/>
    <p:sldLayoutId id="2147483654" r:id="rId2"/>
    <p:sldLayoutId id="2147483659" r:id="rId3"/>
    <p:sldLayoutId id="2147483656" r:id="rId4"/>
    <p:sldLayoutId id="2147483658" r:id="rId5"/>
    <p:sldLayoutId id="2147483652" r:id="rId6"/>
    <p:sldLayoutId id="2147483657" r:id="rId7"/>
    <p:sldLayoutId id="2147483662" r:id="rId8"/>
  </p:sldLayoutIdLst>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hf hdr="0" ftr="0" dt="0"/>
  <p:txStyles>
    <p:titleStyle>
      <a:lvl1pPr algn="l" rtl="0" eaLnBrk="1" fontAlgn="base" hangingPunct="1">
        <a:spcBef>
          <a:spcPct val="0"/>
        </a:spcBef>
        <a:spcAft>
          <a:spcPct val="0"/>
        </a:spcAft>
        <a:defRPr sz="2200" b="1">
          <a:solidFill>
            <a:srgbClr val="CD0921"/>
          </a:solidFill>
          <a:latin typeface="+mj-lt"/>
          <a:ea typeface="+mj-ea"/>
          <a:cs typeface="+mj-cs"/>
        </a:defRPr>
      </a:lvl1pPr>
      <a:lvl2pPr algn="l" rtl="0" eaLnBrk="1" fontAlgn="base" hangingPunct="1">
        <a:spcBef>
          <a:spcPct val="0"/>
        </a:spcBef>
        <a:spcAft>
          <a:spcPct val="0"/>
        </a:spcAft>
        <a:defRPr sz="2200" b="1">
          <a:solidFill>
            <a:srgbClr val="CD0921"/>
          </a:solidFill>
          <a:latin typeface="Arial" charset="0"/>
          <a:ea typeface="ＭＳ Ｐゴシック" pitchFamily="1" charset="-128"/>
        </a:defRPr>
      </a:lvl2pPr>
      <a:lvl3pPr algn="l" rtl="0" eaLnBrk="1" fontAlgn="base" hangingPunct="1">
        <a:spcBef>
          <a:spcPct val="0"/>
        </a:spcBef>
        <a:spcAft>
          <a:spcPct val="0"/>
        </a:spcAft>
        <a:defRPr sz="2200" b="1">
          <a:solidFill>
            <a:srgbClr val="CD0921"/>
          </a:solidFill>
          <a:latin typeface="Arial" charset="0"/>
          <a:ea typeface="ＭＳ Ｐゴシック" pitchFamily="1" charset="-128"/>
        </a:defRPr>
      </a:lvl3pPr>
      <a:lvl4pPr algn="l" rtl="0" eaLnBrk="1" fontAlgn="base" hangingPunct="1">
        <a:spcBef>
          <a:spcPct val="0"/>
        </a:spcBef>
        <a:spcAft>
          <a:spcPct val="0"/>
        </a:spcAft>
        <a:defRPr sz="2200" b="1">
          <a:solidFill>
            <a:srgbClr val="CD0921"/>
          </a:solidFill>
          <a:latin typeface="Arial" charset="0"/>
          <a:ea typeface="ＭＳ Ｐゴシック" pitchFamily="1" charset="-128"/>
        </a:defRPr>
      </a:lvl4pPr>
      <a:lvl5pPr algn="l" rtl="0" eaLnBrk="1" fontAlgn="base" hangingPunct="1">
        <a:spcBef>
          <a:spcPct val="0"/>
        </a:spcBef>
        <a:spcAft>
          <a:spcPct val="0"/>
        </a:spcAft>
        <a:defRPr sz="2200" b="1">
          <a:solidFill>
            <a:srgbClr val="CD0921"/>
          </a:solidFill>
          <a:latin typeface="Arial" charset="0"/>
          <a:ea typeface="ＭＳ Ｐゴシック" pitchFamily="1" charset="-128"/>
        </a:defRPr>
      </a:lvl5pPr>
      <a:lvl6pPr marL="457200" algn="l" rtl="0" eaLnBrk="1" fontAlgn="base" hangingPunct="1">
        <a:spcBef>
          <a:spcPct val="0"/>
        </a:spcBef>
        <a:spcAft>
          <a:spcPct val="0"/>
        </a:spcAft>
        <a:defRPr sz="2200" b="1">
          <a:solidFill>
            <a:srgbClr val="CD0921"/>
          </a:solidFill>
          <a:latin typeface="Arial" charset="0"/>
          <a:ea typeface="ＭＳ Ｐゴシック" pitchFamily="1" charset="-128"/>
        </a:defRPr>
      </a:lvl6pPr>
      <a:lvl7pPr marL="914400" algn="l" rtl="0" eaLnBrk="1" fontAlgn="base" hangingPunct="1">
        <a:spcBef>
          <a:spcPct val="0"/>
        </a:spcBef>
        <a:spcAft>
          <a:spcPct val="0"/>
        </a:spcAft>
        <a:defRPr sz="2200" b="1">
          <a:solidFill>
            <a:srgbClr val="CD0921"/>
          </a:solidFill>
          <a:latin typeface="Arial" charset="0"/>
          <a:ea typeface="ＭＳ Ｐゴシック" pitchFamily="1" charset="-128"/>
        </a:defRPr>
      </a:lvl7pPr>
      <a:lvl8pPr marL="1371600" algn="l" rtl="0" eaLnBrk="1" fontAlgn="base" hangingPunct="1">
        <a:spcBef>
          <a:spcPct val="0"/>
        </a:spcBef>
        <a:spcAft>
          <a:spcPct val="0"/>
        </a:spcAft>
        <a:defRPr sz="2200" b="1">
          <a:solidFill>
            <a:srgbClr val="CD0921"/>
          </a:solidFill>
          <a:latin typeface="Arial" charset="0"/>
          <a:ea typeface="ＭＳ Ｐゴシック" pitchFamily="1" charset="-128"/>
        </a:defRPr>
      </a:lvl8pPr>
      <a:lvl9pPr marL="1828800" algn="l" rtl="0" eaLnBrk="1" fontAlgn="base" hangingPunct="1">
        <a:spcBef>
          <a:spcPct val="0"/>
        </a:spcBef>
        <a:spcAft>
          <a:spcPct val="0"/>
        </a:spcAft>
        <a:defRPr sz="2200" b="1">
          <a:solidFill>
            <a:srgbClr val="CD0921"/>
          </a:solidFill>
          <a:latin typeface="Arial" charset="0"/>
          <a:ea typeface="ＭＳ Ｐゴシック" pitchFamily="1" charset="-128"/>
        </a:defRPr>
      </a:lvl9pPr>
    </p:titleStyle>
    <p:bodyStyle>
      <a:lvl1pPr marL="342900" indent="-342900" algn="l" rtl="0" eaLnBrk="1" fontAlgn="base" hangingPunct="1">
        <a:spcBef>
          <a:spcPct val="20000"/>
        </a:spcBef>
        <a:spcAft>
          <a:spcPct val="0"/>
        </a:spcAft>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lr>
          <a:srgbClr val="CD0921"/>
        </a:buClr>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24.svg"/></Relationships>
</file>

<file path=ppt/slides/_rels/slide17.xml.rels><?xml version="1.0" encoding="UTF-8" standalone="yes"?>
<Relationships xmlns="http://schemas.openxmlformats.org/package/2006/relationships"><Relationship Id="rId3" Type="http://schemas.openxmlformats.org/officeDocument/2006/relationships/hyperlink" Target="https://www.ardmediathek.de/video/frankenschau-aktuell/erlanger-krankenhaus-wirbt-tunesische-fachkraefte/br-fernsehen/Y3JpZDovL2JyLmRlL3ZpZGVvLzk4YzI5M2E3LWE5YzMtNDY1YS04OTA3LTRiMGYyNzdlNzcxNw"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5.jpeg"/><Relationship Id="rId4" Type="http://schemas.openxmlformats.org/officeDocument/2006/relationships/diagramLayout" Target="../diagrams/layout1.xml"/><Relationship Id="rId9"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en.wikipedia.org/wiki/Tunisi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A1257-7242-3222-BC2D-8F6B75FB7576}"/>
            </a:ext>
          </a:extLst>
        </p:cNvPr>
        <p:cNvGrpSpPr/>
        <p:nvPr/>
      </p:nvGrpSpPr>
      <p:grpSpPr>
        <a:xfrm>
          <a:off x="0" y="0"/>
          <a:ext cx="0" cy="0"/>
          <a:chOff x="0" y="0"/>
          <a:chExt cx="0" cy="0"/>
        </a:xfrm>
      </p:grpSpPr>
      <p:pic>
        <p:nvPicPr>
          <p:cNvPr id="7" name="Bildplatzhalter 6">
            <a:extLst>
              <a:ext uri="{FF2B5EF4-FFF2-40B4-BE49-F238E27FC236}">
                <a16:creationId xmlns:a16="http://schemas.microsoft.com/office/drawing/2014/main" id="{3D674882-90C3-028E-DA99-C3C4CCD2EFF8}"/>
              </a:ext>
            </a:extLst>
          </p:cNvPr>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t="20220" b="20220"/>
          <a:stretch>
            <a:fillRect/>
          </a:stretch>
        </p:blipFill>
        <p:spPr>
          <a:xfrm>
            <a:off x="0" y="915567"/>
            <a:ext cx="9144000" cy="4227934"/>
          </a:xfrm>
        </p:spPr>
      </p:pic>
      <p:sp>
        <p:nvSpPr>
          <p:cNvPr id="3" name="Textplatzhalter 2">
            <a:extLst>
              <a:ext uri="{FF2B5EF4-FFF2-40B4-BE49-F238E27FC236}">
                <a16:creationId xmlns:a16="http://schemas.microsoft.com/office/drawing/2014/main" id="{9B36F2B6-34AD-ED7D-12D5-A05A73832F60}"/>
              </a:ext>
            </a:extLst>
          </p:cNvPr>
          <p:cNvSpPr>
            <a:spLocks noGrp="1"/>
          </p:cNvSpPr>
          <p:nvPr>
            <p:ph type="body" sz="quarter" idx="11"/>
          </p:nvPr>
        </p:nvSpPr>
        <p:spPr>
          <a:xfrm>
            <a:off x="107504" y="1058863"/>
            <a:ext cx="8928992" cy="936823"/>
          </a:xfrm>
        </p:spPr>
        <p:txBody>
          <a:bodyPr/>
          <a:lstStyle/>
          <a:p>
            <a:pPr algn="ctr"/>
            <a:r>
              <a:rPr lang="de-DE" dirty="0"/>
              <a:t>Pflegefachkräftegewinnung im Malteser Waldkrankenhaus in Erlangen</a:t>
            </a:r>
          </a:p>
        </p:txBody>
      </p:sp>
    </p:spTree>
    <p:extLst>
      <p:ext uri="{BB962C8B-B14F-4D97-AF65-F5344CB8AC3E}">
        <p14:creationId xmlns:p14="http://schemas.microsoft.com/office/powerpoint/2010/main" val="3392259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0D2B588-A415-7C00-E6FC-BD535C98CF10}"/>
              </a:ext>
            </a:extLst>
          </p:cNvPr>
          <p:cNvSpPr>
            <a:spLocks noGrp="1"/>
          </p:cNvSpPr>
          <p:nvPr>
            <p:ph sz="quarter" idx="10"/>
          </p:nvPr>
        </p:nvSpPr>
        <p:spPr/>
        <p:txBody>
          <a:bodyPr/>
          <a:lstStyle/>
          <a:p>
            <a:r>
              <a:rPr lang="de-DE" dirty="0"/>
              <a:t>Integrationslotsenprojekt Pflege</a:t>
            </a:r>
          </a:p>
        </p:txBody>
      </p:sp>
      <p:sp>
        <p:nvSpPr>
          <p:cNvPr id="3" name="Inhaltsplatzhalter 2">
            <a:extLst>
              <a:ext uri="{FF2B5EF4-FFF2-40B4-BE49-F238E27FC236}">
                <a16:creationId xmlns:a16="http://schemas.microsoft.com/office/drawing/2014/main" id="{1F2C3470-33BA-0226-4AD9-59E30F73B445}"/>
              </a:ext>
            </a:extLst>
          </p:cNvPr>
          <p:cNvSpPr>
            <a:spLocks noGrp="1"/>
          </p:cNvSpPr>
          <p:nvPr>
            <p:ph sz="quarter" idx="11"/>
          </p:nvPr>
        </p:nvSpPr>
        <p:spPr/>
        <p:txBody>
          <a:bodyPr/>
          <a:lstStyle/>
          <a:p>
            <a:r>
              <a:rPr lang="de-DE" sz="1400" dirty="0"/>
              <a:t>Vernetzung „die ganze Welt ist hier zu Gast“</a:t>
            </a:r>
          </a:p>
          <a:p>
            <a:r>
              <a:rPr lang="de-DE" sz="1400" dirty="0"/>
              <a:t>Die wichtigste Herausforderung „…Sie ist hochmotiviert“</a:t>
            </a:r>
          </a:p>
          <a:p>
            <a:r>
              <a:rPr lang="de-DE" sz="1400" dirty="0"/>
              <a:t>„… einst auch an die Hand genommen….“</a:t>
            </a:r>
          </a:p>
          <a:p>
            <a:r>
              <a:rPr lang="de-DE" sz="1400" dirty="0"/>
              <a:t>„… es ist schon cool von diesen Menschen </a:t>
            </a:r>
          </a:p>
          <a:p>
            <a:r>
              <a:rPr lang="de-DE" sz="1400" dirty="0"/>
              <a:t>zu lernen und auch einmal andere Aspekte </a:t>
            </a:r>
          </a:p>
          <a:p>
            <a:r>
              <a:rPr lang="de-DE" sz="1400" dirty="0"/>
              <a:t>zu sehen als nur die Unsrigen…“</a:t>
            </a:r>
          </a:p>
          <a:p>
            <a:endParaRPr lang="de-DE" dirty="0"/>
          </a:p>
          <a:p>
            <a:endParaRPr lang="de-DE" dirty="0"/>
          </a:p>
          <a:p>
            <a:endParaRPr lang="de-DE" dirty="0"/>
          </a:p>
        </p:txBody>
      </p:sp>
      <p:sp>
        <p:nvSpPr>
          <p:cNvPr id="4" name="Inhaltsplatzhalter 3">
            <a:extLst>
              <a:ext uri="{FF2B5EF4-FFF2-40B4-BE49-F238E27FC236}">
                <a16:creationId xmlns:a16="http://schemas.microsoft.com/office/drawing/2014/main" id="{73A0B0CB-485F-E5E5-4E9C-DA0D32515DC7}"/>
              </a:ext>
            </a:extLst>
          </p:cNvPr>
          <p:cNvSpPr>
            <a:spLocks noGrp="1"/>
          </p:cNvSpPr>
          <p:nvPr>
            <p:ph sz="quarter" idx="12"/>
          </p:nvPr>
        </p:nvSpPr>
        <p:spPr/>
        <p:txBody>
          <a:bodyPr/>
          <a:lstStyle/>
          <a:p>
            <a:r>
              <a:rPr lang="de-DE" dirty="0"/>
              <a:t>Malteser Ehrenamtsamtsarbeit - Ein Gewinn für beide Seiten </a:t>
            </a:r>
          </a:p>
        </p:txBody>
      </p:sp>
      <p:pic>
        <p:nvPicPr>
          <p:cNvPr id="6" name="Grafik 5"/>
          <p:cNvPicPr/>
          <p:nvPr/>
        </p:nvPicPr>
        <p:blipFill>
          <a:blip r:embed="rId3"/>
          <a:stretch>
            <a:fillRect/>
          </a:stretch>
        </p:blipFill>
        <p:spPr>
          <a:xfrm>
            <a:off x="5292040" y="1563638"/>
            <a:ext cx="3096384" cy="2844854"/>
          </a:xfrm>
          <a:prstGeom prst="rect">
            <a:avLst/>
          </a:prstGeom>
        </p:spPr>
      </p:pic>
    </p:spTree>
    <p:extLst>
      <p:ext uri="{BB962C8B-B14F-4D97-AF65-F5344CB8AC3E}">
        <p14:creationId xmlns:p14="http://schemas.microsoft.com/office/powerpoint/2010/main" val="269872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932C4055-2B66-25E8-462A-869A499D5E76}"/>
              </a:ext>
            </a:extLst>
          </p:cNvPr>
          <p:cNvPicPr>
            <a:picLocks noChangeAspect="1"/>
          </p:cNvPicPr>
          <p:nvPr/>
        </p:nvPicPr>
        <p:blipFill>
          <a:blip r:embed="rId3"/>
          <a:stretch>
            <a:fillRect/>
          </a:stretch>
        </p:blipFill>
        <p:spPr>
          <a:xfrm>
            <a:off x="3993608" y="1132614"/>
            <a:ext cx="2217241" cy="2161571"/>
          </a:xfrm>
          <a:prstGeom prst="rect">
            <a:avLst/>
          </a:prstGeom>
        </p:spPr>
      </p:pic>
      <p:pic>
        <p:nvPicPr>
          <p:cNvPr id="13" name="Grafik 12">
            <a:extLst>
              <a:ext uri="{FF2B5EF4-FFF2-40B4-BE49-F238E27FC236}">
                <a16:creationId xmlns:a16="http://schemas.microsoft.com/office/drawing/2014/main" id="{F65E6F1F-C87F-41F1-D962-3D5CDB07FD2F}"/>
              </a:ext>
            </a:extLst>
          </p:cNvPr>
          <p:cNvPicPr>
            <a:picLocks noChangeAspect="1"/>
          </p:cNvPicPr>
          <p:nvPr/>
        </p:nvPicPr>
        <p:blipFill>
          <a:blip r:embed="rId4"/>
          <a:stretch>
            <a:fillRect/>
          </a:stretch>
        </p:blipFill>
        <p:spPr>
          <a:xfrm>
            <a:off x="6423367" y="1132614"/>
            <a:ext cx="2394443" cy="2120540"/>
          </a:xfrm>
          <a:prstGeom prst="rect">
            <a:avLst/>
          </a:prstGeom>
        </p:spPr>
      </p:pic>
      <p:sp>
        <p:nvSpPr>
          <p:cNvPr id="15" name="Textfeld 14">
            <a:extLst>
              <a:ext uri="{FF2B5EF4-FFF2-40B4-BE49-F238E27FC236}">
                <a16:creationId xmlns:a16="http://schemas.microsoft.com/office/drawing/2014/main" id="{A48DDCD7-D987-1C34-0A32-B03118F1F76B}"/>
              </a:ext>
            </a:extLst>
          </p:cNvPr>
          <p:cNvSpPr txBox="1"/>
          <p:nvPr/>
        </p:nvSpPr>
        <p:spPr>
          <a:xfrm>
            <a:off x="3635896" y="3371650"/>
            <a:ext cx="6014053" cy="276999"/>
          </a:xfrm>
          <a:prstGeom prst="rect">
            <a:avLst/>
          </a:prstGeom>
          <a:noFill/>
        </p:spPr>
        <p:txBody>
          <a:bodyPr wrap="square">
            <a:spAutoFit/>
          </a:bodyPr>
          <a:lstStyle/>
          <a:p>
            <a:r>
              <a:rPr lang="de-DE" sz="1200" dirty="0"/>
              <a:t>https://wir-sind-pflege.blog/examenstipps-fuer-gesundheits-und-krankenpfleger/</a:t>
            </a:r>
          </a:p>
        </p:txBody>
      </p:sp>
      <p:sp>
        <p:nvSpPr>
          <p:cNvPr id="4" name="Rechteck 3">
            <a:extLst>
              <a:ext uri="{FF2B5EF4-FFF2-40B4-BE49-F238E27FC236}">
                <a16:creationId xmlns:a16="http://schemas.microsoft.com/office/drawing/2014/main" id="{5744DBB5-496A-98FE-B26C-C7443A76214B}"/>
              </a:ext>
            </a:extLst>
          </p:cNvPr>
          <p:cNvSpPr/>
          <p:nvPr/>
        </p:nvSpPr>
        <p:spPr>
          <a:xfrm>
            <a:off x="1" y="0"/>
            <a:ext cx="3707904" cy="5143500"/>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100" b="1" dirty="0">
                <a:solidFill>
                  <a:schemeClr val="tx2"/>
                </a:solidFill>
              </a:rPr>
              <a:t>Beobachtungen im Pflegebereich:</a:t>
            </a:r>
            <a:endParaRPr lang="de-DE" sz="1100" dirty="0">
              <a:solidFill>
                <a:schemeClr val="tx2"/>
              </a:solidFill>
            </a:endParaRPr>
          </a:p>
          <a:p>
            <a:pPr>
              <a:buFont typeface="Arial" panose="020B0604020202020204" pitchFamily="34" charset="0"/>
              <a:buChar char="•"/>
            </a:pPr>
            <a:r>
              <a:rPr lang="de-DE" sz="1100" dirty="0">
                <a:solidFill>
                  <a:schemeClr val="tx2"/>
                </a:solidFill>
              </a:rPr>
              <a:t>Ausländische Pflegekräfte haben trotz guter Qualifikationen Schwierigkeiten, sich beruflich in Deutschland zu etablieren.</a:t>
            </a:r>
          </a:p>
          <a:p>
            <a:endParaRPr lang="de-DE" sz="1100" dirty="0">
              <a:solidFill>
                <a:schemeClr val="tx2"/>
              </a:solidFill>
            </a:endParaRPr>
          </a:p>
          <a:p>
            <a:pPr>
              <a:buFont typeface="Arial" panose="020B0604020202020204" pitchFamily="34" charset="0"/>
              <a:buChar char="•"/>
            </a:pPr>
            <a:r>
              <a:rPr lang="de-DE" sz="1100" dirty="0">
                <a:solidFill>
                  <a:schemeClr val="tx2"/>
                </a:solidFill>
              </a:rPr>
              <a:t>Sprachliche und kulturelle Barrieren führen häufig zu Frustration und Ausbildungsabbrüchen.</a:t>
            </a:r>
          </a:p>
          <a:p>
            <a:endParaRPr lang="de-DE" sz="1100" dirty="0">
              <a:solidFill>
                <a:schemeClr val="tx2"/>
              </a:solidFill>
            </a:endParaRPr>
          </a:p>
          <a:p>
            <a:r>
              <a:rPr lang="de-DE" sz="1100" b="1" dirty="0">
                <a:solidFill>
                  <a:schemeClr val="tx2"/>
                </a:solidFill>
              </a:rPr>
              <a:t>Motivation für das Projekt:</a:t>
            </a:r>
            <a:endParaRPr lang="de-DE" sz="1100" dirty="0">
              <a:solidFill>
                <a:schemeClr val="tx2"/>
              </a:solidFill>
            </a:endParaRPr>
          </a:p>
          <a:p>
            <a:pPr>
              <a:buFont typeface="Arial" panose="020B0604020202020204" pitchFamily="34" charset="0"/>
              <a:buChar char="•"/>
            </a:pPr>
            <a:r>
              <a:rPr lang="de-DE" sz="1100" dirty="0">
                <a:solidFill>
                  <a:schemeClr val="tx2"/>
                </a:solidFill>
              </a:rPr>
              <a:t>Fehlendes strukturiertes Angebot zur sprachlichen und kulturellen Unterstützung.</a:t>
            </a:r>
          </a:p>
          <a:p>
            <a:endParaRPr lang="de-DE" sz="1100" dirty="0">
              <a:solidFill>
                <a:schemeClr val="tx2"/>
              </a:solidFill>
            </a:endParaRPr>
          </a:p>
          <a:p>
            <a:pPr>
              <a:buFont typeface="Arial" panose="020B0604020202020204" pitchFamily="34" charset="0"/>
              <a:buChar char="•"/>
            </a:pPr>
            <a:r>
              <a:rPr lang="de-DE" sz="1100" dirty="0">
                <a:solidFill>
                  <a:schemeClr val="tx2"/>
                </a:solidFill>
              </a:rPr>
              <a:t>Dringender Bedarf an einem umfassenden, strukturierten Unterstützungsangebot erkannt.</a:t>
            </a:r>
          </a:p>
        </p:txBody>
      </p:sp>
      <p:sp>
        <p:nvSpPr>
          <p:cNvPr id="2" name="Titel 1">
            <a:extLst>
              <a:ext uri="{FF2B5EF4-FFF2-40B4-BE49-F238E27FC236}">
                <a16:creationId xmlns:a16="http://schemas.microsoft.com/office/drawing/2014/main" id="{B59CCC40-C63C-49C5-BDD9-60D20C6D0658}"/>
              </a:ext>
            </a:extLst>
          </p:cNvPr>
          <p:cNvSpPr>
            <a:spLocks noGrp="1"/>
          </p:cNvSpPr>
          <p:nvPr>
            <p:ph type="title"/>
          </p:nvPr>
        </p:nvSpPr>
        <p:spPr>
          <a:xfrm>
            <a:off x="-692230" y="267494"/>
            <a:ext cx="5092365" cy="383695"/>
          </a:xfrm>
        </p:spPr>
        <p:style>
          <a:lnRef idx="1">
            <a:schemeClr val="accent4"/>
          </a:lnRef>
          <a:fillRef idx="2">
            <a:schemeClr val="accent4"/>
          </a:fillRef>
          <a:effectRef idx="1">
            <a:schemeClr val="accent4"/>
          </a:effectRef>
          <a:fontRef idx="minor">
            <a:schemeClr val="dk1"/>
          </a:fontRef>
        </p:style>
        <p:txBody>
          <a:bodyPr>
            <a:noAutofit/>
          </a:bodyPr>
          <a:lstStyle/>
          <a:p>
            <a:pPr algn="ctr"/>
            <a:r>
              <a:rPr lang="de-DE" sz="2700" dirty="0"/>
              <a:t>Warum dieses Projekt?! </a:t>
            </a:r>
          </a:p>
        </p:txBody>
      </p:sp>
    </p:spTree>
    <p:extLst>
      <p:ext uri="{BB962C8B-B14F-4D97-AF65-F5344CB8AC3E}">
        <p14:creationId xmlns:p14="http://schemas.microsoft.com/office/powerpoint/2010/main" val="1047194766"/>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10448B2-67BF-42EF-A40D-5C314FF67CEC}"/>
              </a:ext>
            </a:extLst>
          </p:cNvPr>
          <p:cNvSpPr>
            <a:spLocks noGrp="1"/>
          </p:cNvSpPr>
          <p:nvPr>
            <p:ph idx="1"/>
          </p:nvPr>
        </p:nvSpPr>
        <p:spPr>
          <a:xfrm>
            <a:off x="98894" y="1381265"/>
            <a:ext cx="3081769" cy="702513"/>
          </a:xfrm>
        </p:spPr>
        <p:txBody>
          <a:bodyPr>
            <a:normAutofit/>
          </a:bodyPr>
          <a:lstStyle/>
          <a:p>
            <a:pPr marL="0" indent="0"/>
            <a:endParaRPr lang="de-DE" sz="1500" dirty="0">
              <a:latin typeface="SegoeUIHistoric"/>
            </a:endParaRPr>
          </a:p>
          <a:p>
            <a:pPr marL="0" indent="0"/>
            <a:endParaRPr lang="de-DE" sz="1500" dirty="0">
              <a:latin typeface="SegoeUIHistoric"/>
            </a:endParaRPr>
          </a:p>
        </p:txBody>
      </p:sp>
      <p:pic>
        <p:nvPicPr>
          <p:cNvPr id="7" name="Grafik 6">
            <a:extLst>
              <a:ext uri="{FF2B5EF4-FFF2-40B4-BE49-F238E27FC236}">
                <a16:creationId xmlns:a16="http://schemas.microsoft.com/office/drawing/2014/main" id="{BB5FD25C-47ED-D478-F914-E39EE90D07E1}"/>
              </a:ext>
            </a:extLst>
          </p:cNvPr>
          <p:cNvPicPr>
            <a:picLocks noChangeAspect="1"/>
          </p:cNvPicPr>
          <p:nvPr/>
        </p:nvPicPr>
        <p:blipFill>
          <a:blip r:embed="rId3"/>
          <a:stretch>
            <a:fillRect/>
          </a:stretch>
        </p:blipFill>
        <p:spPr>
          <a:xfrm>
            <a:off x="7196026" y="250897"/>
            <a:ext cx="1899651" cy="949826"/>
          </a:xfrm>
          <a:prstGeom prst="rect">
            <a:avLst/>
          </a:prstGeom>
        </p:spPr>
      </p:pic>
      <p:sp>
        <p:nvSpPr>
          <p:cNvPr id="8" name="Inhaltsplatzhalter 2">
            <a:extLst>
              <a:ext uri="{FF2B5EF4-FFF2-40B4-BE49-F238E27FC236}">
                <a16:creationId xmlns:a16="http://schemas.microsoft.com/office/drawing/2014/main" id="{77FB2E5F-3D55-C8CF-8225-251D6C5FE9A4}"/>
              </a:ext>
            </a:extLst>
          </p:cNvPr>
          <p:cNvSpPr txBox="1">
            <a:spLocks/>
          </p:cNvSpPr>
          <p:nvPr/>
        </p:nvSpPr>
        <p:spPr>
          <a:xfrm>
            <a:off x="98893" y="3465043"/>
            <a:ext cx="3565151" cy="90340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e-DE" sz="1500" dirty="0">
              <a:latin typeface="SegoeUIHistoric"/>
            </a:endParaRPr>
          </a:p>
          <a:p>
            <a:pPr marL="0" indent="0">
              <a:buNone/>
            </a:pPr>
            <a:r>
              <a:rPr lang="de-DE" sz="1500" dirty="0">
                <a:latin typeface="SegoeUIHistoric"/>
              </a:rPr>
              <a:t>•</a:t>
            </a:r>
            <a:endParaRPr lang="de-DE" sz="1500" dirty="0"/>
          </a:p>
        </p:txBody>
      </p:sp>
      <p:pic>
        <p:nvPicPr>
          <p:cNvPr id="11" name="Grafik 10" descr="Ein Bild, das Text, Karte, Grafikdesign, Kunst enthält.">
            <a:extLst>
              <a:ext uri="{FF2B5EF4-FFF2-40B4-BE49-F238E27FC236}">
                <a16:creationId xmlns:a16="http://schemas.microsoft.com/office/drawing/2014/main" id="{E7CEFF08-0424-7B1C-F9E3-9FD8DE00146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859" t="16033" r="19017" b="8824"/>
          <a:stretch/>
        </p:blipFill>
        <p:spPr>
          <a:xfrm rot="5400000">
            <a:off x="4843438" y="1271147"/>
            <a:ext cx="1724504" cy="1385956"/>
          </a:xfrm>
          <a:prstGeom prst="rect">
            <a:avLst/>
          </a:prstGeom>
        </p:spPr>
      </p:pic>
      <p:pic>
        <p:nvPicPr>
          <p:cNvPr id="13" name="Grafik 12" descr="Ein Bild, das Text, Poster, Im Haus, Schild enthält.">
            <a:extLst>
              <a:ext uri="{FF2B5EF4-FFF2-40B4-BE49-F238E27FC236}">
                <a16:creationId xmlns:a16="http://schemas.microsoft.com/office/drawing/2014/main" id="{E56B7419-E25B-9769-5450-DFC44AC31E4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957" t="16528" r="15866" b="10370"/>
          <a:stretch/>
        </p:blipFill>
        <p:spPr>
          <a:xfrm rot="5400000">
            <a:off x="6722873" y="1369531"/>
            <a:ext cx="1666805" cy="1138019"/>
          </a:xfrm>
          <a:prstGeom prst="rect">
            <a:avLst/>
          </a:prstGeom>
        </p:spPr>
      </p:pic>
      <p:pic>
        <p:nvPicPr>
          <p:cNvPr id="16" name="Grafik 15" descr="Ein Bild, das Text, Poster, Kunst, Wand enthält.">
            <a:extLst>
              <a:ext uri="{FF2B5EF4-FFF2-40B4-BE49-F238E27FC236}">
                <a16:creationId xmlns:a16="http://schemas.microsoft.com/office/drawing/2014/main" id="{422B56B6-E237-59E9-149F-503DFD5BBAB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8969" t="11710" r="12853" b="19771"/>
          <a:stretch/>
        </p:blipFill>
        <p:spPr>
          <a:xfrm rot="5400000">
            <a:off x="5884605" y="3232979"/>
            <a:ext cx="1666805" cy="1367534"/>
          </a:xfrm>
          <a:prstGeom prst="rect">
            <a:avLst/>
          </a:prstGeom>
        </p:spPr>
      </p:pic>
      <p:sp>
        <p:nvSpPr>
          <p:cNvPr id="4" name="AutoShape 2">
            <a:extLst>
              <a:ext uri="{FF2B5EF4-FFF2-40B4-BE49-F238E27FC236}">
                <a16:creationId xmlns:a16="http://schemas.microsoft.com/office/drawing/2014/main" id="{A936131B-690F-6A83-9D3B-BE4ED7066FB4}"/>
              </a:ext>
            </a:extLst>
          </p:cNvPr>
          <p:cNvSpPr>
            <a:spLocks noChangeAspect="1" noChangeArrowheads="1"/>
          </p:cNvSpPr>
          <p:nvPr/>
        </p:nvSpPr>
        <p:spPr bwMode="auto">
          <a:xfrm>
            <a:off x="4457700" y="24574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800"/>
          </a:p>
        </p:txBody>
      </p:sp>
      <p:sp>
        <p:nvSpPr>
          <p:cNvPr id="9" name="Rechteck 8">
            <a:extLst>
              <a:ext uri="{FF2B5EF4-FFF2-40B4-BE49-F238E27FC236}">
                <a16:creationId xmlns:a16="http://schemas.microsoft.com/office/drawing/2014/main" id="{6D4EEA44-FBC6-8F00-0E48-F69BFAD70713}"/>
              </a:ext>
            </a:extLst>
          </p:cNvPr>
          <p:cNvSpPr/>
          <p:nvPr/>
        </p:nvSpPr>
        <p:spPr>
          <a:xfrm>
            <a:off x="0" y="0"/>
            <a:ext cx="3978021" cy="5143500"/>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750"/>
              </a:spcAft>
            </a:pPr>
            <a:br>
              <a:rPr lang="en-US" sz="1350" dirty="0">
                <a:solidFill>
                  <a:schemeClr val="accent3"/>
                </a:solidFill>
                <a:ea typeface="MS Mincho" panose="02020609040205080304" pitchFamily="49" charset="-128"/>
                <a:cs typeface="Arial" panose="020B0604020202020204" pitchFamily="34" charset="0"/>
              </a:rPr>
            </a:br>
            <a:r>
              <a:rPr lang="de-DE" sz="1350" b="1" dirty="0">
                <a:solidFill>
                  <a:schemeClr val="accent3"/>
                </a:solidFill>
                <a:ea typeface="MS Mincho" panose="02020609040205080304" pitchFamily="49" charset="-128"/>
                <a:cs typeface="Arial" panose="020B0604020202020204" pitchFamily="34" charset="0"/>
              </a:rPr>
              <a:t>1. Lernkonzept:</a:t>
            </a:r>
          </a:p>
          <a:p>
            <a:pPr>
              <a:lnSpc>
                <a:spcPct val="115000"/>
              </a:lnSpc>
              <a:spcAft>
                <a:spcPts val="750"/>
              </a:spcAft>
            </a:pPr>
            <a:r>
              <a:rPr lang="de-DE" sz="1350" dirty="0">
                <a:solidFill>
                  <a:schemeClr val="accent3"/>
                </a:solidFill>
                <a:ea typeface="MS Mincho" panose="02020609040205080304" pitchFamily="49" charset="-128"/>
                <a:cs typeface="Arial" panose="020B0604020202020204" pitchFamily="34" charset="0"/>
              </a:rPr>
              <a:t>Integrationslotsen begleiten und unterstützen ausländische Pflegekräfte sowohl in der Berufsschule als auch im Krankenhaus.</a:t>
            </a:r>
          </a:p>
          <a:p>
            <a:pPr>
              <a:lnSpc>
                <a:spcPct val="115000"/>
              </a:lnSpc>
              <a:spcAft>
                <a:spcPts val="750"/>
              </a:spcAft>
            </a:pPr>
            <a:br>
              <a:rPr lang="de-DE" sz="1350" dirty="0">
                <a:solidFill>
                  <a:schemeClr val="accent3"/>
                </a:solidFill>
                <a:ea typeface="MS Mincho" panose="02020609040205080304" pitchFamily="49" charset="-128"/>
                <a:cs typeface="Arial" panose="020B0604020202020204" pitchFamily="34" charset="0"/>
              </a:rPr>
            </a:br>
            <a:r>
              <a:rPr lang="de-DE" sz="1350" b="1" dirty="0">
                <a:solidFill>
                  <a:schemeClr val="accent3"/>
                </a:solidFill>
                <a:ea typeface="MS Mincho" panose="02020609040205080304" pitchFamily="49" charset="-128"/>
                <a:cs typeface="Arial" panose="020B0604020202020204" pitchFamily="34" charset="0"/>
              </a:rPr>
              <a:t>2. Freizeitkonzept:</a:t>
            </a:r>
          </a:p>
          <a:p>
            <a:pPr>
              <a:lnSpc>
                <a:spcPct val="115000"/>
              </a:lnSpc>
              <a:spcAft>
                <a:spcPts val="750"/>
              </a:spcAft>
            </a:pPr>
            <a:r>
              <a:rPr lang="de-DE" sz="1350" dirty="0">
                <a:solidFill>
                  <a:schemeClr val="accent3"/>
                </a:solidFill>
                <a:ea typeface="MS Mincho" panose="02020609040205080304" pitchFamily="49" charset="-128"/>
                <a:cs typeface="Arial" panose="020B0604020202020204" pitchFamily="34" charset="0"/>
              </a:rPr>
              <a:t>Zur Förderung der interkulturellen Verständigung bieten wir Freizeitaktivitäten an, die den Zusammenhalt stärken und zur Integration beitragen.</a:t>
            </a:r>
          </a:p>
        </p:txBody>
      </p:sp>
      <p:sp>
        <p:nvSpPr>
          <p:cNvPr id="2" name="Titel 1">
            <a:extLst>
              <a:ext uri="{FF2B5EF4-FFF2-40B4-BE49-F238E27FC236}">
                <a16:creationId xmlns:a16="http://schemas.microsoft.com/office/drawing/2014/main" id="{A3842F23-C755-48DB-BD34-83369BE203FB}"/>
              </a:ext>
            </a:extLst>
          </p:cNvPr>
          <p:cNvSpPr>
            <a:spLocks noGrp="1"/>
          </p:cNvSpPr>
          <p:nvPr>
            <p:ph type="title"/>
          </p:nvPr>
        </p:nvSpPr>
        <p:spPr>
          <a:xfrm>
            <a:off x="-61770" y="294163"/>
            <a:ext cx="3249100" cy="480888"/>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de-DE" sz="2700" dirty="0">
                <a:latin typeface="+mj-lt"/>
              </a:rPr>
              <a:t>Was bieten wir an?</a:t>
            </a:r>
          </a:p>
        </p:txBody>
      </p:sp>
    </p:spTree>
    <p:extLst>
      <p:ext uri="{BB962C8B-B14F-4D97-AF65-F5344CB8AC3E}">
        <p14:creationId xmlns:p14="http://schemas.microsoft.com/office/powerpoint/2010/main" val="3960178983"/>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9E6E38EF-F2CB-AC67-E178-00E1DB02D114}"/>
              </a:ext>
            </a:extLst>
          </p:cNvPr>
          <p:cNvSpPr/>
          <p:nvPr/>
        </p:nvSpPr>
        <p:spPr bwMode="auto">
          <a:xfrm>
            <a:off x="0" y="0"/>
            <a:ext cx="3923928" cy="5143500"/>
          </a:xfrm>
          <a:prstGeom prst="rect">
            <a:avLst/>
          </a:prstGeom>
          <a:solidFill>
            <a:schemeClr val="accent4">
              <a:lumMod val="20000"/>
              <a:lumOff val="80000"/>
            </a:schemeClr>
          </a:solidFill>
          <a:ln w="9525" cap="flat" cmpd="sng" algn="ctr">
            <a:solidFill>
              <a:schemeClr val="accent4">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sz="1050" b="1" dirty="0">
              <a:solidFill>
                <a:schemeClr val="tx2"/>
              </a:solidFill>
              <a:latin typeface="+mn-lt"/>
            </a:endParaRPr>
          </a:p>
          <a:p>
            <a:endParaRPr lang="de-DE" sz="1050" b="1" dirty="0">
              <a:solidFill>
                <a:schemeClr val="tx2"/>
              </a:solidFill>
              <a:latin typeface="+mn-lt"/>
            </a:endParaRPr>
          </a:p>
          <a:p>
            <a:endParaRPr lang="de-DE" sz="1050" b="1" dirty="0">
              <a:solidFill>
                <a:schemeClr val="tx2"/>
              </a:solidFill>
              <a:latin typeface="+mn-lt"/>
            </a:endParaRPr>
          </a:p>
          <a:p>
            <a:endParaRPr lang="de-DE" sz="1050" b="1" dirty="0">
              <a:solidFill>
                <a:schemeClr val="tx2"/>
              </a:solidFill>
              <a:latin typeface="+mn-lt"/>
            </a:endParaRPr>
          </a:p>
          <a:p>
            <a:endParaRPr lang="de-DE" sz="1050" b="1" dirty="0">
              <a:solidFill>
                <a:schemeClr val="tx2"/>
              </a:solidFill>
              <a:latin typeface="+mn-lt"/>
            </a:endParaRPr>
          </a:p>
          <a:p>
            <a:endParaRPr lang="de-DE" sz="1050" b="1" dirty="0">
              <a:solidFill>
                <a:schemeClr val="tx2"/>
              </a:solidFill>
              <a:latin typeface="+mn-lt"/>
            </a:endParaRPr>
          </a:p>
          <a:p>
            <a:endParaRPr lang="de-DE" sz="1050" b="1" dirty="0">
              <a:solidFill>
                <a:schemeClr val="tx2"/>
              </a:solidFill>
              <a:latin typeface="+mn-lt"/>
            </a:endParaRPr>
          </a:p>
          <a:p>
            <a:endParaRPr lang="de-DE" sz="1050" b="1" dirty="0">
              <a:solidFill>
                <a:schemeClr val="tx2"/>
              </a:solidFill>
              <a:latin typeface="+mn-lt"/>
            </a:endParaRPr>
          </a:p>
          <a:p>
            <a:endParaRPr lang="de-DE" sz="1050" b="1" dirty="0">
              <a:solidFill>
                <a:schemeClr val="tx2"/>
              </a:solidFill>
              <a:latin typeface="+mn-lt"/>
            </a:endParaRPr>
          </a:p>
          <a:p>
            <a:r>
              <a:rPr lang="de-DE" sz="1350" b="1" dirty="0">
                <a:solidFill>
                  <a:schemeClr val="tx2"/>
                </a:solidFill>
                <a:latin typeface="+mn-lt"/>
              </a:rPr>
              <a:t>Beziehung zwischen Ehrenamtlichen und Schüler*innen:</a:t>
            </a:r>
          </a:p>
          <a:p>
            <a:endParaRPr lang="de-DE" sz="1350" b="1" dirty="0">
              <a:solidFill>
                <a:schemeClr val="tx2"/>
              </a:solidFill>
              <a:latin typeface="+mn-lt"/>
            </a:endParaRPr>
          </a:p>
          <a:p>
            <a:pPr>
              <a:buFont typeface="+mj-lt"/>
              <a:buAutoNum type="arabicPeriod"/>
            </a:pPr>
            <a:r>
              <a:rPr lang="de-DE" sz="1350" dirty="0">
                <a:solidFill>
                  <a:schemeClr val="tx2"/>
                </a:solidFill>
                <a:latin typeface="+mn-lt"/>
              </a:rPr>
              <a:t>Ein/e Ehrenamtliche/r betreut jeweils eine/n Schüler*in.</a:t>
            </a:r>
          </a:p>
          <a:p>
            <a:pPr>
              <a:buFont typeface="+mj-lt"/>
              <a:buAutoNum type="arabicPeriod"/>
            </a:pPr>
            <a:r>
              <a:rPr lang="de-DE" sz="1350" dirty="0">
                <a:solidFill>
                  <a:schemeClr val="tx2"/>
                </a:solidFill>
                <a:latin typeface="+mn-lt"/>
              </a:rPr>
              <a:t>Gemeinsame Erstellung eines Zeitplans für Ausbildungsberichte und deren Korrektur.</a:t>
            </a:r>
          </a:p>
          <a:p>
            <a:pPr>
              <a:buFont typeface="+mj-lt"/>
              <a:buAutoNum type="arabicPeriod"/>
            </a:pPr>
            <a:r>
              <a:rPr lang="de-DE" sz="1350" dirty="0">
                <a:solidFill>
                  <a:schemeClr val="tx2"/>
                </a:solidFill>
                <a:latin typeface="+mn-lt"/>
              </a:rPr>
              <a:t>Regelmäßige Treffen (wöchentlich), die bei Bedarf abgesagt werden können.</a:t>
            </a:r>
          </a:p>
          <a:p>
            <a:pPr>
              <a:buFont typeface="+mj-lt"/>
              <a:buAutoNum type="arabicPeriod"/>
            </a:pPr>
            <a:r>
              <a:rPr lang="de-DE" sz="1350" dirty="0">
                <a:solidFill>
                  <a:schemeClr val="tx2"/>
                </a:solidFill>
                <a:latin typeface="+mn-lt"/>
              </a:rPr>
              <a:t>Treffen (1-2 Stunden) finden online oder in Präsenz statt.</a:t>
            </a:r>
          </a:p>
        </p:txBody>
      </p:sp>
      <p:sp>
        <p:nvSpPr>
          <p:cNvPr id="5" name="Rechteck 4">
            <a:extLst>
              <a:ext uri="{FF2B5EF4-FFF2-40B4-BE49-F238E27FC236}">
                <a16:creationId xmlns:a16="http://schemas.microsoft.com/office/drawing/2014/main" id="{0CB882B9-D9A1-D510-A5AC-532515413D9F}"/>
              </a:ext>
            </a:extLst>
          </p:cNvPr>
          <p:cNvSpPr/>
          <p:nvPr/>
        </p:nvSpPr>
        <p:spPr bwMode="auto">
          <a:xfrm>
            <a:off x="0" y="411510"/>
            <a:ext cx="4896544" cy="64807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2400" b="0" i="0" u="none" strike="noStrike" cap="none" normalizeH="0" baseline="0" dirty="0">
                <a:ln>
                  <a:noFill/>
                </a:ln>
                <a:solidFill>
                  <a:schemeClr val="tx1"/>
                </a:solidFill>
                <a:effectLst/>
                <a:latin typeface="+mn-lt"/>
                <a:ea typeface="ＭＳ Ｐゴシック" pitchFamily="1" charset="-128"/>
              </a:rPr>
              <a:t>Ablauf des Lernkonzepts</a:t>
            </a:r>
          </a:p>
        </p:txBody>
      </p:sp>
      <p:sp>
        <p:nvSpPr>
          <p:cNvPr id="7" name="Textfeld 6">
            <a:extLst>
              <a:ext uri="{FF2B5EF4-FFF2-40B4-BE49-F238E27FC236}">
                <a16:creationId xmlns:a16="http://schemas.microsoft.com/office/drawing/2014/main" id="{097D7D39-F010-A742-32F7-CD7C601102EF}"/>
              </a:ext>
            </a:extLst>
          </p:cNvPr>
          <p:cNvSpPr txBox="1"/>
          <p:nvPr/>
        </p:nvSpPr>
        <p:spPr>
          <a:xfrm>
            <a:off x="3995936" y="771550"/>
            <a:ext cx="4578438" cy="3339312"/>
          </a:xfrm>
          <a:prstGeom prst="rect">
            <a:avLst/>
          </a:prstGeom>
          <a:noFill/>
        </p:spPr>
        <p:txBody>
          <a:bodyPr wrap="square">
            <a:spAutoFit/>
          </a:bodyPr>
          <a:lstStyle/>
          <a:p>
            <a:pPr marL="342900" lvl="0" indent="-342900" fontAlgn="base">
              <a:lnSpc>
                <a:spcPct val="107000"/>
              </a:lnSpc>
              <a:spcAft>
                <a:spcPts val="970"/>
              </a:spcAft>
              <a:buSzPts val="1100"/>
              <a:buFont typeface="Arial" panose="020B0604020202020204" pitchFamily="34" charset="0"/>
              <a:buChar char="•"/>
            </a:pPr>
            <a:r>
              <a:rPr lang="de-DE" sz="1350" b="1" u="none" strike="noStrike" dirty="0">
                <a:solidFill>
                  <a:schemeClr val="tx2"/>
                </a:solidFill>
                <a:effectLst/>
                <a:uFill>
                  <a:solidFill>
                    <a:srgbClr val="000000"/>
                  </a:solidFill>
                </a:uFill>
                <a:latin typeface="+mn-lt"/>
                <a:ea typeface="Calibri" panose="020F0502020204030204" pitchFamily="34" charset="0"/>
                <a:cs typeface="Calibri" panose="020F0502020204030204" pitchFamily="34" charset="0"/>
              </a:rPr>
              <a:t>Neue Kontakte:</a:t>
            </a:r>
            <a:br>
              <a:rPr lang="de-DE" sz="1350" b="1" u="none" strike="noStrike" dirty="0">
                <a:solidFill>
                  <a:schemeClr val="tx2"/>
                </a:solidFill>
                <a:effectLst/>
                <a:uFill>
                  <a:solidFill>
                    <a:srgbClr val="000000"/>
                  </a:solidFill>
                </a:uFill>
                <a:latin typeface="+mn-lt"/>
                <a:ea typeface="Calibri" panose="020F0502020204030204" pitchFamily="34" charset="0"/>
                <a:cs typeface="Calibri" panose="020F0502020204030204" pitchFamily="34" charset="0"/>
              </a:rPr>
            </a:br>
            <a:r>
              <a:rPr lang="de-DE" sz="1100" u="none" strike="noStrike" dirty="0">
                <a:solidFill>
                  <a:schemeClr val="tx2"/>
                </a:solidFill>
                <a:effectLst/>
                <a:uFill>
                  <a:solidFill>
                    <a:srgbClr val="000000"/>
                  </a:solidFill>
                </a:uFill>
                <a:latin typeface="+mn-lt"/>
                <a:ea typeface="Calibri" panose="020F0502020204030204" pitchFamily="34" charset="0"/>
                <a:cs typeface="Calibri" panose="020F0502020204030204" pitchFamily="34" charset="0"/>
              </a:rPr>
              <a:t>Gelegenheit für alle, die neue Kontakte suchen (gemeinsam Feiern)</a:t>
            </a:r>
          </a:p>
          <a:p>
            <a:pPr marL="342900" lvl="0" indent="-342900" fontAlgn="base">
              <a:lnSpc>
                <a:spcPct val="107000"/>
              </a:lnSpc>
              <a:spcAft>
                <a:spcPts val="970"/>
              </a:spcAft>
              <a:buSzPts val="1100"/>
              <a:buFont typeface="Arial" panose="020B0604020202020204" pitchFamily="34" charset="0"/>
              <a:buChar char="•"/>
            </a:pPr>
            <a:r>
              <a:rPr lang="de-DE" sz="1350" b="1" u="none" strike="noStrike" dirty="0">
                <a:solidFill>
                  <a:schemeClr val="tx2"/>
                </a:solidFill>
                <a:effectLst/>
                <a:uFill>
                  <a:solidFill>
                    <a:srgbClr val="000000"/>
                  </a:solidFill>
                </a:uFill>
                <a:latin typeface="+mn-lt"/>
                <a:ea typeface="Calibri" panose="020F0502020204030204" pitchFamily="34" charset="0"/>
                <a:cs typeface="Calibri" panose="020F0502020204030204" pitchFamily="34" charset="0"/>
              </a:rPr>
              <a:t>Die Umgebung entdecken</a:t>
            </a:r>
            <a:r>
              <a:rPr lang="de-DE" sz="1350" u="none" strike="noStrike" dirty="0">
                <a:solidFill>
                  <a:schemeClr val="tx2"/>
                </a:solidFill>
                <a:effectLst/>
                <a:uFill>
                  <a:solidFill>
                    <a:srgbClr val="000000"/>
                  </a:solidFill>
                </a:uFill>
                <a:latin typeface="+mn-lt"/>
                <a:ea typeface="Calibri" panose="020F0502020204030204" pitchFamily="34" charset="0"/>
                <a:cs typeface="Calibri" panose="020F0502020204030204" pitchFamily="34" charset="0"/>
              </a:rPr>
              <a:t>:</a:t>
            </a:r>
            <a:br>
              <a:rPr lang="de-DE" sz="1350" u="none" strike="noStrike" dirty="0">
                <a:solidFill>
                  <a:schemeClr val="tx2"/>
                </a:solidFill>
                <a:effectLst/>
                <a:uFill>
                  <a:solidFill>
                    <a:srgbClr val="000000"/>
                  </a:solidFill>
                </a:uFill>
                <a:latin typeface="+mn-lt"/>
                <a:ea typeface="Calibri" panose="020F0502020204030204" pitchFamily="34" charset="0"/>
                <a:cs typeface="Calibri" panose="020F0502020204030204" pitchFamily="34" charset="0"/>
              </a:rPr>
            </a:br>
            <a:r>
              <a:rPr lang="de-DE" sz="1100" u="none" strike="noStrike" dirty="0">
                <a:solidFill>
                  <a:schemeClr val="tx2"/>
                </a:solidFill>
                <a:effectLst/>
                <a:uFill>
                  <a:solidFill>
                    <a:srgbClr val="000000"/>
                  </a:solidFill>
                </a:uFill>
                <a:latin typeface="+mn-lt"/>
                <a:ea typeface="Calibri" panose="020F0502020204030204" pitchFamily="34" charset="0"/>
                <a:cs typeface="Calibri" panose="020F0502020204030204" pitchFamily="34" charset="0"/>
              </a:rPr>
              <a:t>Erkunde die Umgebung oder gehe auf eine Wanderung </a:t>
            </a:r>
          </a:p>
          <a:p>
            <a:pPr marL="342900" lvl="0" indent="-342900" fontAlgn="base">
              <a:lnSpc>
                <a:spcPct val="107000"/>
              </a:lnSpc>
              <a:spcAft>
                <a:spcPts val="970"/>
              </a:spcAft>
              <a:buSzPts val="1100"/>
              <a:buFont typeface="Arial" panose="020B0604020202020204" pitchFamily="34" charset="0"/>
              <a:buChar char="•"/>
            </a:pPr>
            <a:r>
              <a:rPr lang="de-DE" sz="1350" b="1" u="none" strike="noStrike" dirty="0">
                <a:solidFill>
                  <a:schemeClr val="tx2"/>
                </a:solidFill>
                <a:effectLst/>
                <a:uFill>
                  <a:solidFill>
                    <a:srgbClr val="000000"/>
                  </a:solidFill>
                </a:uFill>
                <a:latin typeface="+mn-lt"/>
                <a:ea typeface="Calibri" panose="020F0502020204030204" pitchFamily="34" charset="0"/>
                <a:cs typeface="Calibri" panose="020F0502020204030204" pitchFamily="34" charset="0"/>
              </a:rPr>
              <a:t>Sport und Spiel</a:t>
            </a:r>
            <a:r>
              <a:rPr lang="de-DE" sz="1350" u="none" strike="noStrike" dirty="0">
                <a:solidFill>
                  <a:schemeClr val="tx2"/>
                </a:solidFill>
                <a:effectLst/>
                <a:uFill>
                  <a:solidFill>
                    <a:srgbClr val="000000"/>
                  </a:solidFill>
                </a:uFill>
                <a:latin typeface="+mn-lt"/>
                <a:ea typeface="Calibri" panose="020F0502020204030204" pitchFamily="34" charset="0"/>
                <a:cs typeface="Calibri" panose="020F0502020204030204" pitchFamily="34" charset="0"/>
              </a:rPr>
              <a:t>:</a:t>
            </a:r>
            <a:br>
              <a:rPr lang="de-DE" sz="1350" u="none" strike="noStrike" dirty="0">
                <a:solidFill>
                  <a:schemeClr val="tx2"/>
                </a:solidFill>
                <a:effectLst/>
                <a:uFill>
                  <a:solidFill>
                    <a:srgbClr val="000000"/>
                  </a:solidFill>
                </a:uFill>
                <a:latin typeface="+mn-lt"/>
                <a:ea typeface="Calibri" panose="020F0502020204030204" pitchFamily="34" charset="0"/>
                <a:cs typeface="Calibri" panose="020F0502020204030204" pitchFamily="34" charset="0"/>
              </a:rPr>
            </a:br>
            <a:r>
              <a:rPr lang="de-DE" sz="1100" u="none" strike="noStrike" dirty="0">
                <a:solidFill>
                  <a:schemeClr val="tx2"/>
                </a:solidFill>
                <a:effectLst/>
                <a:uFill>
                  <a:solidFill>
                    <a:srgbClr val="000000"/>
                  </a:solidFill>
                </a:uFill>
                <a:latin typeface="+mn-lt"/>
                <a:ea typeface="Calibri" panose="020F0502020204030204" pitchFamily="34" charset="0"/>
                <a:cs typeface="Calibri" panose="020F0502020204030204" pitchFamily="34" charset="0"/>
              </a:rPr>
              <a:t>Für diejenigen, die Lust auf Sport und Spiel haben (Nordic Walking, Volleyball, und mehr) </a:t>
            </a:r>
          </a:p>
          <a:p>
            <a:pPr marL="342900" lvl="0" indent="-342900" fontAlgn="base">
              <a:lnSpc>
                <a:spcPct val="107000"/>
              </a:lnSpc>
              <a:spcAft>
                <a:spcPts val="970"/>
              </a:spcAft>
              <a:buSzPts val="1100"/>
              <a:buFont typeface="Arial" panose="020B0604020202020204" pitchFamily="34" charset="0"/>
              <a:buChar char="•"/>
            </a:pPr>
            <a:r>
              <a:rPr lang="de-DE" sz="1350" b="1" u="none" strike="noStrike" dirty="0">
                <a:solidFill>
                  <a:schemeClr val="tx2"/>
                </a:solidFill>
                <a:effectLst/>
                <a:uFill>
                  <a:solidFill>
                    <a:srgbClr val="000000"/>
                  </a:solidFill>
                </a:uFill>
                <a:latin typeface="+mn-lt"/>
                <a:ea typeface="Calibri" panose="020F0502020204030204" pitchFamily="34" charset="0"/>
                <a:cs typeface="Calibri" panose="020F0502020204030204" pitchFamily="34" charset="0"/>
              </a:rPr>
              <a:t>Interessen verfolgen</a:t>
            </a:r>
            <a:r>
              <a:rPr lang="de-DE" sz="1350" u="none" strike="noStrike" dirty="0">
                <a:solidFill>
                  <a:schemeClr val="tx2"/>
                </a:solidFill>
                <a:effectLst/>
                <a:uFill>
                  <a:solidFill>
                    <a:srgbClr val="000000"/>
                  </a:solidFill>
                </a:uFill>
                <a:latin typeface="+mn-lt"/>
                <a:ea typeface="Calibri" panose="020F0502020204030204" pitchFamily="34" charset="0"/>
                <a:cs typeface="Calibri" panose="020F0502020204030204" pitchFamily="34" charset="0"/>
              </a:rPr>
              <a:t>:</a:t>
            </a:r>
            <a:br>
              <a:rPr lang="de-DE" sz="1350" u="none" strike="noStrike" dirty="0">
                <a:solidFill>
                  <a:schemeClr val="tx2"/>
                </a:solidFill>
                <a:effectLst/>
                <a:uFill>
                  <a:solidFill>
                    <a:srgbClr val="000000"/>
                  </a:solidFill>
                </a:uFill>
                <a:latin typeface="+mn-lt"/>
                <a:ea typeface="Calibri" panose="020F0502020204030204" pitchFamily="34" charset="0"/>
                <a:cs typeface="Calibri" panose="020F0502020204030204" pitchFamily="34" charset="0"/>
              </a:rPr>
            </a:br>
            <a:r>
              <a:rPr lang="de-DE" sz="1100" u="none" strike="noStrike" dirty="0">
                <a:solidFill>
                  <a:schemeClr val="tx2"/>
                </a:solidFill>
                <a:effectLst/>
                <a:uFill>
                  <a:solidFill>
                    <a:srgbClr val="000000"/>
                  </a:solidFill>
                </a:uFill>
                <a:latin typeface="+mn-lt"/>
                <a:ea typeface="Calibri" panose="020F0502020204030204" pitchFamily="34" charset="0"/>
                <a:cs typeface="Calibri" panose="020F0502020204030204" pitchFamily="34" charset="0"/>
              </a:rPr>
              <a:t>Entdecke und vertiefe Hobbies wie Fotografieren, Töpfern und vieles mehr </a:t>
            </a:r>
          </a:p>
          <a:p>
            <a:pPr marL="342900" lvl="0" indent="-342900" fontAlgn="base">
              <a:lnSpc>
                <a:spcPct val="107000"/>
              </a:lnSpc>
              <a:spcAft>
                <a:spcPts val="970"/>
              </a:spcAft>
              <a:buSzPts val="1100"/>
              <a:buFont typeface="Arial" panose="020B0604020202020204" pitchFamily="34" charset="0"/>
              <a:buChar char="•"/>
            </a:pPr>
            <a:r>
              <a:rPr lang="de-DE" sz="1350" b="1" u="none" strike="noStrike" dirty="0">
                <a:solidFill>
                  <a:schemeClr val="tx2"/>
                </a:solidFill>
                <a:effectLst/>
                <a:uFill>
                  <a:solidFill>
                    <a:srgbClr val="000000"/>
                  </a:solidFill>
                </a:uFill>
                <a:latin typeface="+mn-lt"/>
                <a:ea typeface="Calibri" panose="020F0502020204030204" pitchFamily="34" charset="0"/>
                <a:cs typeface="Calibri" panose="020F0502020204030204" pitchFamily="34" charset="0"/>
              </a:rPr>
              <a:t>Einheimische kennenlernen</a:t>
            </a:r>
            <a:r>
              <a:rPr lang="de-DE" sz="1350" u="none" strike="noStrike" dirty="0">
                <a:solidFill>
                  <a:schemeClr val="tx2"/>
                </a:solidFill>
                <a:effectLst/>
                <a:uFill>
                  <a:solidFill>
                    <a:srgbClr val="000000"/>
                  </a:solidFill>
                </a:uFill>
                <a:latin typeface="+mn-lt"/>
                <a:ea typeface="Calibri" panose="020F0502020204030204" pitchFamily="34" charset="0"/>
                <a:cs typeface="Calibri" panose="020F0502020204030204" pitchFamily="34" charset="0"/>
              </a:rPr>
              <a:t>:</a:t>
            </a:r>
            <a:br>
              <a:rPr lang="de-DE" sz="1350" u="none" strike="noStrike" dirty="0">
                <a:solidFill>
                  <a:schemeClr val="tx2"/>
                </a:solidFill>
                <a:effectLst/>
                <a:uFill>
                  <a:solidFill>
                    <a:srgbClr val="000000"/>
                  </a:solidFill>
                </a:uFill>
                <a:latin typeface="+mn-lt"/>
                <a:ea typeface="Calibri" panose="020F0502020204030204" pitchFamily="34" charset="0"/>
                <a:cs typeface="Calibri" panose="020F0502020204030204" pitchFamily="34" charset="0"/>
              </a:rPr>
            </a:br>
            <a:r>
              <a:rPr lang="de-DE" sz="1100" u="none" strike="noStrike" dirty="0">
                <a:solidFill>
                  <a:schemeClr val="tx2"/>
                </a:solidFill>
                <a:effectLst/>
                <a:uFill>
                  <a:solidFill>
                    <a:srgbClr val="000000"/>
                  </a:solidFill>
                </a:uFill>
                <a:latin typeface="+mn-lt"/>
                <a:ea typeface="Calibri" panose="020F0502020204030204" pitchFamily="34" charset="0"/>
                <a:cs typeface="Calibri" panose="020F0502020204030204" pitchFamily="34" charset="0"/>
              </a:rPr>
              <a:t>Tauche ein und lerne die Einheimischen Erlangens kennen, erhalte Infos und Tipps für indoor und </a:t>
            </a:r>
            <a:r>
              <a:rPr lang="de-DE" sz="1100" u="none" strike="noStrike" dirty="0" err="1">
                <a:solidFill>
                  <a:schemeClr val="tx2"/>
                </a:solidFill>
                <a:effectLst/>
                <a:uFill>
                  <a:solidFill>
                    <a:srgbClr val="000000"/>
                  </a:solidFill>
                </a:uFill>
                <a:latin typeface="+mn-lt"/>
                <a:ea typeface="Calibri" panose="020F0502020204030204" pitchFamily="34" charset="0"/>
                <a:cs typeface="Calibri" panose="020F0502020204030204" pitchFamily="34" charset="0"/>
              </a:rPr>
              <a:t>outdoor</a:t>
            </a:r>
            <a:r>
              <a:rPr lang="de-DE" sz="1100" u="none" strike="noStrike" dirty="0">
                <a:solidFill>
                  <a:schemeClr val="tx2"/>
                </a:solidFill>
                <a:effectLst/>
                <a:uFill>
                  <a:solidFill>
                    <a:srgbClr val="000000"/>
                  </a:solidFill>
                </a:uFill>
                <a:latin typeface="+mn-lt"/>
                <a:ea typeface="Calibri" panose="020F0502020204030204" pitchFamily="34" charset="0"/>
                <a:cs typeface="Calibri" panose="020F0502020204030204" pitchFamily="34" charset="0"/>
              </a:rPr>
              <a:t> Aktivitäten </a:t>
            </a:r>
          </a:p>
        </p:txBody>
      </p:sp>
      <p:sp>
        <p:nvSpPr>
          <p:cNvPr id="8" name="Titel 1">
            <a:extLst>
              <a:ext uri="{FF2B5EF4-FFF2-40B4-BE49-F238E27FC236}">
                <a16:creationId xmlns:a16="http://schemas.microsoft.com/office/drawing/2014/main" id="{1804CAEE-006A-85FD-3B7E-DC37E881FFDA}"/>
              </a:ext>
            </a:extLst>
          </p:cNvPr>
          <p:cNvSpPr>
            <a:spLocks noGrp="1"/>
          </p:cNvSpPr>
          <p:nvPr>
            <p:ph type="title"/>
          </p:nvPr>
        </p:nvSpPr>
        <p:spPr>
          <a:xfrm>
            <a:off x="6149475" y="4470902"/>
            <a:ext cx="2994525" cy="360040"/>
          </a:xfrm>
          <a:solidFill>
            <a:srgbClr val="FFC000"/>
          </a:solidFill>
        </p:spPr>
        <p:txBody>
          <a:bodyPr vert="horz" lIns="68580" tIns="34290" rIns="68580" bIns="34290" rtlCol="0" anchor="b">
            <a:normAutofit fontScale="90000"/>
          </a:bodyPr>
          <a:lstStyle/>
          <a:p>
            <a:r>
              <a:rPr lang="en-US" sz="2700" b="0" kern="1200" dirty="0" err="1">
                <a:solidFill>
                  <a:schemeClr val="tx1"/>
                </a:solidFill>
              </a:rPr>
              <a:t>Freizeitaktivitäten</a:t>
            </a:r>
            <a:endParaRPr lang="en-US" sz="2400" b="0" kern="1200" dirty="0">
              <a:solidFill>
                <a:schemeClr val="tx1"/>
              </a:solidFill>
            </a:endParaRPr>
          </a:p>
        </p:txBody>
      </p:sp>
    </p:spTree>
    <p:extLst>
      <p:ext uri="{BB962C8B-B14F-4D97-AF65-F5344CB8AC3E}">
        <p14:creationId xmlns:p14="http://schemas.microsoft.com/office/powerpoint/2010/main" val="2237564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963976-7664-5B80-2BBA-CA09AA48A1E0}"/>
              </a:ext>
            </a:extLst>
          </p:cNvPr>
          <p:cNvSpPr>
            <a:spLocks noGrp="1"/>
          </p:cNvSpPr>
          <p:nvPr>
            <p:ph type="title"/>
          </p:nvPr>
        </p:nvSpPr>
        <p:spPr>
          <a:solidFill>
            <a:schemeClr val="accent4"/>
          </a:solidFill>
        </p:spPr>
        <p:txBody>
          <a:bodyPr/>
          <a:lstStyle/>
          <a:p>
            <a:endParaRPr lang="de-DE" dirty="0"/>
          </a:p>
        </p:txBody>
      </p:sp>
      <p:pic>
        <p:nvPicPr>
          <p:cNvPr id="7" name="Grafik 6" descr="Ein Bild, das Text, Zeitung, Zeitungspapier, Nachrichten enthält.&#10;&#10;Automatisch generierte Beschreibung">
            <a:extLst>
              <a:ext uri="{FF2B5EF4-FFF2-40B4-BE49-F238E27FC236}">
                <a16:creationId xmlns:a16="http://schemas.microsoft.com/office/drawing/2014/main" id="{ABF9E009-9090-E2A1-0332-480D1FBD78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7864" y="1581719"/>
            <a:ext cx="2125387" cy="2894803"/>
          </a:xfrm>
          <a:prstGeom prst="rect">
            <a:avLst/>
          </a:prstGeom>
        </p:spPr>
      </p:pic>
      <p:pic>
        <p:nvPicPr>
          <p:cNvPr id="9" name="Grafik 8" descr="Ein Bild, das Text, Zeitung, Menschliches Gesicht, Zeitungspapier enthält.">
            <a:extLst>
              <a:ext uri="{FF2B5EF4-FFF2-40B4-BE49-F238E27FC236}">
                <a16:creationId xmlns:a16="http://schemas.microsoft.com/office/drawing/2014/main" id="{B943336F-2809-D327-0039-17D3EDE4D8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4208" y="1581951"/>
            <a:ext cx="1865234" cy="2894803"/>
          </a:xfrm>
          <a:prstGeom prst="rect">
            <a:avLst/>
          </a:prstGeom>
        </p:spPr>
      </p:pic>
      <p:pic>
        <p:nvPicPr>
          <p:cNvPr id="13" name="Grafik 12" descr="Ein Bild, das Person, Kleidung, Menschliches Gesicht, Lächeln enthält.&#10;&#10;Automatisch generierte Beschreibung">
            <a:extLst>
              <a:ext uri="{FF2B5EF4-FFF2-40B4-BE49-F238E27FC236}">
                <a16:creationId xmlns:a16="http://schemas.microsoft.com/office/drawing/2014/main" id="{67545F78-7CFD-F814-ED48-AD24B7169B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216897" y="1976382"/>
            <a:ext cx="2865903" cy="2076578"/>
          </a:xfrm>
          <a:prstGeom prst="rect">
            <a:avLst/>
          </a:prstGeom>
        </p:spPr>
      </p:pic>
      <p:sp>
        <p:nvSpPr>
          <p:cNvPr id="3" name="Rechteck 2">
            <a:extLst>
              <a:ext uri="{FF2B5EF4-FFF2-40B4-BE49-F238E27FC236}">
                <a16:creationId xmlns:a16="http://schemas.microsoft.com/office/drawing/2014/main" id="{58A04B40-4D0A-49E1-56C3-8CE054249D27}"/>
              </a:ext>
            </a:extLst>
          </p:cNvPr>
          <p:cNvSpPr/>
          <p:nvPr/>
        </p:nvSpPr>
        <p:spPr bwMode="auto">
          <a:xfrm>
            <a:off x="179512" y="699542"/>
            <a:ext cx="6048672" cy="648072"/>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r>
              <a:rPr lang="de-DE" sz="1350" dirty="0">
                <a:solidFill>
                  <a:schemeClr val="tx2"/>
                </a:solidFill>
                <a:latin typeface="+mn-lt"/>
              </a:rPr>
              <a:t>Viele ausländische Pflegekräfte haben dank der Ehrenamtlichen ihr Examen bestanden und arbeiten nun als Pflegefachkräfte.</a:t>
            </a:r>
          </a:p>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dirty="0">
              <a:ln>
                <a:noFill/>
              </a:ln>
              <a:solidFill>
                <a:schemeClr val="tx2"/>
              </a:solidFill>
              <a:effectLst/>
              <a:latin typeface="Arial" charset="0"/>
              <a:ea typeface="ＭＳ Ｐゴシック" pitchFamily="1" charset="-128"/>
            </a:endParaRPr>
          </a:p>
        </p:txBody>
      </p:sp>
      <p:sp>
        <p:nvSpPr>
          <p:cNvPr id="4" name="Rechteck 3">
            <a:extLst>
              <a:ext uri="{FF2B5EF4-FFF2-40B4-BE49-F238E27FC236}">
                <a16:creationId xmlns:a16="http://schemas.microsoft.com/office/drawing/2014/main" id="{01AB51F9-501B-E4E8-23B7-10D0DB554C7C}"/>
              </a:ext>
            </a:extLst>
          </p:cNvPr>
          <p:cNvSpPr/>
          <p:nvPr/>
        </p:nvSpPr>
        <p:spPr bwMode="auto">
          <a:xfrm>
            <a:off x="0" y="51470"/>
            <a:ext cx="4248472" cy="72008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r>
              <a:rPr lang="de-DE" b="1" dirty="0">
                <a:solidFill>
                  <a:srgbClr val="FF0000"/>
                </a:solidFill>
                <a:latin typeface="+mn-lt"/>
              </a:rPr>
              <a:t>Erfolge des Lernkonzepts:</a:t>
            </a:r>
            <a:endParaRPr lang="de-DE" dirty="0">
              <a:solidFill>
                <a:srgbClr val="FF0000"/>
              </a:solidFill>
              <a:latin typeface="+mn-lt"/>
            </a:endParaRPr>
          </a:p>
        </p:txBody>
      </p:sp>
    </p:spTree>
    <p:extLst>
      <p:ext uri="{BB962C8B-B14F-4D97-AF65-F5344CB8AC3E}">
        <p14:creationId xmlns:p14="http://schemas.microsoft.com/office/powerpoint/2010/main" val="2126870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D0B283E3-80BE-816A-2EB2-12CEE43E8B43}"/>
              </a:ext>
            </a:extLst>
          </p:cNvPr>
          <p:cNvSpPr/>
          <p:nvPr/>
        </p:nvSpPr>
        <p:spPr bwMode="auto">
          <a:xfrm>
            <a:off x="0" y="0"/>
            <a:ext cx="2843808" cy="5143500"/>
          </a:xfrm>
          <a:prstGeom prst="rect">
            <a:avLst/>
          </a:prstGeom>
          <a:solidFill>
            <a:schemeClr val="accent6">
              <a:lumMod val="25000"/>
              <a:lumOff val="75000"/>
            </a:schemeClr>
          </a:solidFill>
          <a:ln w="15875" cap="flat" cmpd="sng" algn="ctr">
            <a:solidFill>
              <a:schemeClr val="accent6">
                <a:lumMod val="90000"/>
                <a:lumOff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14" name="Textfeld 13">
            <a:extLst>
              <a:ext uri="{FF2B5EF4-FFF2-40B4-BE49-F238E27FC236}">
                <a16:creationId xmlns:a16="http://schemas.microsoft.com/office/drawing/2014/main" id="{63A9EBFD-3C6A-A53D-C843-88A01BB16EE1}"/>
              </a:ext>
            </a:extLst>
          </p:cNvPr>
          <p:cNvSpPr txBox="1"/>
          <p:nvPr/>
        </p:nvSpPr>
        <p:spPr>
          <a:xfrm>
            <a:off x="125760" y="138688"/>
            <a:ext cx="2592288" cy="1697068"/>
          </a:xfrm>
          <a:prstGeom prst="rect">
            <a:avLst/>
          </a:prstGeom>
          <a:noFill/>
        </p:spPr>
        <p:txBody>
          <a:bodyPr wrap="square" rtlCol="0">
            <a:spAutoFit/>
          </a:bodyPr>
          <a:lstStyle/>
          <a:p>
            <a:pPr>
              <a:lnSpc>
                <a:spcPct val="150000"/>
              </a:lnSpc>
            </a:pPr>
            <a:r>
              <a:rPr lang="de-DE" b="1" u="sng" dirty="0">
                <a:solidFill>
                  <a:schemeClr val="tx2"/>
                </a:solidFill>
                <a:latin typeface="Calibri" panose="020F0502020204030204" pitchFamily="34" charset="0"/>
                <a:cs typeface="Calibri" panose="020F0502020204030204" pitchFamily="34" charset="0"/>
              </a:rPr>
              <a:t>Integration – was sind die kritischen Erfolgsfaktoren?</a:t>
            </a:r>
          </a:p>
        </p:txBody>
      </p:sp>
      <p:sp>
        <p:nvSpPr>
          <p:cNvPr id="15" name="Textfeld 14">
            <a:extLst>
              <a:ext uri="{FF2B5EF4-FFF2-40B4-BE49-F238E27FC236}">
                <a16:creationId xmlns:a16="http://schemas.microsoft.com/office/drawing/2014/main" id="{88095D42-EC28-294F-8914-052D8C4540C4}"/>
              </a:ext>
            </a:extLst>
          </p:cNvPr>
          <p:cNvSpPr txBox="1"/>
          <p:nvPr/>
        </p:nvSpPr>
        <p:spPr>
          <a:xfrm>
            <a:off x="3059832" y="123478"/>
            <a:ext cx="5328592" cy="618630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de-DE" sz="1800" dirty="0">
                <a:solidFill>
                  <a:schemeClr val="tx2"/>
                </a:solidFill>
                <a:latin typeface="Calibri" panose="020F0502020204030204" pitchFamily="34" charset="0"/>
                <a:cs typeface="Calibri" panose="020F0502020204030204" pitchFamily="34" charset="0"/>
              </a:rPr>
              <a:t>Maß des sich </a:t>
            </a:r>
            <a:r>
              <a:rPr lang="de-DE" sz="1800" dirty="0" err="1">
                <a:solidFill>
                  <a:schemeClr val="tx2"/>
                </a:solidFill>
                <a:latin typeface="Calibri" panose="020F0502020204030204" pitchFamily="34" charset="0"/>
                <a:cs typeface="Calibri" panose="020F0502020204030204" pitchFamily="34" charset="0"/>
              </a:rPr>
              <a:t>Willkommenfühlens</a:t>
            </a:r>
            <a:endParaRPr lang="de-DE" sz="1800" dirty="0">
              <a:solidFill>
                <a:schemeClr val="tx2"/>
              </a:solidFill>
              <a:latin typeface="Calibri" panose="020F0502020204030204" pitchFamily="34" charset="0"/>
              <a:cs typeface="Calibri" panose="020F0502020204030204" pitchFamily="34" charset="0"/>
            </a:endParaRPr>
          </a:p>
          <a:p>
            <a:pPr marL="285750" indent="-285750">
              <a:lnSpc>
                <a:spcPct val="150000"/>
              </a:lnSpc>
              <a:buFont typeface="Arial" panose="020B0604020202020204" pitchFamily="34" charset="0"/>
              <a:buChar char="•"/>
            </a:pPr>
            <a:r>
              <a:rPr lang="de-DE" sz="1800" dirty="0">
                <a:solidFill>
                  <a:schemeClr val="tx2"/>
                </a:solidFill>
                <a:latin typeface="Calibri" panose="020F0502020204030204" pitchFamily="34" charset="0"/>
                <a:cs typeface="Calibri" panose="020F0502020204030204" pitchFamily="34" charset="0"/>
              </a:rPr>
              <a:t>Maß an Sicherheit</a:t>
            </a:r>
          </a:p>
          <a:p>
            <a:pPr marL="285750" indent="-285750">
              <a:lnSpc>
                <a:spcPct val="150000"/>
              </a:lnSpc>
              <a:buFont typeface="Arial" panose="020B0604020202020204" pitchFamily="34" charset="0"/>
              <a:buChar char="•"/>
            </a:pPr>
            <a:r>
              <a:rPr lang="de-DE" sz="1800" dirty="0">
                <a:solidFill>
                  <a:schemeClr val="tx2"/>
                </a:solidFill>
                <a:latin typeface="Calibri" panose="020F0502020204030204" pitchFamily="34" charset="0"/>
                <a:cs typeface="Calibri" panose="020F0502020204030204" pitchFamily="34" charset="0"/>
              </a:rPr>
              <a:t>Überforderung der eigenen Pflegekräfte</a:t>
            </a:r>
          </a:p>
          <a:p>
            <a:pPr marL="285750" indent="-285750">
              <a:lnSpc>
                <a:spcPct val="150000"/>
              </a:lnSpc>
              <a:buFont typeface="Arial" panose="020B0604020202020204" pitchFamily="34" charset="0"/>
              <a:buChar char="•"/>
            </a:pPr>
            <a:r>
              <a:rPr lang="de-DE" sz="1800" dirty="0">
                <a:solidFill>
                  <a:schemeClr val="tx2"/>
                </a:solidFill>
                <a:latin typeface="Calibri" panose="020F0502020204030204" pitchFamily="34" charset="0"/>
                <a:cs typeface="Calibri" panose="020F0502020204030204" pitchFamily="34" charset="0"/>
              </a:rPr>
              <a:t>Keine sprachliche Weiterentwicklung</a:t>
            </a:r>
          </a:p>
          <a:p>
            <a:pPr marL="285750" indent="-285750">
              <a:lnSpc>
                <a:spcPct val="150000"/>
              </a:lnSpc>
              <a:buFont typeface="Arial" panose="020B0604020202020204" pitchFamily="34" charset="0"/>
              <a:buChar char="•"/>
            </a:pPr>
            <a:r>
              <a:rPr lang="de-DE" sz="1800" dirty="0">
                <a:solidFill>
                  <a:schemeClr val="tx2"/>
                </a:solidFill>
                <a:latin typeface="Calibri" panose="020F0502020204030204" pitchFamily="34" charset="0"/>
                <a:cs typeface="Calibri" panose="020F0502020204030204" pitchFamily="34" charset="0"/>
              </a:rPr>
              <a:t>Demotivation der internationalen Pflegekräfte</a:t>
            </a:r>
          </a:p>
          <a:p>
            <a:pPr marL="285750" indent="-285750">
              <a:lnSpc>
                <a:spcPct val="150000"/>
              </a:lnSpc>
              <a:buFont typeface="Arial" panose="020B0604020202020204" pitchFamily="34" charset="0"/>
              <a:buChar char="•"/>
            </a:pPr>
            <a:r>
              <a:rPr lang="de-DE" sz="1800" dirty="0">
                <a:solidFill>
                  <a:schemeClr val="tx2"/>
                </a:solidFill>
                <a:latin typeface="Calibri" panose="020F0502020204030204" pitchFamily="34" charset="0"/>
                <a:cs typeface="Calibri" panose="020F0502020204030204" pitchFamily="34" charset="0"/>
              </a:rPr>
              <a:t>Keine integrationsfördernde Unternehmenskultur</a:t>
            </a:r>
          </a:p>
          <a:p>
            <a:pPr marL="285750" indent="-285750">
              <a:lnSpc>
                <a:spcPct val="150000"/>
              </a:lnSpc>
              <a:buFont typeface="Arial" panose="020B0604020202020204" pitchFamily="34" charset="0"/>
              <a:buChar char="•"/>
            </a:pPr>
            <a:r>
              <a:rPr lang="de-DE" sz="1800" dirty="0">
                <a:solidFill>
                  <a:schemeClr val="tx2"/>
                </a:solidFill>
                <a:latin typeface="Calibri" panose="020F0502020204030204" pitchFamily="34" charset="0"/>
                <a:cs typeface="Calibri" panose="020F0502020204030204" pitchFamily="34" charset="0"/>
              </a:rPr>
              <a:t>Maß an interkultureller Kompetenz der FK</a:t>
            </a:r>
          </a:p>
          <a:p>
            <a:pPr>
              <a:lnSpc>
                <a:spcPct val="150000"/>
              </a:lnSpc>
            </a:pPr>
            <a:r>
              <a:rPr lang="de-DE" sz="1800" b="1" dirty="0">
                <a:solidFill>
                  <a:schemeClr val="tx2"/>
                </a:solidFill>
                <a:latin typeface="Calibri" panose="020F0502020204030204" pitchFamily="34" charset="0"/>
                <a:cs typeface="Calibri" panose="020F0502020204030204" pitchFamily="34" charset="0"/>
              </a:rPr>
              <a:t>	Zweifel?</a:t>
            </a:r>
          </a:p>
          <a:p>
            <a:pPr marL="285750" indent="-285750">
              <a:lnSpc>
                <a:spcPct val="150000"/>
              </a:lnSpc>
              <a:buFont typeface="Arial" panose="020B0604020202020204" pitchFamily="34" charset="0"/>
              <a:buChar char="•"/>
            </a:pPr>
            <a:r>
              <a:rPr lang="de-DE" sz="1800" dirty="0">
                <a:solidFill>
                  <a:schemeClr val="tx2"/>
                </a:solidFill>
                <a:latin typeface="Calibri" panose="020F0502020204030204" pitchFamily="34" charset="0"/>
                <a:cs typeface="Calibri" panose="020F0502020204030204" pitchFamily="34" charset="0"/>
              </a:rPr>
              <a:t>Ist die internationale Anerkennung überhaupt der richtige Weg für uns?</a:t>
            </a:r>
          </a:p>
          <a:p>
            <a:pPr marL="285750" indent="-285750">
              <a:lnSpc>
                <a:spcPct val="150000"/>
              </a:lnSpc>
              <a:buFont typeface="Arial" panose="020B0604020202020204" pitchFamily="34" charset="0"/>
              <a:buChar char="•"/>
            </a:pPr>
            <a:r>
              <a:rPr lang="de-DE" sz="1800" dirty="0">
                <a:solidFill>
                  <a:schemeClr val="tx2"/>
                </a:solidFill>
                <a:latin typeface="Calibri" panose="020F0502020204030204" pitchFamily="34" charset="0"/>
                <a:cs typeface="Calibri" panose="020F0502020204030204" pitchFamily="34" charset="0"/>
              </a:rPr>
              <a:t>Was ist, wenn die Integration der neuen Kollegen misslingt und sie wieder ausreisen?</a:t>
            </a:r>
          </a:p>
          <a:p>
            <a:pPr marL="285750" indent="-285750">
              <a:lnSpc>
                <a:spcPct val="150000"/>
              </a:lnSpc>
              <a:buFont typeface="Arial" panose="020B0604020202020204" pitchFamily="34" charset="0"/>
              <a:buChar char="•"/>
            </a:pPr>
            <a:endParaRPr lang="de-DE" sz="1800" dirty="0">
              <a:solidFill>
                <a:schemeClr val="tx2"/>
              </a:solidFill>
              <a:latin typeface="Calibri" panose="020F0502020204030204" pitchFamily="34" charset="0"/>
              <a:cs typeface="Calibri" panose="020F0502020204030204" pitchFamily="34" charset="0"/>
            </a:endParaRPr>
          </a:p>
          <a:p>
            <a:pPr>
              <a:lnSpc>
                <a:spcPct val="150000"/>
              </a:lnSpc>
            </a:pPr>
            <a:endParaRPr lang="de-DE" sz="1800" dirty="0">
              <a:solidFill>
                <a:schemeClr val="tx2"/>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de-DE" sz="1800" dirty="0">
              <a:solidFill>
                <a:schemeClr val="tx2"/>
              </a:solidFill>
              <a:latin typeface="+mj-lt"/>
            </a:endParaRPr>
          </a:p>
        </p:txBody>
      </p:sp>
      <p:pic>
        <p:nvPicPr>
          <p:cNvPr id="16" name="Bildplatzhalter 5">
            <a:extLst>
              <a:ext uri="{FF2B5EF4-FFF2-40B4-BE49-F238E27FC236}">
                <a16:creationId xmlns:a16="http://schemas.microsoft.com/office/drawing/2014/main" id="{EFD86840-5284-A97F-32B9-F4FC589C3C46}"/>
              </a:ext>
            </a:extLst>
          </p:cNvPr>
          <p:cNvPicPr>
            <a:picLocks noChangeAspect="1"/>
          </p:cNvPicPr>
          <p:nvPr/>
        </p:nvPicPr>
        <p:blipFill>
          <a:blip r:embed="rId3" cstate="print">
            <a:extLst>
              <a:ext uri="{28A0092B-C50C-407E-A947-70E740481C1C}">
                <a14:useLocalDpi xmlns:a14="http://schemas.microsoft.com/office/drawing/2010/main" val="0"/>
              </a:ext>
            </a:extLst>
          </a:blip>
          <a:srcRect t="2028" b="2028"/>
          <a:stretch>
            <a:fillRect/>
          </a:stretch>
        </p:blipFill>
        <p:spPr>
          <a:xfrm>
            <a:off x="-18832" y="2603693"/>
            <a:ext cx="2843808" cy="2077200"/>
          </a:xfrm>
          <a:prstGeom prst="rect">
            <a:avLst/>
          </a:prstGeom>
        </p:spPr>
      </p:pic>
    </p:spTree>
    <p:extLst>
      <p:ext uri="{BB962C8B-B14F-4D97-AF65-F5344CB8AC3E}">
        <p14:creationId xmlns:p14="http://schemas.microsoft.com/office/powerpoint/2010/main" val="28520434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73A0B0CB-485F-E5E5-4E9C-DA0D32515DC7}"/>
              </a:ext>
            </a:extLst>
          </p:cNvPr>
          <p:cNvSpPr>
            <a:spLocks noGrp="1"/>
          </p:cNvSpPr>
          <p:nvPr>
            <p:ph sz="quarter" idx="12"/>
          </p:nvPr>
        </p:nvSpPr>
        <p:spPr>
          <a:xfrm>
            <a:off x="611560" y="710691"/>
            <a:ext cx="6841088" cy="357464"/>
          </a:xfrm>
        </p:spPr>
        <p:txBody>
          <a:bodyPr/>
          <a:lstStyle/>
          <a:p>
            <a:pPr algn="ctr"/>
            <a:r>
              <a:rPr lang="de-DE" sz="2400" u="sng" dirty="0">
                <a:latin typeface="Calibri" panose="020F0502020204030204" pitchFamily="34" charset="0"/>
                <a:cs typeface="Calibri" panose="020F0502020204030204" pitchFamily="34" charset="0"/>
              </a:rPr>
              <a:t>Ideen zur Gewinnung von Personal:</a:t>
            </a:r>
          </a:p>
          <a:p>
            <a:pPr algn="ctr"/>
            <a:r>
              <a:rPr lang="de-DE" sz="2000" u="sng" dirty="0">
                <a:latin typeface="Calibri" panose="020F0502020204030204" pitchFamily="34" charset="0"/>
                <a:cs typeface="Calibri" panose="020F0502020204030204" pitchFamily="34" charset="0"/>
              </a:rPr>
              <a:t>Erreichte Ziele: </a:t>
            </a:r>
          </a:p>
        </p:txBody>
      </p:sp>
      <p:graphicFrame>
        <p:nvGraphicFramePr>
          <p:cNvPr id="9" name="Inhaltsplatzhalter 8">
            <a:extLst>
              <a:ext uri="{FF2B5EF4-FFF2-40B4-BE49-F238E27FC236}">
                <a16:creationId xmlns:a16="http://schemas.microsoft.com/office/drawing/2014/main" id="{16FD8D60-F5A6-5E8A-8420-DCED14473E67}"/>
              </a:ext>
            </a:extLst>
          </p:cNvPr>
          <p:cNvGraphicFramePr>
            <a:graphicFrameLocks/>
          </p:cNvGraphicFramePr>
          <p:nvPr>
            <p:extLst>
              <p:ext uri="{D42A27DB-BD31-4B8C-83A1-F6EECF244321}">
                <p14:modId xmlns:p14="http://schemas.microsoft.com/office/powerpoint/2010/main" val="2420339054"/>
              </p:ext>
            </p:extLst>
          </p:nvPr>
        </p:nvGraphicFramePr>
        <p:xfrm>
          <a:off x="604563" y="1707654"/>
          <a:ext cx="7489204" cy="28710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Grafik 2" descr="Häkchen">
            <a:extLst>
              <a:ext uri="{FF2B5EF4-FFF2-40B4-BE49-F238E27FC236}">
                <a16:creationId xmlns:a16="http://schemas.microsoft.com/office/drawing/2014/main" id="{7521EB8F-7432-5C46-17C6-75DFD114E4E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7504" y="2643758"/>
            <a:ext cx="895474" cy="895474"/>
          </a:xfrm>
          <a:prstGeom prst="rect">
            <a:avLst/>
          </a:prstGeom>
        </p:spPr>
      </p:pic>
    </p:spTree>
    <p:extLst>
      <p:ext uri="{BB962C8B-B14F-4D97-AF65-F5344CB8AC3E}">
        <p14:creationId xmlns:p14="http://schemas.microsoft.com/office/powerpoint/2010/main" val="24902038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DEABCA02-7065-C61C-F629-649217992E63}"/>
              </a:ext>
            </a:extLst>
          </p:cNvPr>
          <p:cNvSpPr>
            <a:spLocks noGrp="1"/>
          </p:cNvSpPr>
          <p:nvPr>
            <p:ph sz="quarter" idx="10"/>
          </p:nvPr>
        </p:nvSpPr>
        <p:spPr/>
        <p:txBody>
          <a:bodyPr/>
          <a:lstStyle/>
          <a:p>
            <a:r>
              <a:rPr lang="de-DE" sz="2400" b="0" i="0" dirty="0">
                <a:solidFill>
                  <a:srgbClr val="242424"/>
                </a:solidFill>
                <a:effectLst/>
                <a:highlight>
                  <a:srgbClr val="FFFFFF"/>
                </a:highlight>
                <a:latin typeface="Arial" panose="020B0604020202020204" pitchFamily="34" charset="0"/>
              </a:rPr>
              <a:t>Frankenschau Aktuell, 17.30 Uhr, Beitrag</a:t>
            </a:r>
            <a:endParaRPr lang="de-DE" sz="2400" b="0" i="0" dirty="0">
              <a:solidFill>
                <a:srgbClr val="242424"/>
              </a:solidFill>
              <a:effectLst/>
              <a:highlight>
                <a:srgbClr val="FFFFFF"/>
              </a:highlight>
              <a:latin typeface="Calibri" panose="020F0502020204030204" pitchFamily="34" charset="0"/>
            </a:endParaRPr>
          </a:p>
          <a:p>
            <a:endParaRPr lang="de-DE" dirty="0"/>
          </a:p>
        </p:txBody>
      </p:sp>
      <p:sp>
        <p:nvSpPr>
          <p:cNvPr id="3" name="Inhaltsplatzhalter 2">
            <a:extLst>
              <a:ext uri="{FF2B5EF4-FFF2-40B4-BE49-F238E27FC236}">
                <a16:creationId xmlns:a16="http://schemas.microsoft.com/office/drawing/2014/main" id="{3BE6EB8A-06F5-7073-3663-06B01679D78F}"/>
              </a:ext>
            </a:extLst>
          </p:cNvPr>
          <p:cNvSpPr>
            <a:spLocks noGrp="1"/>
          </p:cNvSpPr>
          <p:nvPr>
            <p:ph sz="quarter" idx="12"/>
          </p:nvPr>
        </p:nvSpPr>
        <p:spPr/>
        <p:txBody>
          <a:bodyPr/>
          <a:lstStyle/>
          <a:p>
            <a:pPr algn="l"/>
            <a:r>
              <a:rPr lang="de-DE" sz="1800" b="0" i="0" dirty="0">
                <a:solidFill>
                  <a:srgbClr val="242424"/>
                </a:solidFill>
                <a:effectLst/>
                <a:highlight>
                  <a:srgbClr val="FFFFFF"/>
                </a:highlight>
                <a:latin typeface="Arial" panose="020B0604020202020204" pitchFamily="34" charset="0"/>
              </a:rPr>
              <a:t> </a:t>
            </a:r>
            <a:endParaRPr lang="de-DE" sz="1800" b="0" i="0" dirty="0">
              <a:solidFill>
                <a:srgbClr val="242424"/>
              </a:solidFill>
              <a:effectLst/>
              <a:highlight>
                <a:srgbClr val="FFFFFF"/>
              </a:highlight>
              <a:latin typeface="Calibri" panose="020F0502020204030204" pitchFamily="34" charset="0"/>
            </a:endParaRPr>
          </a:p>
          <a:p>
            <a:pPr algn="l"/>
            <a:r>
              <a:rPr lang="de-DE" sz="1800" b="0" i="0" u="sng" dirty="0">
                <a:solidFill>
                  <a:srgbClr val="0563C1"/>
                </a:solidFill>
                <a:effectLst/>
                <a:highlight>
                  <a:srgbClr val="FFFFFF"/>
                </a:highlight>
                <a:latin typeface="Arial" panose="020B0604020202020204" pitchFamily="34" charset="0"/>
                <a:hlinkClick r:id="rId3"/>
              </a:rPr>
              <a:t>https://www.ardmediathek.de/video/frankenschau-aktuell/erlanger-krankenhaus-wirbt-tunesische-fachkraefte/br-fernsehen/Y3JpZDovL2JyLmRlL3ZpZGVvLzk4YzI5M2E3LWE5YzMtNDY1YS04OTA3LTRiMGYyNzdlNzcxNw</a:t>
            </a:r>
            <a:r>
              <a:rPr lang="de-DE" sz="1800" b="0" i="0" u="sng" dirty="0">
                <a:solidFill>
                  <a:srgbClr val="0563C1"/>
                </a:solidFill>
                <a:effectLst/>
                <a:highlight>
                  <a:srgbClr val="FFFFFF"/>
                </a:highlight>
                <a:latin typeface="Arial" panose="020B0604020202020204" pitchFamily="34" charset="0"/>
              </a:rPr>
              <a:t>;</a:t>
            </a:r>
          </a:p>
          <a:p>
            <a:pPr algn="l"/>
            <a:endParaRPr lang="de-DE" sz="1800" b="0" i="0" dirty="0">
              <a:solidFill>
                <a:srgbClr val="242424"/>
              </a:solidFill>
              <a:effectLst/>
              <a:highlight>
                <a:srgbClr val="FFFFFF"/>
              </a:highlight>
              <a:latin typeface="Calibri" panose="020F0502020204030204" pitchFamily="34" charset="0"/>
            </a:endParaRPr>
          </a:p>
          <a:p>
            <a:pPr algn="l"/>
            <a:r>
              <a:rPr lang="de-DE" sz="1800" b="0" i="0" dirty="0">
                <a:solidFill>
                  <a:srgbClr val="242424"/>
                </a:solidFill>
                <a:effectLst/>
                <a:highlight>
                  <a:srgbClr val="FFFFFF"/>
                </a:highlight>
                <a:latin typeface="Arial" panose="020B0604020202020204" pitchFamily="34" charset="0"/>
              </a:rPr>
              <a:t> </a:t>
            </a:r>
            <a:endParaRPr lang="de-DE" sz="1800" b="0" i="0" dirty="0">
              <a:solidFill>
                <a:srgbClr val="242424"/>
              </a:solidFill>
              <a:effectLst/>
              <a:highlight>
                <a:srgbClr val="FFFFFF"/>
              </a:highlight>
              <a:latin typeface="Calibri" panose="020F0502020204030204" pitchFamily="34" charset="0"/>
            </a:endParaRPr>
          </a:p>
          <a:p>
            <a:pPr algn="l"/>
            <a:r>
              <a:rPr lang="de-DE" sz="1800" b="0" i="0" dirty="0">
                <a:solidFill>
                  <a:srgbClr val="242424"/>
                </a:solidFill>
                <a:effectLst/>
                <a:highlight>
                  <a:srgbClr val="FFFFFF"/>
                </a:highlight>
                <a:latin typeface="Arial" panose="020B0604020202020204" pitchFamily="34" charset="0"/>
              </a:rPr>
              <a:t> </a:t>
            </a:r>
            <a:endParaRPr lang="de-DE" sz="1800" b="0" i="0" dirty="0">
              <a:solidFill>
                <a:srgbClr val="242424"/>
              </a:solidFill>
              <a:effectLst/>
              <a:highlight>
                <a:srgbClr val="FFFFFF"/>
              </a:highlight>
              <a:latin typeface="Calibri" panose="020F0502020204030204" pitchFamily="34" charset="0"/>
            </a:endParaRPr>
          </a:p>
          <a:p>
            <a:endParaRPr lang="de-DE" dirty="0"/>
          </a:p>
        </p:txBody>
      </p:sp>
    </p:spTree>
    <p:extLst>
      <p:ext uri="{BB962C8B-B14F-4D97-AF65-F5344CB8AC3E}">
        <p14:creationId xmlns:p14="http://schemas.microsoft.com/office/powerpoint/2010/main" val="706141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a:extLst>
              <a:ext uri="{FF2B5EF4-FFF2-40B4-BE49-F238E27FC236}">
                <a16:creationId xmlns:a16="http://schemas.microsoft.com/office/drawing/2014/main" id="{A02ABEAE-1ECD-F6E4-96CA-87C8B5C942B1}"/>
              </a:ext>
            </a:extLst>
          </p:cNvPr>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t="20220" b="20220"/>
          <a:stretch>
            <a:fillRect/>
          </a:stretch>
        </p:blipFill>
        <p:spPr/>
      </p:pic>
      <p:sp>
        <p:nvSpPr>
          <p:cNvPr id="3" name="Textplatzhalter 2">
            <a:extLst>
              <a:ext uri="{FF2B5EF4-FFF2-40B4-BE49-F238E27FC236}">
                <a16:creationId xmlns:a16="http://schemas.microsoft.com/office/drawing/2014/main" id="{1B0F7D09-985F-3301-5493-972356094CE9}"/>
              </a:ext>
            </a:extLst>
          </p:cNvPr>
          <p:cNvSpPr>
            <a:spLocks noGrp="1"/>
          </p:cNvSpPr>
          <p:nvPr>
            <p:ph type="body" sz="quarter" idx="11"/>
          </p:nvPr>
        </p:nvSpPr>
        <p:spPr>
          <a:xfrm>
            <a:off x="611560" y="1347614"/>
            <a:ext cx="5544616" cy="442708"/>
          </a:xfrm>
        </p:spPr>
        <p:txBody>
          <a:bodyPr/>
          <a:lstStyle/>
          <a:p>
            <a:r>
              <a:rPr lang="de-DE" dirty="0"/>
              <a:t>Vielen Dank für ihre Aufmerksamkeit</a:t>
            </a:r>
          </a:p>
        </p:txBody>
      </p:sp>
    </p:spTree>
    <p:extLst>
      <p:ext uri="{BB962C8B-B14F-4D97-AF65-F5344CB8AC3E}">
        <p14:creationId xmlns:p14="http://schemas.microsoft.com/office/powerpoint/2010/main" val="790408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3CF1FA67-F78D-BFC2-4090-BCC2846C5FB9}"/>
              </a:ext>
            </a:extLst>
          </p:cNvPr>
          <p:cNvPicPr>
            <a:picLocks noChangeAspect="1"/>
          </p:cNvPicPr>
          <p:nvPr/>
        </p:nvPicPr>
        <p:blipFill rotWithShape="1">
          <a:blip r:embed="rId3">
            <a:alphaModFix amt="70000"/>
          </a:blip>
          <a:srcRect l="8950" r="12440"/>
          <a:stretch/>
        </p:blipFill>
        <p:spPr>
          <a:xfrm>
            <a:off x="4201385" y="987574"/>
            <a:ext cx="4860032" cy="3634575"/>
          </a:xfrm>
          <a:prstGeom prst="rect">
            <a:avLst/>
          </a:prstGeom>
        </p:spPr>
      </p:pic>
      <p:sp>
        <p:nvSpPr>
          <p:cNvPr id="2" name="Titel 1">
            <a:extLst>
              <a:ext uri="{FF2B5EF4-FFF2-40B4-BE49-F238E27FC236}">
                <a16:creationId xmlns:a16="http://schemas.microsoft.com/office/drawing/2014/main" id="{FA23E687-04A7-67EB-749D-E6C38F938BD4}"/>
              </a:ext>
            </a:extLst>
          </p:cNvPr>
          <p:cNvSpPr>
            <a:spLocks noGrp="1"/>
          </p:cNvSpPr>
          <p:nvPr>
            <p:ph type="title"/>
          </p:nvPr>
        </p:nvSpPr>
        <p:spPr>
          <a:xfrm>
            <a:off x="179512" y="267495"/>
            <a:ext cx="4968552" cy="360040"/>
          </a:xfrm>
          <a:solidFill>
            <a:srgbClr val="FFC000"/>
          </a:solidFill>
        </p:spPr>
        <p:txBody>
          <a:bodyPr vert="horz" lIns="68580" tIns="34290" rIns="68580" bIns="34290" rtlCol="0" anchor="b">
            <a:normAutofit fontScale="90000"/>
          </a:bodyPr>
          <a:lstStyle/>
          <a:p>
            <a:r>
              <a:rPr lang="en-US" sz="2700" kern="1200" dirty="0">
                <a:solidFill>
                  <a:schemeClr val="tx1"/>
                </a:solidFill>
              </a:rPr>
              <a:t>Ehrenamt </a:t>
            </a:r>
            <a:r>
              <a:rPr lang="en-US" sz="2700" kern="1200" dirty="0" err="1">
                <a:solidFill>
                  <a:schemeClr val="tx1"/>
                </a:solidFill>
              </a:rPr>
              <a:t>als</a:t>
            </a:r>
            <a:r>
              <a:rPr lang="en-US" sz="2700" kern="1200" dirty="0">
                <a:solidFill>
                  <a:schemeClr val="tx1"/>
                </a:solidFill>
              </a:rPr>
              <a:t> </a:t>
            </a:r>
            <a:r>
              <a:rPr lang="en-US" sz="2700" kern="1200" dirty="0" err="1">
                <a:solidFill>
                  <a:schemeClr val="tx1"/>
                </a:solidFill>
              </a:rPr>
              <a:t>zentrale</a:t>
            </a:r>
            <a:r>
              <a:rPr lang="en-US" sz="2700" kern="1200" dirty="0">
                <a:solidFill>
                  <a:schemeClr val="tx1"/>
                </a:solidFill>
              </a:rPr>
              <a:t> </a:t>
            </a:r>
            <a:r>
              <a:rPr lang="en-US" sz="2700" kern="1200" dirty="0" err="1">
                <a:solidFill>
                  <a:schemeClr val="tx1"/>
                </a:solidFill>
              </a:rPr>
              <a:t>Säule</a:t>
            </a:r>
            <a:r>
              <a:rPr lang="en-US" sz="2700" kern="1200" dirty="0">
                <a:solidFill>
                  <a:schemeClr val="tx1"/>
                </a:solidFill>
              </a:rPr>
              <a:t> </a:t>
            </a:r>
            <a:endParaRPr lang="en-US" sz="2400" kern="1200" dirty="0">
              <a:solidFill>
                <a:schemeClr val="tx1"/>
              </a:solidFill>
            </a:endParaRPr>
          </a:p>
        </p:txBody>
      </p:sp>
      <p:sp>
        <p:nvSpPr>
          <p:cNvPr id="4" name="Textfeld 3">
            <a:extLst>
              <a:ext uri="{FF2B5EF4-FFF2-40B4-BE49-F238E27FC236}">
                <a16:creationId xmlns:a16="http://schemas.microsoft.com/office/drawing/2014/main" id="{F57183D2-082A-6F5B-DB1B-04458518FE75}"/>
              </a:ext>
            </a:extLst>
          </p:cNvPr>
          <p:cNvSpPr txBox="1"/>
          <p:nvPr/>
        </p:nvSpPr>
        <p:spPr>
          <a:xfrm>
            <a:off x="179512" y="1563638"/>
            <a:ext cx="3888432" cy="2053639"/>
          </a:xfrm>
          <a:prstGeom prst="rect">
            <a:avLst/>
          </a:prstGeom>
          <a:noFill/>
        </p:spPr>
        <p:txBody>
          <a:bodyPr wrap="square">
            <a:spAutoFit/>
          </a:bodyPr>
          <a:lstStyle/>
          <a:p>
            <a:pPr marL="342900" lvl="0" indent="-342900" fontAlgn="base">
              <a:lnSpc>
                <a:spcPct val="107000"/>
              </a:lnSpc>
              <a:spcAft>
                <a:spcPts val="970"/>
              </a:spcAft>
              <a:buSzPts val="1100"/>
              <a:buFont typeface="Arial" panose="020B0604020202020204" pitchFamily="34" charset="0"/>
              <a:buChar char="•"/>
            </a:pPr>
            <a:r>
              <a:rPr lang="de-DE" sz="1350" b="1" u="none" strike="noStrike" dirty="0">
                <a:solidFill>
                  <a:schemeClr val="tx2"/>
                </a:solidFill>
                <a:effectLst/>
                <a:uFill>
                  <a:solidFill>
                    <a:srgbClr val="000000"/>
                  </a:solidFill>
                </a:uFill>
                <a:latin typeface="+mn-lt"/>
                <a:ea typeface="Calibri" panose="020F0502020204030204" pitchFamily="34" charset="0"/>
                <a:cs typeface="Calibri" panose="020F0502020204030204" pitchFamily="34" charset="0"/>
              </a:rPr>
              <a:t>Flüchtlingshilfe/Integration/Migration</a:t>
            </a:r>
            <a:r>
              <a:rPr lang="de-DE" sz="1350" u="none" strike="noStrike" dirty="0">
                <a:solidFill>
                  <a:schemeClr val="tx2"/>
                </a:solidFill>
                <a:effectLst/>
                <a:uFill>
                  <a:solidFill>
                    <a:srgbClr val="000000"/>
                  </a:solidFill>
                </a:uFill>
                <a:latin typeface="+mn-lt"/>
                <a:ea typeface="Calibri" panose="020F0502020204030204" pitchFamily="34" charset="0"/>
                <a:cs typeface="Calibri" panose="020F0502020204030204" pitchFamily="34" charset="0"/>
              </a:rPr>
              <a:t>:</a:t>
            </a:r>
            <a:br>
              <a:rPr lang="de-DE" sz="1350" u="none" strike="noStrike" dirty="0">
                <a:solidFill>
                  <a:schemeClr val="tx2"/>
                </a:solidFill>
                <a:effectLst/>
                <a:uFill>
                  <a:solidFill>
                    <a:srgbClr val="000000"/>
                  </a:solidFill>
                </a:uFill>
                <a:latin typeface="+mn-lt"/>
                <a:ea typeface="Calibri" panose="020F0502020204030204" pitchFamily="34" charset="0"/>
                <a:cs typeface="Calibri" panose="020F0502020204030204" pitchFamily="34" charset="0"/>
              </a:rPr>
            </a:br>
            <a:r>
              <a:rPr lang="de-DE" sz="1100" u="none" strike="noStrike" dirty="0">
                <a:solidFill>
                  <a:schemeClr val="tx2"/>
                </a:solidFill>
                <a:effectLst/>
                <a:uFill>
                  <a:solidFill>
                    <a:srgbClr val="000000"/>
                  </a:solidFill>
                </a:uFill>
                <a:latin typeface="+mn-lt"/>
                <a:ea typeface="Calibri" panose="020F0502020204030204" pitchFamily="34" charset="0"/>
                <a:cs typeface="Calibri" panose="020F0502020204030204" pitchFamily="34" charset="0"/>
              </a:rPr>
              <a:t>seit etwa 20 Jahren im Portfolio der Malteser</a:t>
            </a:r>
            <a:br>
              <a:rPr lang="de-DE" sz="1100" u="none" strike="noStrike" dirty="0">
                <a:solidFill>
                  <a:schemeClr val="tx2"/>
                </a:solidFill>
                <a:effectLst/>
                <a:uFill>
                  <a:solidFill>
                    <a:srgbClr val="000000"/>
                  </a:solidFill>
                </a:uFill>
                <a:latin typeface="+mn-lt"/>
                <a:ea typeface="Calibri" panose="020F0502020204030204" pitchFamily="34" charset="0"/>
                <a:cs typeface="Calibri" panose="020F0502020204030204" pitchFamily="34" charset="0"/>
              </a:rPr>
            </a:br>
            <a:r>
              <a:rPr lang="de-DE" sz="1100" u="none" strike="noStrike" dirty="0">
                <a:solidFill>
                  <a:schemeClr val="tx2"/>
                </a:solidFill>
                <a:effectLst/>
                <a:uFill>
                  <a:solidFill>
                    <a:srgbClr val="000000"/>
                  </a:solidFill>
                </a:uFill>
                <a:latin typeface="+mn-lt"/>
                <a:ea typeface="Calibri" panose="020F0502020204030204" pitchFamily="34" charset="0"/>
                <a:cs typeface="Calibri" panose="020F0502020204030204" pitchFamily="34" charset="0"/>
              </a:rPr>
              <a:t>seit 2016 auch im MHD e.V.</a:t>
            </a:r>
            <a:br>
              <a:rPr lang="de-DE" sz="1100" u="none" strike="noStrike" dirty="0">
                <a:solidFill>
                  <a:schemeClr val="tx2"/>
                </a:solidFill>
                <a:effectLst/>
                <a:uFill>
                  <a:solidFill>
                    <a:srgbClr val="000000"/>
                  </a:solidFill>
                </a:uFill>
                <a:latin typeface="+mn-lt"/>
                <a:ea typeface="Calibri" panose="020F0502020204030204" pitchFamily="34" charset="0"/>
                <a:cs typeface="Calibri" panose="020F0502020204030204" pitchFamily="34" charset="0"/>
              </a:rPr>
            </a:br>
            <a:r>
              <a:rPr lang="de-DE" sz="1100" u="none" strike="noStrike" dirty="0">
                <a:solidFill>
                  <a:schemeClr val="tx2"/>
                </a:solidFill>
                <a:effectLst/>
                <a:uFill>
                  <a:solidFill>
                    <a:srgbClr val="000000"/>
                  </a:solidFill>
                </a:uFill>
                <a:latin typeface="+mn-lt"/>
                <a:ea typeface="Calibri" panose="020F0502020204030204" pitchFamily="34" charset="0"/>
                <a:cs typeface="Calibri" panose="020F0502020204030204" pitchFamily="34" charset="0"/>
              </a:rPr>
              <a:t>Integration auf Augenhöhe</a:t>
            </a:r>
          </a:p>
          <a:p>
            <a:pPr lvl="0" fontAlgn="base">
              <a:lnSpc>
                <a:spcPct val="107000"/>
              </a:lnSpc>
              <a:spcAft>
                <a:spcPts val="970"/>
              </a:spcAft>
              <a:buSzPts val="1100"/>
            </a:pPr>
            <a:endParaRPr lang="de-DE" sz="1100" u="none" strike="noStrike" dirty="0">
              <a:solidFill>
                <a:schemeClr val="tx2"/>
              </a:solidFill>
              <a:effectLst/>
              <a:uFill>
                <a:solidFill>
                  <a:srgbClr val="000000"/>
                </a:solidFill>
              </a:uFill>
              <a:latin typeface="+mn-lt"/>
              <a:ea typeface="Calibri" panose="020F0502020204030204" pitchFamily="34" charset="0"/>
              <a:cs typeface="Calibri" panose="020F0502020204030204" pitchFamily="34" charset="0"/>
            </a:endParaRPr>
          </a:p>
          <a:p>
            <a:pPr marL="342900" lvl="0" indent="-342900" fontAlgn="base">
              <a:lnSpc>
                <a:spcPct val="107000"/>
              </a:lnSpc>
              <a:spcAft>
                <a:spcPts val="970"/>
              </a:spcAft>
              <a:buSzPts val="1100"/>
              <a:buFont typeface="Arial" panose="020B0604020202020204" pitchFamily="34" charset="0"/>
              <a:buChar char="•"/>
            </a:pPr>
            <a:r>
              <a:rPr lang="de-DE" sz="1350" b="1" u="none" strike="noStrike" dirty="0">
                <a:solidFill>
                  <a:schemeClr val="tx2"/>
                </a:solidFill>
                <a:effectLst/>
                <a:uFill>
                  <a:solidFill>
                    <a:srgbClr val="000000"/>
                  </a:solidFill>
                </a:uFill>
                <a:latin typeface="+mn-lt"/>
                <a:ea typeface="Calibri" panose="020F0502020204030204" pitchFamily="34" charset="0"/>
                <a:cs typeface="Calibri" panose="020F0502020204030204" pitchFamily="34" charset="0"/>
              </a:rPr>
              <a:t>Integration auf verschiedenen Wegen</a:t>
            </a:r>
            <a:r>
              <a:rPr lang="de-DE" sz="1350" u="none" strike="noStrike" dirty="0">
                <a:solidFill>
                  <a:schemeClr val="tx2"/>
                </a:solidFill>
                <a:effectLst/>
                <a:uFill>
                  <a:solidFill>
                    <a:srgbClr val="000000"/>
                  </a:solidFill>
                </a:uFill>
                <a:latin typeface="+mn-lt"/>
                <a:ea typeface="Calibri" panose="020F0502020204030204" pitchFamily="34" charset="0"/>
                <a:cs typeface="Calibri" panose="020F0502020204030204" pitchFamily="34" charset="0"/>
              </a:rPr>
              <a:t>:</a:t>
            </a:r>
            <a:br>
              <a:rPr lang="de-DE" sz="1350" u="none" strike="noStrike" dirty="0">
                <a:solidFill>
                  <a:schemeClr val="tx2"/>
                </a:solidFill>
                <a:effectLst/>
                <a:uFill>
                  <a:solidFill>
                    <a:srgbClr val="000000"/>
                  </a:solidFill>
                </a:uFill>
                <a:latin typeface="+mn-lt"/>
                <a:ea typeface="Calibri" panose="020F0502020204030204" pitchFamily="34" charset="0"/>
                <a:cs typeface="Calibri" panose="020F0502020204030204" pitchFamily="34" charset="0"/>
              </a:rPr>
            </a:br>
            <a:r>
              <a:rPr lang="de-DE" sz="1100" u="none" strike="noStrike" dirty="0">
                <a:solidFill>
                  <a:schemeClr val="tx2"/>
                </a:solidFill>
                <a:effectLst/>
                <a:uFill>
                  <a:solidFill>
                    <a:srgbClr val="000000"/>
                  </a:solidFill>
                </a:uFill>
                <a:latin typeface="+mn-lt"/>
                <a:ea typeface="Calibri" panose="020F0502020204030204" pitchFamily="34" charset="0"/>
                <a:cs typeface="Calibri" panose="020F0502020204030204" pitchFamily="34" charset="0"/>
              </a:rPr>
              <a:t>Begegnung</a:t>
            </a:r>
            <a:br>
              <a:rPr lang="de-DE" sz="1100" u="none" strike="noStrike" dirty="0">
                <a:solidFill>
                  <a:schemeClr val="tx2"/>
                </a:solidFill>
                <a:effectLst/>
                <a:uFill>
                  <a:solidFill>
                    <a:srgbClr val="000000"/>
                  </a:solidFill>
                </a:uFill>
                <a:latin typeface="+mn-lt"/>
                <a:ea typeface="Calibri" panose="020F0502020204030204" pitchFamily="34" charset="0"/>
                <a:cs typeface="Calibri" panose="020F0502020204030204" pitchFamily="34" charset="0"/>
              </a:rPr>
            </a:br>
            <a:r>
              <a:rPr lang="de-DE" sz="1100" u="none" strike="noStrike" dirty="0">
                <a:solidFill>
                  <a:schemeClr val="tx2"/>
                </a:solidFill>
                <a:effectLst/>
                <a:uFill>
                  <a:solidFill>
                    <a:srgbClr val="000000"/>
                  </a:solidFill>
                </a:uFill>
                <a:latin typeface="+mn-lt"/>
                <a:ea typeface="Calibri" panose="020F0502020204030204" pitchFamily="34" charset="0"/>
                <a:cs typeface="Calibri" panose="020F0502020204030204" pitchFamily="34" charset="0"/>
              </a:rPr>
              <a:t>Austausch</a:t>
            </a:r>
            <a:br>
              <a:rPr lang="de-DE" sz="1100" u="none" strike="noStrike" dirty="0">
                <a:solidFill>
                  <a:schemeClr val="tx2"/>
                </a:solidFill>
                <a:effectLst/>
                <a:uFill>
                  <a:solidFill>
                    <a:srgbClr val="000000"/>
                  </a:solidFill>
                </a:uFill>
                <a:latin typeface="+mn-lt"/>
                <a:ea typeface="Calibri" panose="020F0502020204030204" pitchFamily="34" charset="0"/>
                <a:cs typeface="Calibri" panose="020F0502020204030204" pitchFamily="34" charset="0"/>
              </a:rPr>
            </a:br>
            <a:r>
              <a:rPr lang="de-DE" sz="1100" u="none" strike="noStrike" dirty="0">
                <a:solidFill>
                  <a:schemeClr val="tx2"/>
                </a:solidFill>
                <a:effectLst/>
                <a:uFill>
                  <a:solidFill>
                    <a:srgbClr val="000000"/>
                  </a:solidFill>
                </a:uFill>
                <a:latin typeface="+mn-lt"/>
                <a:ea typeface="Calibri" panose="020F0502020204030204" pitchFamily="34" charset="0"/>
                <a:cs typeface="Calibri" panose="020F0502020204030204" pitchFamily="34" charset="0"/>
              </a:rPr>
              <a:t>Kompetenzvermittlung</a:t>
            </a:r>
          </a:p>
        </p:txBody>
      </p:sp>
    </p:spTree>
    <p:extLst>
      <p:ext uri="{BB962C8B-B14F-4D97-AF65-F5344CB8AC3E}">
        <p14:creationId xmlns:p14="http://schemas.microsoft.com/office/powerpoint/2010/main" val="2108979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C92B8965-D256-A36D-05E2-9BAA02B4DB8F}"/>
              </a:ext>
            </a:extLst>
          </p:cNvPr>
          <p:cNvSpPr>
            <a:spLocks noGrp="1"/>
          </p:cNvSpPr>
          <p:nvPr>
            <p:ph sz="quarter" idx="12"/>
          </p:nvPr>
        </p:nvSpPr>
        <p:spPr>
          <a:xfrm>
            <a:off x="595586" y="690265"/>
            <a:ext cx="6841088" cy="357464"/>
          </a:xfrm>
        </p:spPr>
        <p:txBody>
          <a:bodyPr/>
          <a:lstStyle/>
          <a:p>
            <a:r>
              <a:rPr lang="de-DE" sz="2400" u="sng" dirty="0">
                <a:latin typeface="Calibri" panose="020F0502020204030204" pitchFamily="34" charset="0"/>
                <a:cs typeface="Calibri" panose="020F0502020204030204" pitchFamily="34" charset="0"/>
              </a:rPr>
              <a:t>Situation nach der Pandemie</a:t>
            </a:r>
          </a:p>
        </p:txBody>
      </p:sp>
      <p:graphicFrame>
        <p:nvGraphicFramePr>
          <p:cNvPr id="17" name="Inhaltsplatzhalter 16">
            <a:extLst>
              <a:ext uri="{FF2B5EF4-FFF2-40B4-BE49-F238E27FC236}">
                <a16:creationId xmlns:a16="http://schemas.microsoft.com/office/drawing/2014/main" id="{0D522B68-EF84-E0AA-0A09-94CDD8AF2076}"/>
              </a:ext>
            </a:extLst>
          </p:cNvPr>
          <p:cNvGraphicFramePr>
            <a:graphicFrameLocks noGrp="1"/>
          </p:cNvGraphicFramePr>
          <p:nvPr>
            <p:ph sz="quarter" idx="11"/>
            <p:extLst>
              <p:ext uri="{D42A27DB-BD31-4B8C-83A1-F6EECF244321}">
                <p14:modId xmlns:p14="http://schemas.microsoft.com/office/powerpoint/2010/main" val="4228372430"/>
              </p:ext>
            </p:extLst>
          </p:nvPr>
        </p:nvGraphicFramePr>
        <p:xfrm>
          <a:off x="220066" y="1681163"/>
          <a:ext cx="8312748" cy="2751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 name="Grafik 17" descr="&#10;">
            <a:extLst>
              <a:ext uri="{FF2B5EF4-FFF2-40B4-BE49-F238E27FC236}">
                <a16:creationId xmlns:a16="http://schemas.microsoft.com/office/drawing/2014/main" id="{02D80981-3836-B599-56C9-688214F3C85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598889" y="897751"/>
            <a:ext cx="2304256" cy="1536171"/>
          </a:xfrm>
          <a:prstGeom prst="rect">
            <a:avLst/>
          </a:prstGeom>
          <a:noFill/>
          <a:ln>
            <a:noFill/>
          </a:ln>
        </p:spPr>
      </p:pic>
      <p:sp>
        <p:nvSpPr>
          <p:cNvPr id="20" name="Textfeld 19">
            <a:extLst>
              <a:ext uri="{FF2B5EF4-FFF2-40B4-BE49-F238E27FC236}">
                <a16:creationId xmlns:a16="http://schemas.microsoft.com/office/drawing/2014/main" id="{A34E2CC0-2919-944B-CDC1-ECE5858CC5F2}"/>
              </a:ext>
            </a:extLst>
          </p:cNvPr>
          <p:cNvSpPr txBox="1"/>
          <p:nvPr/>
        </p:nvSpPr>
        <p:spPr>
          <a:xfrm>
            <a:off x="595586" y="1707654"/>
            <a:ext cx="3400350" cy="212686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de-DE" sz="1800" dirty="0">
                <a:solidFill>
                  <a:schemeClr val="tx2"/>
                </a:solidFill>
                <a:latin typeface="Calibri" panose="020F0502020204030204" pitchFamily="34" charset="0"/>
                <a:cs typeface="Calibri" panose="020F0502020204030204" pitchFamily="34" charset="0"/>
              </a:rPr>
              <a:t>Schlechte Stimmung</a:t>
            </a:r>
          </a:p>
          <a:p>
            <a:pPr marL="285750" indent="-285750">
              <a:lnSpc>
                <a:spcPct val="150000"/>
              </a:lnSpc>
              <a:buFont typeface="Arial" panose="020B0604020202020204" pitchFamily="34" charset="0"/>
              <a:buChar char="•"/>
            </a:pPr>
            <a:r>
              <a:rPr lang="de-DE" sz="1800" dirty="0">
                <a:solidFill>
                  <a:schemeClr val="tx2"/>
                </a:solidFill>
                <a:latin typeface="Calibri" panose="020F0502020204030204" pitchFamily="34" charset="0"/>
                <a:cs typeface="Calibri" panose="020F0502020204030204" pitchFamily="34" charset="0"/>
              </a:rPr>
              <a:t>Verlust von Fachkräften </a:t>
            </a:r>
          </a:p>
          <a:p>
            <a:pPr marL="285750" indent="-285750">
              <a:lnSpc>
                <a:spcPct val="150000"/>
              </a:lnSpc>
              <a:buFont typeface="Arial" panose="020B0604020202020204" pitchFamily="34" charset="0"/>
              <a:buChar char="•"/>
            </a:pPr>
            <a:r>
              <a:rPr lang="de-DE" sz="1800" dirty="0" err="1">
                <a:solidFill>
                  <a:schemeClr val="tx2"/>
                </a:solidFill>
                <a:latin typeface="Calibri" panose="020F0502020204030204" pitchFamily="34" charset="0"/>
                <a:cs typeface="Calibri" panose="020F0502020204030204" pitchFamily="34" charset="0"/>
              </a:rPr>
              <a:t>PpUGV</a:t>
            </a:r>
            <a:endParaRPr lang="de-DE" sz="1800" dirty="0">
              <a:solidFill>
                <a:schemeClr val="tx2"/>
              </a:solidFill>
              <a:latin typeface="Calibri" panose="020F0502020204030204" pitchFamily="34" charset="0"/>
              <a:cs typeface="Calibri" panose="020F0502020204030204" pitchFamily="34" charset="0"/>
            </a:endParaRPr>
          </a:p>
          <a:p>
            <a:pPr marL="285750" indent="-285750">
              <a:lnSpc>
                <a:spcPct val="150000"/>
              </a:lnSpc>
              <a:buFont typeface="Arial" panose="020B0604020202020204" pitchFamily="34" charset="0"/>
              <a:buChar char="•"/>
            </a:pPr>
            <a:r>
              <a:rPr lang="de-DE" sz="1800" dirty="0">
                <a:solidFill>
                  <a:schemeClr val="tx2"/>
                </a:solidFill>
                <a:latin typeface="Calibri" panose="020F0502020204030204" pitchFamily="34" charset="0"/>
                <a:cs typeface="Calibri" panose="020F0502020204030204" pitchFamily="34" charset="0"/>
              </a:rPr>
              <a:t>Geringe Wechselbereitschaft in der Region</a:t>
            </a:r>
          </a:p>
        </p:txBody>
      </p:sp>
      <p:pic>
        <p:nvPicPr>
          <p:cNvPr id="21" name="Grafik 20" descr="Personalstrukturen der Krankenhäuser analysieren">
            <a:extLst>
              <a:ext uri="{FF2B5EF4-FFF2-40B4-BE49-F238E27FC236}">
                <a16:creationId xmlns:a16="http://schemas.microsoft.com/office/drawing/2014/main" id="{F0C3DDA1-3A60-EBA5-49E8-37E1509C6477}"/>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673105" y="2539626"/>
            <a:ext cx="1913255" cy="1352550"/>
          </a:xfrm>
          <a:prstGeom prst="rect">
            <a:avLst/>
          </a:prstGeom>
          <a:noFill/>
          <a:ln>
            <a:noFill/>
          </a:ln>
        </p:spPr>
      </p:pic>
      <p:pic>
        <p:nvPicPr>
          <p:cNvPr id="22" name="Grafik 21" descr="Neue Studie: Mindestens 300.000 zusätzliche Pflegekräfte durch  Wiedereinstieg in Beruf oder aufgestockte Arbeitszeit möglich -  Hans-Böckler-Stiftung">
            <a:extLst>
              <a:ext uri="{FF2B5EF4-FFF2-40B4-BE49-F238E27FC236}">
                <a16:creationId xmlns:a16="http://schemas.microsoft.com/office/drawing/2014/main" id="{47C02458-C0BE-7248-C4E8-F23ED9235C4C}"/>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83450" y="3435380"/>
            <a:ext cx="2330426" cy="1051200"/>
          </a:xfrm>
          <a:prstGeom prst="rect">
            <a:avLst/>
          </a:prstGeom>
          <a:noFill/>
          <a:ln>
            <a:noFill/>
          </a:ln>
        </p:spPr>
      </p:pic>
      <p:sp>
        <p:nvSpPr>
          <p:cNvPr id="23" name="Rechteck 22">
            <a:extLst>
              <a:ext uri="{FF2B5EF4-FFF2-40B4-BE49-F238E27FC236}">
                <a16:creationId xmlns:a16="http://schemas.microsoft.com/office/drawing/2014/main" id="{E0795BA0-4A34-6D6A-11CD-2BE4FA7401C2}"/>
              </a:ext>
            </a:extLst>
          </p:cNvPr>
          <p:cNvSpPr/>
          <p:nvPr/>
        </p:nvSpPr>
        <p:spPr bwMode="auto">
          <a:xfrm>
            <a:off x="4671097" y="2529682"/>
            <a:ext cx="1913256" cy="1352550"/>
          </a:xfrm>
          <a:prstGeom prst="rect">
            <a:avLst/>
          </a:prstGeom>
          <a:noFill/>
          <a:ln w="25400" cap="flat" cmpd="sng" algn="ctr">
            <a:solidFill>
              <a:schemeClr val="accent6">
                <a:lumMod val="75000"/>
                <a:lumOff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24" name="Rechteck 23">
            <a:extLst>
              <a:ext uri="{FF2B5EF4-FFF2-40B4-BE49-F238E27FC236}">
                <a16:creationId xmlns:a16="http://schemas.microsoft.com/office/drawing/2014/main" id="{1DE799C3-1250-5CAD-3CAC-EE5A50ED9040}"/>
              </a:ext>
            </a:extLst>
          </p:cNvPr>
          <p:cNvSpPr/>
          <p:nvPr/>
        </p:nvSpPr>
        <p:spPr bwMode="auto">
          <a:xfrm>
            <a:off x="6592720" y="909128"/>
            <a:ext cx="2304255" cy="1534738"/>
          </a:xfrm>
          <a:prstGeom prst="rect">
            <a:avLst/>
          </a:prstGeom>
          <a:noFill/>
          <a:ln w="25400" cap="flat" cmpd="sng" algn="ctr">
            <a:solidFill>
              <a:schemeClr val="accent6">
                <a:lumMod val="75000"/>
                <a:lumOff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25" name="Rechteck 24">
            <a:extLst>
              <a:ext uri="{FF2B5EF4-FFF2-40B4-BE49-F238E27FC236}">
                <a16:creationId xmlns:a16="http://schemas.microsoft.com/office/drawing/2014/main" id="{BFC7B2B3-6C19-7414-6647-935372930DAA}"/>
              </a:ext>
            </a:extLst>
          </p:cNvPr>
          <p:cNvSpPr/>
          <p:nvPr/>
        </p:nvSpPr>
        <p:spPr bwMode="auto">
          <a:xfrm>
            <a:off x="6694160" y="3435380"/>
            <a:ext cx="2304255" cy="1054558"/>
          </a:xfrm>
          <a:prstGeom prst="rect">
            <a:avLst/>
          </a:prstGeom>
          <a:noFill/>
          <a:ln w="25400" cap="flat" cmpd="sng" algn="ctr">
            <a:solidFill>
              <a:schemeClr val="accent6">
                <a:lumMod val="75000"/>
                <a:lumOff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26" name="Rechteck 25">
            <a:extLst>
              <a:ext uri="{FF2B5EF4-FFF2-40B4-BE49-F238E27FC236}">
                <a16:creationId xmlns:a16="http://schemas.microsoft.com/office/drawing/2014/main" id="{323B80A2-8310-7855-71F3-5789E94AF1AE}"/>
              </a:ext>
            </a:extLst>
          </p:cNvPr>
          <p:cNvSpPr/>
          <p:nvPr/>
        </p:nvSpPr>
        <p:spPr bwMode="auto">
          <a:xfrm>
            <a:off x="0" y="267494"/>
            <a:ext cx="4572000" cy="5143500"/>
          </a:xfrm>
          <a:prstGeom prst="rect">
            <a:avLst/>
          </a:prstGeom>
          <a:solidFill>
            <a:schemeClr val="accent4">
              <a:lumMod val="40000"/>
              <a:lumOff val="60000"/>
              <a:alpha val="17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3735110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23E687-04A7-67EB-749D-E6C38F938BD4}"/>
              </a:ext>
            </a:extLst>
          </p:cNvPr>
          <p:cNvSpPr>
            <a:spLocks noGrp="1"/>
          </p:cNvSpPr>
          <p:nvPr>
            <p:ph type="title"/>
          </p:nvPr>
        </p:nvSpPr>
        <p:spPr>
          <a:xfrm>
            <a:off x="179512" y="267495"/>
            <a:ext cx="4968552" cy="360040"/>
          </a:xfrm>
          <a:solidFill>
            <a:srgbClr val="FFC000"/>
          </a:solidFill>
        </p:spPr>
        <p:txBody>
          <a:bodyPr vert="horz" lIns="68580" tIns="34290" rIns="68580" bIns="34290" rtlCol="0" anchor="b">
            <a:normAutofit fontScale="90000"/>
          </a:bodyPr>
          <a:lstStyle/>
          <a:p>
            <a:r>
              <a:rPr lang="en-US" sz="2700" kern="1200" dirty="0">
                <a:solidFill>
                  <a:schemeClr val="tx1"/>
                </a:solidFill>
              </a:rPr>
              <a:t>Ehrenamt </a:t>
            </a:r>
            <a:r>
              <a:rPr lang="en-US" sz="2700" kern="1200" dirty="0" err="1">
                <a:solidFill>
                  <a:schemeClr val="tx1"/>
                </a:solidFill>
              </a:rPr>
              <a:t>als</a:t>
            </a:r>
            <a:r>
              <a:rPr lang="en-US" sz="2700" kern="1200" dirty="0">
                <a:solidFill>
                  <a:schemeClr val="tx1"/>
                </a:solidFill>
              </a:rPr>
              <a:t> </a:t>
            </a:r>
            <a:r>
              <a:rPr lang="en-US" sz="2700" kern="1200" dirty="0" err="1">
                <a:solidFill>
                  <a:schemeClr val="tx1"/>
                </a:solidFill>
              </a:rPr>
              <a:t>zentrale</a:t>
            </a:r>
            <a:r>
              <a:rPr lang="en-US" sz="2700" kern="1200" dirty="0">
                <a:solidFill>
                  <a:schemeClr val="tx1"/>
                </a:solidFill>
              </a:rPr>
              <a:t> </a:t>
            </a:r>
            <a:r>
              <a:rPr lang="en-US" sz="2700" kern="1200" dirty="0" err="1">
                <a:solidFill>
                  <a:schemeClr val="tx1"/>
                </a:solidFill>
              </a:rPr>
              <a:t>Säule</a:t>
            </a:r>
            <a:r>
              <a:rPr lang="en-US" sz="2700" kern="1200" dirty="0">
                <a:solidFill>
                  <a:schemeClr val="tx1"/>
                </a:solidFill>
              </a:rPr>
              <a:t> </a:t>
            </a:r>
            <a:endParaRPr lang="en-US" sz="2400" kern="1200" dirty="0">
              <a:solidFill>
                <a:schemeClr val="tx1"/>
              </a:solidFill>
            </a:endParaRPr>
          </a:p>
        </p:txBody>
      </p:sp>
      <p:sp>
        <p:nvSpPr>
          <p:cNvPr id="4" name="Textfeld 3">
            <a:extLst>
              <a:ext uri="{FF2B5EF4-FFF2-40B4-BE49-F238E27FC236}">
                <a16:creationId xmlns:a16="http://schemas.microsoft.com/office/drawing/2014/main" id="{F57183D2-082A-6F5B-DB1B-04458518FE75}"/>
              </a:ext>
            </a:extLst>
          </p:cNvPr>
          <p:cNvSpPr txBox="1"/>
          <p:nvPr/>
        </p:nvSpPr>
        <p:spPr>
          <a:xfrm>
            <a:off x="179512" y="1563638"/>
            <a:ext cx="3888432" cy="2053639"/>
          </a:xfrm>
          <a:prstGeom prst="rect">
            <a:avLst/>
          </a:prstGeom>
          <a:noFill/>
        </p:spPr>
        <p:txBody>
          <a:bodyPr wrap="square">
            <a:spAutoFit/>
          </a:bodyPr>
          <a:lstStyle/>
          <a:p>
            <a:pPr marL="342900" lvl="0" indent="-342900" fontAlgn="base">
              <a:lnSpc>
                <a:spcPct val="107000"/>
              </a:lnSpc>
              <a:spcAft>
                <a:spcPts val="970"/>
              </a:spcAft>
              <a:buSzPts val="1100"/>
              <a:buFont typeface="Arial" panose="020B0604020202020204" pitchFamily="34" charset="0"/>
              <a:buChar char="•"/>
            </a:pPr>
            <a:r>
              <a:rPr lang="de-DE" sz="1350" b="1" dirty="0">
                <a:solidFill>
                  <a:schemeClr val="tx2"/>
                </a:solidFill>
                <a:uFill>
                  <a:solidFill>
                    <a:srgbClr val="000000"/>
                  </a:solidFill>
                </a:uFill>
                <a:latin typeface="+mn-lt"/>
                <a:ea typeface="Calibri" panose="020F0502020204030204" pitchFamily="34" charset="0"/>
                <a:cs typeface="Calibri" panose="020F0502020204030204" pitchFamily="34" charset="0"/>
              </a:rPr>
              <a:t>Kompetenz im Ehrenamtsmanagement</a:t>
            </a:r>
            <a:r>
              <a:rPr lang="de-DE" sz="1350" u="none" strike="noStrike" dirty="0">
                <a:solidFill>
                  <a:schemeClr val="tx2"/>
                </a:solidFill>
                <a:effectLst/>
                <a:uFill>
                  <a:solidFill>
                    <a:srgbClr val="000000"/>
                  </a:solidFill>
                </a:uFill>
                <a:latin typeface="+mn-lt"/>
                <a:ea typeface="Calibri" panose="020F0502020204030204" pitchFamily="34" charset="0"/>
                <a:cs typeface="Calibri" panose="020F0502020204030204" pitchFamily="34" charset="0"/>
              </a:rPr>
              <a:t>:</a:t>
            </a:r>
            <a:br>
              <a:rPr lang="de-DE" sz="1800" u="none" strike="noStrike" dirty="0">
                <a:solidFill>
                  <a:schemeClr val="tx2"/>
                </a:solidFill>
                <a:effectLst/>
                <a:uFill>
                  <a:solidFill>
                    <a:srgbClr val="000000"/>
                  </a:solidFill>
                </a:uFill>
                <a:latin typeface="+mn-lt"/>
                <a:ea typeface="Calibri" panose="020F0502020204030204" pitchFamily="34" charset="0"/>
                <a:cs typeface="Calibri" panose="020F0502020204030204" pitchFamily="34" charset="0"/>
              </a:rPr>
            </a:br>
            <a:r>
              <a:rPr lang="de-DE" sz="1100" u="none" strike="noStrike" dirty="0">
                <a:solidFill>
                  <a:schemeClr val="tx2"/>
                </a:solidFill>
                <a:effectLst/>
                <a:uFill>
                  <a:solidFill>
                    <a:srgbClr val="000000"/>
                  </a:solidFill>
                </a:uFill>
                <a:latin typeface="+mn-lt"/>
                <a:ea typeface="Calibri" panose="020F0502020204030204" pitchFamily="34" charset="0"/>
                <a:cs typeface="Calibri" panose="020F0502020204030204" pitchFamily="34" charset="0"/>
              </a:rPr>
              <a:t>jahrelange Erfahrung</a:t>
            </a:r>
            <a:br>
              <a:rPr lang="de-DE" sz="1100" dirty="0">
                <a:solidFill>
                  <a:schemeClr val="tx2"/>
                </a:solidFill>
                <a:uFill>
                  <a:solidFill>
                    <a:srgbClr val="000000"/>
                  </a:solidFill>
                </a:uFill>
                <a:latin typeface="+mn-lt"/>
                <a:ea typeface="Calibri" panose="020F0502020204030204" pitchFamily="34" charset="0"/>
                <a:cs typeface="Calibri" panose="020F0502020204030204" pitchFamily="34" charset="0"/>
              </a:rPr>
            </a:br>
            <a:r>
              <a:rPr lang="de-DE" sz="1100" dirty="0">
                <a:solidFill>
                  <a:schemeClr val="tx2"/>
                </a:solidFill>
                <a:uFill>
                  <a:solidFill>
                    <a:srgbClr val="000000"/>
                  </a:solidFill>
                </a:uFill>
                <a:latin typeface="+mn-lt"/>
                <a:ea typeface="Calibri" panose="020F0502020204030204" pitchFamily="34" charset="0"/>
                <a:cs typeface="Calibri" panose="020F0502020204030204" pitchFamily="34" charset="0"/>
              </a:rPr>
              <a:t>bewährte Strukturen</a:t>
            </a:r>
            <a:br>
              <a:rPr lang="de-DE" sz="1100" dirty="0">
                <a:solidFill>
                  <a:schemeClr val="tx2"/>
                </a:solidFill>
                <a:uFill>
                  <a:solidFill>
                    <a:srgbClr val="000000"/>
                  </a:solidFill>
                </a:uFill>
                <a:latin typeface="+mn-lt"/>
                <a:ea typeface="Calibri" panose="020F0502020204030204" pitchFamily="34" charset="0"/>
                <a:cs typeface="Calibri" panose="020F0502020204030204" pitchFamily="34" charset="0"/>
              </a:rPr>
            </a:br>
            <a:r>
              <a:rPr lang="de-DE" sz="1100" dirty="0">
                <a:solidFill>
                  <a:schemeClr val="tx2"/>
                </a:solidFill>
                <a:uFill>
                  <a:solidFill>
                    <a:srgbClr val="000000"/>
                  </a:solidFill>
                </a:uFill>
                <a:latin typeface="+mn-lt"/>
                <a:ea typeface="Calibri" panose="020F0502020204030204" pitchFamily="34" charset="0"/>
                <a:cs typeface="Calibri" panose="020F0502020204030204" pitchFamily="34" charset="0"/>
              </a:rPr>
              <a:t>gute Rahmenbedingungen</a:t>
            </a:r>
          </a:p>
          <a:p>
            <a:pPr lvl="0" fontAlgn="base">
              <a:lnSpc>
                <a:spcPct val="107000"/>
              </a:lnSpc>
              <a:spcAft>
                <a:spcPts val="970"/>
              </a:spcAft>
              <a:buSzPts val="1100"/>
            </a:pPr>
            <a:endParaRPr lang="de-DE" sz="1100" dirty="0">
              <a:solidFill>
                <a:schemeClr val="tx2"/>
              </a:solidFill>
              <a:uFill>
                <a:solidFill>
                  <a:srgbClr val="000000"/>
                </a:solidFill>
              </a:uFill>
              <a:latin typeface="+mn-lt"/>
              <a:ea typeface="Calibri" panose="020F0502020204030204" pitchFamily="34" charset="0"/>
              <a:cs typeface="Calibri" panose="020F0502020204030204" pitchFamily="34" charset="0"/>
            </a:endParaRPr>
          </a:p>
          <a:p>
            <a:pPr marL="342900" lvl="0" indent="-342900" fontAlgn="base">
              <a:lnSpc>
                <a:spcPct val="107000"/>
              </a:lnSpc>
              <a:spcAft>
                <a:spcPts val="970"/>
              </a:spcAft>
              <a:buSzPts val="1100"/>
              <a:buFont typeface="Arial" panose="020B0604020202020204" pitchFamily="34" charset="0"/>
              <a:buChar char="•"/>
            </a:pPr>
            <a:r>
              <a:rPr lang="de-DE" sz="1350" b="1" dirty="0">
                <a:solidFill>
                  <a:schemeClr val="tx2"/>
                </a:solidFill>
                <a:uFill>
                  <a:solidFill>
                    <a:srgbClr val="000000"/>
                  </a:solidFill>
                </a:uFill>
                <a:latin typeface="+mn-lt"/>
                <a:ea typeface="Calibri" panose="020F0502020204030204" pitchFamily="34" charset="0"/>
                <a:cs typeface="Calibri" panose="020F0502020204030204" pitchFamily="34" charset="0"/>
              </a:rPr>
              <a:t>Herausforderungen </a:t>
            </a:r>
            <a:br>
              <a:rPr lang="de-DE" sz="1100" dirty="0">
                <a:solidFill>
                  <a:schemeClr val="tx2"/>
                </a:solidFill>
                <a:uFill>
                  <a:solidFill>
                    <a:srgbClr val="000000"/>
                  </a:solidFill>
                </a:uFill>
                <a:latin typeface="+mn-lt"/>
                <a:ea typeface="Calibri" panose="020F0502020204030204" pitchFamily="34" charset="0"/>
                <a:cs typeface="Calibri" panose="020F0502020204030204" pitchFamily="34" charset="0"/>
              </a:rPr>
            </a:br>
            <a:r>
              <a:rPr lang="de-DE" sz="1100" dirty="0">
                <a:solidFill>
                  <a:schemeClr val="tx2"/>
                </a:solidFill>
                <a:uFill>
                  <a:solidFill>
                    <a:srgbClr val="000000"/>
                  </a:solidFill>
                </a:uFill>
                <a:latin typeface="+mn-lt"/>
                <a:ea typeface="Calibri" panose="020F0502020204030204" pitchFamily="34" charset="0"/>
                <a:cs typeface="Calibri" panose="020F0502020204030204" pitchFamily="34" charset="0"/>
              </a:rPr>
              <a:t>Freiwilligkeit</a:t>
            </a:r>
            <a:br>
              <a:rPr lang="de-DE" sz="1100" dirty="0">
                <a:solidFill>
                  <a:schemeClr val="tx2"/>
                </a:solidFill>
                <a:uFill>
                  <a:solidFill>
                    <a:srgbClr val="000000"/>
                  </a:solidFill>
                </a:uFill>
                <a:latin typeface="+mn-lt"/>
                <a:ea typeface="Calibri" panose="020F0502020204030204" pitchFamily="34" charset="0"/>
                <a:cs typeface="Calibri" panose="020F0502020204030204" pitchFamily="34" charset="0"/>
              </a:rPr>
            </a:br>
            <a:r>
              <a:rPr lang="de-DE" sz="1100" dirty="0">
                <a:solidFill>
                  <a:schemeClr val="tx2"/>
                </a:solidFill>
                <a:uFill>
                  <a:solidFill>
                    <a:srgbClr val="000000"/>
                  </a:solidFill>
                </a:uFill>
                <a:latin typeface="+mn-lt"/>
                <a:ea typeface="Calibri" panose="020F0502020204030204" pitchFamily="34" charset="0"/>
                <a:cs typeface="Calibri" panose="020F0502020204030204" pitchFamily="34" charset="0"/>
              </a:rPr>
              <a:t>Planbarkeit</a:t>
            </a:r>
            <a:br>
              <a:rPr lang="de-DE" sz="1100" dirty="0">
                <a:solidFill>
                  <a:schemeClr val="tx2"/>
                </a:solidFill>
                <a:uFill>
                  <a:solidFill>
                    <a:srgbClr val="000000"/>
                  </a:solidFill>
                </a:uFill>
                <a:latin typeface="+mn-lt"/>
                <a:ea typeface="Calibri" panose="020F0502020204030204" pitchFamily="34" charset="0"/>
                <a:cs typeface="Calibri" panose="020F0502020204030204" pitchFamily="34" charset="0"/>
              </a:rPr>
            </a:br>
            <a:r>
              <a:rPr lang="de-DE" sz="1100" dirty="0">
                <a:solidFill>
                  <a:schemeClr val="tx2"/>
                </a:solidFill>
                <a:uFill>
                  <a:solidFill>
                    <a:srgbClr val="000000"/>
                  </a:solidFill>
                </a:uFill>
                <a:latin typeface="+mn-lt"/>
                <a:ea typeface="Calibri" panose="020F0502020204030204" pitchFamily="34" charset="0"/>
                <a:cs typeface="Calibri" panose="020F0502020204030204" pitchFamily="34" charset="0"/>
              </a:rPr>
              <a:t>Finanzierung</a:t>
            </a:r>
          </a:p>
        </p:txBody>
      </p:sp>
      <p:pic>
        <p:nvPicPr>
          <p:cNvPr id="6" name="Grafik 5">
            <a:extLst>
              <a:ext uri="{FF2B5EF4-FFF2-40B4-BE49-F238E27FC236}">
                <a16:creationId xmlns:a16="http://schemas.microsoft.com/office/drawing/2014/main" id="{8F8A0B6E-7FEE-3824-C6FD-C5DB5BA959E4}"/>
              </a:ext>
            </a:extLst>
          </p:cNvPr>
          <p:cNvPicPr>
            <a:picLocks noChangeAspect="1"/>
          </p:cNvPicPr>
          <p:nvPr/>
        </p:nvPicPr>
        <p:blipFill>
          <a:blip r:embed="rId3"/>
          <a:stretch>
            <a:fillRect/>
          </a:stretch>
        </p:blipFill>
        <p:spPr>
          <a:xfrm>
            <a:off x="4932040" y="1419622"/>
            <a:ext cx="3457575" cy="2105025"/>
          </a:xfrm>
          <a:prstGeom prst="rect">
            <a:avLst/>
          </a:prstGeom>
        </p:spPr>
      </p:pic>
    </p:spTree>
    <p:extLst>
      <p:ext uri="{BB962C8B-B14F-4D97-AF65-F5344CB8AC3E}">
        <p14:creationId xmlns:p14="http://schemas.microsoft.com/office/powerpoint/2010/main" val="2952687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73A0B0CB-485F-E5E5-4E9C-DA0D32515DC7}"/>
              </a:ext>
            </a:extLst>
          </p:cNvPr>
          <p:cNvSpPr>
            <a:spLocks noGrp="1"/>
          </p:cNvSpPr>
          <p:nvPr>
            <p:ph sz="quarter" idx="12"/>
          </p:nvPr>
        </p:nvSpPr>
        <p:spPr>
          <a:xfrm>
            <a:off x="611560" y="710691"/>
            <a:ext cx="6841088" cy="357464"/>
          </a:xfrm>
        </p:spPr>
        <p:txBody>
          <a:bodyPr/>
          <a:lstStyle/>
          <a:p>
            <a:pPr algn="ctr"/>
            <a:r>
              <a:rPr lang="de-DE" sz="2400" u="sng" dirty="0">
                <a:latin typeface="Calibri" panose="020F0502020204030204" pitchFamily="34" charset="0"/>
                <a:cs typeface="Calibri" panose="020F0502020204030204" pitchFamily="34" charset="0"/>
              </a:rPr>
              <a:t>Erste Ideen zur Gewinnung von Personal:</a:t>
            </a:r>
          </a:p>
          <a:p>
            <a:pPr algn="ctr"/>
            <a:r>
              <a:rPr lang="de-DE" sz="2000" u="sng" dirty="0">
                <a:latin typeface="Calibri" panose="020F0502020204030204" pitchFamily="34" charset="0"/>
                <a:cs typeface="Calibri" panose="020F0502020204030204" pitchFamily="34" charset="0"/>
              </a:rPr>
              <a:t>Ziele: </a:t>
            </a:r>
          </a:p>
        </p:txBody>
      </p:sp>
      <p:graphicFrame>
        <p:nvGraphicFramePr>
          <p:cNvPr id="9" name="Inhaltsplatzhalter 8">
            <a:extLst>
              <a:ext uri="{FF2B5EF4-FFF2-40B4-BE49-F238E27FC236}">
                <a16:creationId xmlns:a16="http://schemas.microsoft.com/office/drawing/2014/main" id="{16FD8D60-F5A6-5E8A-8420-DCED14473E67}"/>
              </a:ext>
            </a:extLst>
          </p:cNvPr>
          <p:cNvGraphicFramePr>
            <a:graphicFrameLocks/>
          </p:cNvGraphicFramePr>
          <p:nvPr>
            <p:extLst>
              <p:ext uri="{D42A27DB-BD31-4B8C-83A1-F6EECF244321}">
                <p14:modId xmlns:p14="http://schemas.microsoft.com/office/powerpoint/2010/main" val="508406215"/>
              </p:ext>
            </p:extLst>
          </p:nvPr>
        </p:nvGraphicFramePr>
        <p:xfrm>
          <a:off x="604563" y="1707654"/>
          <a:ext cx="7489204" cy="28710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7695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73A0B0CB-485F-E5E5-4E9C-DA0D32515DC7}"/>
              </a:ext>
            </a:extLst>
          </p:cNvPr>
          <p:cNvSpPr>
            <a:spLocks noGrp="1"/>
          </p:cNvSpPr>
          <p:nvPr>
            <p:ph sz="quarter" idx="12"/>
          </p:nvPr>
        </p:nvSpPr>
        <p:spPr>
          <a:xfrm>
            <a:off x="611560" y="710691"/>
            <a:ext cx="6841088" cy="357464"/>
          </a:xfrm>
        </p:spPr>
        <p:txBody>
          <a:bodyPr/>
          <a:lstStyle/>
          <a:p>
            <a:pPr algn="ctr"/>
            <a:r>
              <a:rPr lang="de-DE" sz="2400" u="sng" dirty="0">
                <a:latin typeface="Calibri" panose="020F0502020204030204" pitchFamily="34" charset="0"/>
                <a:cs typeface="Calibri" panose="020F0502020204030204" pitchFamily="34" charset="0"/>
              </a:rPr>
              <a:t>Gewinnung von Personal aus dem Ausland</a:t>
            </a:r>
          </a:p>
        </p:txBody>
      </p:sp>
      <p:graphicFrame>
        <p:nvGraphicFramePr>
          <p:cNvPr id="7" name="Diagramm 6">
            <a:extLst>
              <a:ext uri="{FF2B5EF4-FFF2-40B4-BE49-F238E27FC236}">
                <a16:creationId xmlns:a16="http://schemas.microsoft.com/office/drawing/2014/main" id="{49088DF1-0B8D-DD81-C71E-4A3202AB4CE7}"/>
              </a:ext>
            </a:extLst>
          </p:cNvPr>
          <p:cNvGraphicFramePr/>
          <p:nvPr>
            <p:extLst>
              <p:ext uri="{D42A27DB-BD31-4B8C-83A1-F6EECF244321}">
                <p14:modId xmlns:p14="http://schemas.microsoft.com/office/powerpoint/2010/main" val="522593773"/>
              </p:ext>
            </p:extLst>
          </p:nvPr>
        </p:nvGraphicFramePr>
        <p:xfrm>
          <a:off x="899592" y="1131590"/>
          <a:ext cx="7704856" cy="29902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uppieren 1">
            <a:extLst>
              <a:ext uri="{FF2B5EF4-FFF2-40B4-BE49-F238E27FC236}">
                <a16:creationId xmlns:a16="http://schemas.microsoft.com/office/drawing/2014/main" id="{16C50661-0FB9-71F2-6B4B-58E418F08AB3}"/>
              </a:ext>
            </a:extLst>
          </p:cNvPr>
          <p:cNvGrpSpPr/>
          <p:nvPr/>
        </p:nvGrpSpPr>
        <p:grpSpPr>
          <a:xfrm>
            <a:off x="1860336" y="3248489"/>
            <a:ext cx="2960801" cy="1184320"/>
            <a:chOff x="3385" y="902944"/>
            <a:chExt cx="2960801" cy="1184320"/>
          </a:xfrm>
          <a:scene3d>
            <a:camera prst="orthographicFront"/>
            <a:lightRig rig="flat" dir="t"/>
          </a:scene3d>
        </p:grpSpPr>
        <p:sp>
          <p:nvSpPr>
            <p:cNvPr id="3" name="Pfeil: Fünfeck 2">
              <a:extLst>
                <a:ext uri="{FF2B5EF4-FFF2-40B4-BE49-F238E27FC236}">
                  <a16:creationId xmlns:a16="http://schemas.microsoft.com/office/drawing/2014/main" id="{C7DBA785-35E1-F2F6-AD7D-65645263A34C}"/>
                </a:ext>
              </a:extLst>
            </p:cNvPr>
            <p:cNvSpPr/>
            <p:nvPr/>
          </p:nvSpPr>
          <p:spPr>
            <a:xfrm>
              <a:off x="3385" y="902944"/>
              <a:ext cx="2960801" cy="1184320"/>
            </a:xfrm>
            <a:prstGeom prst="homePlate">
              <a:avLst/>
            </a:prstGeom>
            <a:sp3d prstMaterial="dkEdge">
              <a:bevelT w="8200" h="38100"/>
            </a:sp3d>
          </p:spPr>
          <p:style>
            <a:lnRef idx="0">
              <a:schemeClr val="lt1">
                <a:hueOff val="0"/>
                <a:satOff val="0"/>
                <a:lumOff val="0"/>
                <a:alphaOff val="0"/>
              </a:schemeClr>
            </a:lnRef>
            <a:fillRef idx="2">
              <a:schemeClr val="accent2">
                <a:alpha val="90000"/>
                <a:hueOff val="0"/>
                <a:satOff val="0"/>
                <a:lumOff val="0"/>
                <a:alphaOff val="0"/>
              </a:schemeClr>
            </a:fillRef>
            <a:effectRef idx="1">
              <a:schemeClr val="accent2">
                <a:alpha val="90000"/>
                <a:hueOff val="0"/>
                <a:satOff val="0"/>
                <a:lumOff val="0"/>
                <a:alphaOff val="0"/>
              </a:schemeClr>
            </a:effectRef>
            <a:fontRef idx="minor">
              <a:schemeClr val="dk1"/>
            </a:fontRef>
          </p:style>
        </p:sp>
        <p:sp>
          <p:nvSpPr>
            <p:cNvPr id="5" name="Pfeil: Fünfeck 4">
              <a:extLst>
                <a:ext uri="{FF2B5EF4-FFF2-40B4-BE49-F238E27FC236}">
                  <a16:creationId xmlns:a16="http://schemas.microsoft.com/office/drawing/2014/main" id="{16270D2B-55A8-F1B9-EF3A-41F335E145E8}"/>
                </a:ext>
              </a:extLst>
            </p:cNvPr>
            <p:cNvSpPr txBox="1"/>
            <p:nvPr/>
          </p:nvSpPr>
          <p:spPr>
            <a:xfrm>
              <a:off x="3385" y="902944"/>
              <a:ext cx="2664721" cy="118432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de-DE" sz="1800" kern="1200" dirty="0">
                  <a:latin typeface="Calibri" panose="020F0502020204030204" pitchFamily="34" charset="0"/>
                  <a:cs typeface="Calibri" panose="020F0502020204030204" pitchFamily="34" charset="0"/>
                </a:rPr>
                <a:t>Windige &amp; unerfahrene Personalvermittler</a:t>
              </a:r>
            </a:p>
          </p:txBody>
        </p:sp>
      </p:grpSp>
      <p:grpSp>
        <p:nvGrpSpPr>
          <p:cNvPr id="10" name="Gruppieren 9">
            <a:extLst>
              <a:ext uri="{FF2B5EF4-FFF2-40B4-BE49-F238E27FC236}">
                <a16:creationId xmlns:a16="http://schemas.microsoft.com/office/drawing/2014/main" id="{1FF69C35-3C64-D85A-7B54-3C56D660FA55}"/>
              </a:ext>
            </a:extLst>
          </p:cNvPr>
          <p:cNvGrpSpPr/>
          <p:nvPr/>
        </p:nvGrpSpPr>
        <p:grpSpPr>
          <a:xfrm>
            <a:off x="4211960" y="3248489"/>
            <a:ext cx="2960801" cy="1184320"/>
            <a:chOff x="2372027" y="902944"/>
            <a:chExt cx="2960801" cy="1184320"/>
          </a:xfrm>
          <a:scene3d>
            <a:camera prst="orthographicFront"/>
            <a:lightRig rig="flat" dir="t"/>
          </a:scene3d>
        </p:grpSpPr>
        <p:sp>
          <p:nvSpPr>
            <p:cNvPr id="11" name="Pfeil: Chevron 10">
              <a:extLst>
                <a:ext uri="{FF2B5EF4-FFF2-40B4-BE49-F238E27FC236}">
                  <a16:creationId xmlns:a16="http://schemas.microsoft.com/office/drawing/2014/main" id="{E934026B-F82C-5579-223E-08BB9B1816A6}"/>
                </a:ext>
              </a:extLst>
            </p:cNvPr>
            <p:cNvSpPr/>
            <p:nvPr/>
          </p:nvSpPr>
          <p:spPr>
            <a:xfrm>
              <a:off x="2372027" y="902944"/>
              <a:ext cx="2960801" cy="1184320"/>
            </a:xfrm>
            <a:prstGeom prst="chevron">
              <a:avLst/>
            </a:prstGeom>
            <a:sp3d prstMaterial="dkEdge">
              <a:bevelT w="8200" h="38100"/>
            </a:sp3d>
          </p:spPr>
          <p:style>
            <a:lnRef idx="0">
              <a:schemeClr val="lt1">
                <a:hueOff val="0"/>
                <a:satOff val="0"/>
                <a:lumOff val="0"/>
                <a:alphaOff val="0"/>
              </a:schemeClr>
            </a:lnRef>
            <a:fillRef idx="2">
              <a:schemeClr val="accent2">
                <a:alpha val="90000"/>
                <a:hueOff val="0"/>
                <a:satOff val="0"/>
                <a:lumOff val="0"/>
                <a:alphaOff val="-20000"/>
              </a:schemeClr>
            </a:fillRef>
            <a:effectRef idx="1">
              <a:schemeClr val="accent2">
                <a:alpha val="90000"/>
                <a:hueOff val="0"/>
                <a:satOff val="0"/>
                <a:lumOff val="0"/>
                <a:alphaOff val="-20000"/>
              </a:schemeClr>
            </a:effectRef>
            <a:fontRef idx="minor">
              <a:schemeClr val="dk1"/>
            </a:fontRef>
          </p:style>
        </p:sp>
        <p:sp>
          <p:nvSpPr>
            <p:cNvPr id="12" name="Pfeil: Chevron 4">
              <a:extLst>
                <a:ext uri="{FF2B5EF4-FFF2-40B4-BE49-F238E27FC236}">
                  <a16:creationId xmlns:a16="http://schemas.microsoft.com/office/drawing/2014/main" id="{C0D19C81-003D-3ED3-2A62-0C3258AC4418}"/>
                </a:ext>
              </a:extLst>
            </p:cNvPr>
            <p:cNvSpPr txBox="1"/>
            <p:nvPr/>
          </p:nvSpPr>
          <p:spPr>
            <a:xfrm>
              <a:off x="2964187" y="902944"/>
              <a:ext cx="1776481" cy="118432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Font typeface="Arial" panose="020B0604020202020204" pitchFamily="34" charset="0"/>
                <a:buNone/>
              </a:pPr>
              <a:r>
                <a:rPr lang="de-DE" sz="1700" kern="1200" dirty="0">
                  <a:latin typeface="Calibri" panose="020F0502020204030204" pitchFamily="34" charset="0"/>
                  <a:cs typeface="Calibri" panose="020F0502020204030204" pitchFamily="34" charset="0"/>
                </a:rPr>
                <a:t>Staatliche Unterstützung – wenig hilfreich</a:t>
              </a:r>
              <a:endParaRPr lang="de-DE" sz="1700" kern="1200" dirty="0"/>
            </a:p>
          </p:txBody>
        </p:sp>
      </p:grpSp>
    </p:spTree>
    <p:extLst>
      <p:ext uri="{BB962C8B-B14F-4D97-AF65-F5344CB8AC3E}">
        <p14:creationId xmlns:p14="http://schemas.microsoft.com/office/powerpoint/2010/main" val="31460548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F2C3470-33BA-0226-4AD9-59E30F73B445}"/>
              </a:ext>
            </a:extLst>
          </p:cNvPr>
          <p:cNvSpPr>
            <a:spLocks noGrp="1"/>
          </p:cNvSpPr>
          <p:nvPr>
            <p:ph sz="quarter" idx="11"/>
          </p:nvPr>
        </p:nvSpPr>
        <p:spPr>
          <a:xfrm>
            <a:off x="611560" y="1501332"/>
            <a:ext cx="7920880" cy="2941179"/>
          </a:xfrm>
        </p:spPr>
        <p:txBody>
          <a:bodyPr/>
          <a:lstStyle/>
          <a:p>
            <a:pPr marL="285750" indent="-285750">
              <a:lnSpc>
                <a:spcPct val="150000"/>
              </a:lnSpc>
              <a:buFont typeface="Arial" panose="020B0604020202020204" pitchFamily="34" charset="0"/>
              <a:buChar char="•"/>
            </a:pPr>
            <a:r>
              <a:rPr lang="de-DE" dirty="0">
                <a:latin typeface="Calibri" panose="020F0502020204030204" pitchFamily="34" charset="0"/>
                <a:cs typeface="Calibri" panose="020F0502020204030204" pitchFamily="34" charset="0"/>
              </a:rPr>
              <a:t>Persönlicher Vermittler aus Deutschland</a:t>
            </a:r>
          </a:p>
          <a:p>
            <a:pPr marL="285750" indent="-285750">
              <a:lnSpc>
                <a:spcPct val="150000"/>
              </a:lnSpc>
              <a:buFont typeface="Arial" panose="020B0604020202020204" pitchFamily="34" charset="0"/>
              <a:buChar char="•"/>
            </a:pPr>
            <a:r>
              <a:rPr lang="de-DE" dirty="0">
                <a:latin typeface="Calibri" panose="020F0502020204030204" pitchFamily="34" charset="0"/>
                <a:cs typeface="Calibri" panose="020F0502020204030204" pitchFamily="34" charset="0"/>
              </a:rPr>
              <a:t>Unterstützung bei der Auswahl in Tunesien</a:t>
            </a:r>
          </a:p>
          <a:p>
            <a:pPr marL="285750" indent="-285750">
              <a:lnSpc>
                <a:spcPct val="150000"/>
              </a:lnSpc>
              <a:buFont typeface="Arial" panose="020B0604020202020204" pitchFamily="34" charset="0"/>
              <a:buChar char="•"/>
            </a:pPr>
            <a:r>
              <a:rPr lang="de-DE" dirty="0">
                <a:latin typeface="Calibri" panose="020F0502020204030204" pitchFamily="34" charset="0"/>
                <a:cs typeface="Calibri" panose="020F0502020204030204" pitchFamily="34" charset="0"/>
              </a:rPr>
              <a:t>Gemeinsame Vorstellungsgespräche</a:t>
            </a:r>
          </a:p>
          <a:p>
            <a:pPr marL="285750" indent="-285750">
              <a:lnSpc>
                <a:spcPct val="150000"/>
              </a:lnSpc>
              <a:buFont typeface="Arial" panose="020B0604020202020204" pitchFamily="34" charset="0"/>
              <a:buChar char="•"/>
            </a:pPr>
            <a:r>
              <a:rPr lang="de-DE" dirty="0">
                <a:latin typeface="Calibri" panose="020F0502020204030204" pitchFamily="34" charset="0"/>
                <a:cs typeface="Calibri" panose="020F0502020204030204" pitchFamily="34" charset="0"/>
              </a:rPr>
              <a:t>Auswahl durch uns</a:t>
            </a:r>
          </a:p>
          <a:p>
            <a:pPr marL="285750" indent="-285750">
              <a:lnSpc>
                <a:spcPct val="150000"/>
              </a:lnSpc>
              <a:buFont typeface="Arial" panose="020B0604020202020204" pitchFamily="34" charset="0"/>
              <a:buChar char="•"/>
            </a:pPr>
            <a:r>
              <a:rPr lang="de-DE" dirty="0">
                <a:latin typeface="Calibri" panose="020F0502020204030204" pitchFamily="34" charset="0"/>
                <a:cs typeface="Calibri" panose="020F0502020204030204" pitchFamily="34" charset="0"/>
              </a:rPr>
              <a:t>Unterstützung bei den Ämtergängen</a:t>
            </a:r>
          </a:p>
          <a:p>
            <a:pPr marL="285750" indent="-285750">
              <a:lnSpc>
                <a:spcPct val="150000"/>
              </a:lnSpc>
              <a:buFont typeface="Arial" panose="020B0604020202020204" pitchFamily="34" charset="0"/>
              <a:buChar char="•"/>
            </a:pPr>
            <a:r>
              <a:rPr lang="de-DE" dirty="0">
                <a:latin typeface="Calibri" panose="020F0502020204030204" pitchFamily="34" charset="0"/>
                <a:cs typeface="Calibri" panose="020F0502020204030204" pitchFamily="34" charset="0"/>
              </a:rPr>
              <a:t>Hoher Aufwand für Personal, Verwaltung, Wohnungsamt</a:t>
            </a:r>
          </a:p>
          <a:p>
            <a:endParaRPr lang="de-DE" dirty="0"/>
          </a:p>
          <a:p>
            <a:pPr marL="285750" indent="-285750">
              <a:lnSpc>
                <a:spcPct val="150000"/>
              </a:lnSpc>
              <a:buFont typeface="Arial" panose="020B0604020202020204" pitchFamily="34" charset="0"/>
              <a:buChar char="•"/>
            </a:pPr>
            <a:endParaRPr lang="de-DE" dirty="0">
              <a:latin typeface="Calibri" panose="020F0502020204030204" pitchFamily="34" charset="0"/>
              <a:cs typeface="Calibri" panose="020F0502020204030204" pitchFamily="34" charset="0"/>
            </a:endParaRPr>
          </a:p>
        </p:txBody>
      </p:sp>
      <p:sp>
        <p:nvSpPr>
          <p:cNvPr id="4" name="Inhaltsplatzhalter 3">
            <a:extLst>
              <a:ext uri="{FF2B5EF4-FFF2-40B4-BE49-F238E27FC236}">
                <a16:creationId xmlns:a16="http://schemas.microsoft.com/office/drawing/2014/main" id="{73A0B0CB-485F-E5E5-4E9C-DA0D32515DC7}"/>
              </a:ext>
            </a:extLst>
          </p:cNvPr>
          <p:cNvSpPr>
            <a:spLocks noGrp="1"/>
          </p:cNvSpPr>
          <p:nvPr>
            <p:ph sz="quarter" idx="12"/>
          </p:nvPr>
        </p:nvSpPr>
        <p:spPr>
          <a:xfrm>
            <a:off x="611560" y="710691"/>
            <a:ext cx="6841088" cy="357464"/>
          </a:xfrm>
        </p:spPr>
        <p:txBody>
          <a:bodyPr/>
          <a:lstStyle/>
          <a:p>
            <a:pPr algn="ctr"/>
            <a:r>
              <a:rPr lang="de-DE" sz="2400" u="sng" dirty="0">
                <a:latin typeface="Calibri" panose="020F0502020204030204" pitchFamily="34" charset="0"/>
                <a:cs typeface="Calibri" panose="020F0502020204030204" pitchFamily="34" charset="0"/>
              </a:rPr>
              <a:t>Gewinnung von Personal aus dem Ausland:</a:t>
            </a:r>
          </a:p>
          <a:p>
            <a:pPr algn="ctr"/>
            <a:r>
              <a:rPr lang="de-DE" sz="2000" u="sng" dirty="0">
                <a:latin typeface="Calibri" panose="020F0502020204030204" pitchFamily="34" charset="0"/>
                <a:cs typeface="Calibri" panose="020F0502020204030204" pitchFamily="34" charset="0"/>
              </a:rPr>
              <a:t>Tunesien:</a:t>
            </a:r>
          </a:p>
        </p:txBody>
      </p:sp>
      <p:pic>
        <p:nvPicPr>
          <p:cNvPr id="7" name="Grafik 6">
            <a:extLst>
              <a:ext uri="{FF2B5EF4-FFF2-40B4-BE49-F238E27FC236}">
                <a16:creationId xmlns:a16="http://schemas.microsoft.com/office/drawing/2014/main" id="{E97AE844-7547-E4AC-1167-21AB3628A349}"/>
              </a:ext>
            </a:extLst>
          </p:cNvPr>
          <p:cNvPicPr>
            <a:picLocks noChangeAspect="1"/>
          </p:cNvPicPr>
          <p:nvPr/>
        </p:nvPicPr>
        <p:blipFill>
          <a:blip r:embed="rId3">
            <a:alphaModFix amt="13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52536" y="0"/>
            <a:ext cx="9649072" cy="6432715"/>
          </a:xfrm>
          <a:prstGeom prst="rect">
            <a:avLst/>
          </a:prstGeom>
          <a:blipFill dpi="0" rotWithShape="1">
            <a:blip r:embed="rId5">
              <a:alphaModFix amt="13000"/>
            </a:blip>
            <a:srcRect/>
            <a:tile tx="0" ty="0" sx="100000" sy="100000" flip="none" algn="tl"/>
          </a:blipFill>
        </p:spPr>
      </p:pic>
    </p:spTree>
    <p:extLst>
      <p:ext uri="{BB962C8B-B14F-4D97-AF65-F5344CB8AC3E}">
        <p14:creationId xmlns:p14="http://schemas.microsoft.com/office/powerpoint/2010/main" val="31555801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0D2B588-A415-7C00-E6FC-BD535C98CF10}"/>
              </a:ext>
            </a:extLst>
          </p:cNvPr>
          <p:cNvSpPr>
            <a:spLocks noGrp="1"/>
          </p:cNvSpPr>
          <p:nvPr>
            <p:ph sz="quarter" idx="10"/>
          </p:nvPr>
        </p:nvSpPr>
        <p:spPr/>
        <p:txBody>
          <a:bodyPr/>
          <a:lstStyle/>
          <a:p>
            <a:r>
              <a:rPr lang="de-DE" dirty="0"/>
              <a:t>Integration von internationalen Pflegekräften</a:t>
            </a:r>
          </a:p>
        </p:txBody>
      </p:sp>
      <p:sp>
        <p:nvSpPr>
          <p:cNvPr id="3" name="Inhaltsplatzhalter 2">
            <a:extLst>
              <a:ext uri="{FF2B5EF4-FFF2-40B4-BE49-F238E27FC236}">
                <a16:creationId xmlns:a16="http://schemas.microsoft.com/office/drawing/2014/main" id="{1F2C3470-33BA-0226-4AD9-59E30F73B445}"/>
              </a:ext>
            </a:extLst>
          </p:cNvPr>
          <p:cNvSpPr>
            <a:spLocks noGrp="1"/>
          </p:cNvSpPr>
          <p:nvPr>
            <p:ph sz="quarter" idx="11"/>
          </p:nvPr>
        </p:nvSpPr>
        <p:spPr/>
        <p:txBody>
          <a:bodyPr/>
          <a:lstStyle/>
          <a:p>
            <a:pPr marL="285750" indent="-285750">
              <a:buFont typeface="Arial" panose="020B0604020202020204" pitchFamily="34" charset="0"/>
              <a:buChar char="•"/>
            </a:pPr>
            <a:r>
              <a:rPr lang="de-DE" sz="1600" dirty="0"/>
              <a:t>Unternehmenskultur</a:t>
            </a:r>
          </a:p>
          <a:p>
            <a:pPr marL="285750" indent="-285750">
              <a:buFont typeface="Arial" panose="020B0604020202020204" pitchFamily="34" charset="0"/>
              <a:buChar char="•"/>
            </a:pPr>
            <a:r>
              <a:rPr lang="de-DE" sz="1600" dirty="0"/>
              <a:t>Aktives Verständnis beim Stammpersonal</a:t>
            </a:r>
          </a:p>
          <a:p>
            <a:pPr marL="285750" indent="-285750">
              <a:buFont typeface="Arial" panose="020B0604020202020204" pitchFamily="34" charset="0"/>
              <a:buChar char="•"/>
            </a:pPr>
            <a:r>
              <a:rPr lang="de-DE" sz="1600" dirty="0"/>
              <a:t>Rahmenbedingungen</a:t>
            </a:r>
          </a:p>
          <a:p>
            <a:pPr marL="285750" indent="-285750">
              <a:buFont typeface="Arial" panose="020B0604020202020204" pitchFamily="34" charset="0"/>
              <a:buChar char="•"/>
            </a:pPr>
            <a:r>
              <a:rPr lang="de-DE" sz="1600" dirty="0"/>
              <a:t>Sprache</a:t>
            </a:r>
          </a:p>
          <a:p>
            <a:pPr marL="285750" indent="-285750">
              <a:buFont typeface="Arial" panose="020B0604020202020204" pitchFamily="34" charset="0"/>
              <a:buChar char="•"/>
            </a:pPr>
            <a:r>
              <a:rPr lang="de-DE" sz="1600" dirty="0"/>
              <a:t>Talent und Motivation</a:t>
            </a:r>
          </a:p>
          <a:p>
            <a:pPr marL="285750" indent="-285750">
              <a:buFont typeface="Arial" panose="020B0604020202020204" pitchFamily="34" charset="0"/>
              <a:buChar char="•"/>
            </a:pPr>
            <a:r>
              <a:rPr lang="de-DE" sz="1600" dirty="0"/>
              <a:t>2 Seiten einer Medaille</a:t>
            </a:r>
          </a:p>
          <a:p>
            <a:pPr marL="285750" indent="-285750">
              <a:buFont typeface="Courier New" panose="02070309020205020404" pitchFamily="49" charset="0"/>
              <a:buChar char="o"/>
            </a:pPr>
            <a:r>
              <a:rPr lang="de-DE" sz="1600" dirty="0"/>
              <a:t>Erwartungen der internationalen PK</a:t>
            </a:r>
          </a:p>
          <a:p>
            <a:pPr marL="285750" indent="-285750">
              <a:buFont typeface="Courier New" panose="02070309020205020404" pitchFamily="49" charset="0"/>
              <a:buChar char="o"/>
            </a:pPr>
            <a:r>
              <a:rPr lang="de-DE" sz="1600" dirty="0"/>
              <a:t>Erwartungen des Betriebes</a:t>
            </a:r>
          </a:p>
          <a:p>
            <a:pPr marL="285750" indent="-285750">
              <a:buFont typeface="Arial" panose="020B0604020202020204" pitchFamily="34" charset="0"/>
              <a:buChar char="•"/>
            </a:pPr>
            <a:endParaRPr lang="de-DE" dirty="0"/>
          </a:p>
          <a:p>
            <a:endParaRPr lang="de-DE" dirty="0"/>
          </a:p>
          <a:p>
            <a:endParaRPr lang="de-DE" dirty="0"/>
          </a:p>
          <a:p>
            <a:endParaRPr lang="de-DE" dirty="0"/>
          </a:p>
        </p:txBody>
      </p:sp>
      <p:pic>
        <p:nvPicPr>
          <p:cNvPr id="5" name="Picture 2">
            <a:extLst>
              <a:ext uri="{FF2B5EF4-FFF2-40B4-BE49-F238E27FC236}">
                <a16:creationId xmlns:a16="http://schemas.microsoft.com/office/drawing/2014/main" id="{4A5D320B-6914-2C4E-98AA-DA9F73EE2612}"/>
              </a:ext>
            </a:extLst>
          </p:cNvPr>
          <p:cNvPicPr>
            <a:picLocks noChangeAspect="1"/>
          </p:cNvPicPr>
          <p:nvPr/>
        </p:nvPicPr>
        <p:blipFill>
          <a:blip r:embed="rId3">
            <a:lum/>
          </a:blip>
          <a:srcRect/>
          <a:stretch>
            <a:fillRect/>
          </a:stretch>
        </p:blipFill>
        <p:spPr bwMode="white">
          <a:xfrm>
            <a:off x="4860032" y="1213633"/>
            <a:ext cx="3672408" cy="4227932"/>
          </a:xfrm>
          <a:prstGeom prst="rect">
            <a:avLst/>
          </a:prstGeom>
          <a:ln>
            <a:headEnd type="none"/>
            <a:tailEnd type="none"/>
          </a:ln>
        </p:spPr>
      </p:pic>
      <p:sp>
        <p:nvSpPr>
          <p:cNvPr id="7" name="Inhaltsplatzhalter 6">
            <a:extLst>
              <a:ext uri="{FF2B5EF4-FFF2-40B4-BE49-F238E27FC236}">
                <a16:creationId xmlns:a16="http://schemas.microsoft.com/office/drawing/2014/main" id="{1AF7BF8C-D1B6-6A6E-8F22-C9C67B91617F}"/>
              </a:ext>
            </a:extLst>
          </p:cNvPr>
          <p:cNvSpPr>
            <a:spLocks noGrp="1"/>
          </p:cNvSpPr>
          <p:nvPr>
            <p:ph sz="quarter" idx="12"/>
          </p:nvPr>
        </p:nvSpPr>
        <p:spPr/>
        <p:txBody>
          <a:bodyPr/>
          <a:lstStyle/>
          <a:p>
            <a:r>
              <a:rPr lang="de-DE" dirty="0"/>
              <a:t>Erfolgsfaktoren für Integration</a:t>
            </a:r>
          </a:p>
        </p:txBody>
      </p:sp>
    </p:spTree>
    <p:extLst>
      <p:ext uri="{BB962C8B-B14F-4D97-AF65-F5344CB8AC3E}">
        <p14:creationId xmlns:p14="http://schemas.microsoft.com/office/powerpoint/2010/main" val="30812647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41EB531B-C95B-1B77-A19C-27BA3CF829E0}"/>
              </a:ext>
            </a:extLst>
          </p:cNvPr>
          <p:cNvSpPr>
            <a:spLocks noGrp="1"/>
          </p:cNvSpPr>
          <p:nvPr>
            <p:ph sz="quarter" idx="10"/>
          </p:nvPr>
        </p:nvSpPr>
        <p:spPr/>
        <p:txBody>
          <a:bodyPr/>
          <a:lstStyle/>
          <a:p>
            <a:r>
              <a:rPr lang="de-DE" dirty="0"/>
              <a:t>Integration von internationalen Pflegekräften</a:t>
            </a:r>
          </a:p>
        </p:txBody>
      </p:sp>
      <p:pic>
        <p:nvPicPr>
          <p:cNvPr id="7" name="Inhaltsplatzhalter 6">
            <a:extLst>
              <a:ext uri="{FF2B5EF4-FFF2-40B4-BE49-F238E27FC236}">
                <a16:creationId xmlns:a16="http://schemas.microsoft.com/office/drawing/2014/main" id="{F3E9747D-4055-330F-2EF9-A672DB7A3B04}"/>
              </a:ext>
            </a:extLst>
          </p:cNvPr>
          <p:cNvPicPr>
            <a:picLocks noGrp="1" noChangeAspect="1"/>
          </p:cNvPicPr>
          <p:nvPr>
            <p:ph sz="quarter" idx="11"/>
          </p:nvPr>
        </p:nvPicPr>
        <p:blipFill>
          <a:blip r:embed="rId3" cstate="print">
            <a:extLst>
              <a:ext uri="{28A0092B-C50C-407E-A947-70E740481C1C}">
                <a14:useLocalDpi xmlns:a14="http://schemas.microsoft.com/office/drawing/2010/main" val="0"/>
              </a:ext>
            </a:extLst>
          </a:blip>
          <a:stretch>
            <a:fillRect/>
          </a:stretch>
        </p:blipFill>
        <p:spPr>
          <a:xfrm>
            <a:off x="685272" y="1681163"/>
            <a:ext cx="3668182" cy="2751137"/>
          </a:xfrm>
        </p:spPr>
      </p:pic>
      <p:sp>
        <p:nvSpPr>
          <p:cNvPr id="4" name="Inhaltsplatzhalter 3">
            <a:extLst>
              <a:ext uri="{FF2B5EF4-FFF2-40B4-BE49-F238E27FC236}">
                <a16:creationId xmlns:a16="http://schemas.microsoft.com/office/drawing/2014/main" id="{2B0CD8F5-30CA-2F9A-9AAE-97F5B3563D44}"/>
              </a:ext>
            </a:extLst>
          </p:cNvPr>
          <p:cNvSpPr>
            <a:spLocks noGrp="1"/>
          </p:cNvSpPr>
          <p:nvPr>
            <p:ph sz="quarter" idx="12"/>
          </p:nvPr>
        </p:nvSpPr>
        <p:spPr/>
        <p:txBody>
          <a:bodyPr/>
          <a:lstStyle/>
          <a:p>
            <a:r>
              <a:rPr lang="de-DE" dirty="0"/>
              <a:t>Herausforderungen in der Integrationsphase</a:t>
            </a:r>
          </a:p>
        </p:txBody>
      </p:sp>
      <p:sp>
        <p:nvSpPr>
          <p:cNvPr id="5" name="Inhaltsplatzhalter 4">
            <a:extLst>
              <a:ext uri="{FF2B5EF4-FFF2-40B4-BE49-F238E27FC236}">
                <a16:creationId xmlns:a16="http://schemas.microsoft.com/office/drawing/2014/main" id="{0F438F69-CEF1-2AE0-FA0C-388776E29CDB}"/>
              </a:ext>
            </a:extLst>
          </p:cNvPr>
          <p:cNvSpPr>
            <a:spLocks noGrp="1"/>
          </p:cNvSpPr>
          <p:nvPr>
            <p:ph sz="quarter" idx="13"/>
          </p:nvPr>
        </p:nvSpPr>
        <p:spPr>
          <a:xfrm>
            <a:off x="4716016" y="1681672"/>
            <a:ext cx="4104456" cy="2751137"/>
          </a:xfrm>
        </p:spPr>
        <p:txBody>
          <a:bodyPr/>
          <a:lstStyle/>
          <a:p>
            <a:pPr marL="285750" indent="-285750">
              <a:buFont typeface="Arial" panose="020B0604020202020204" pitchFamily="34" charset="0"/>
              <a:buChar char="•"/>
            </a:pPr>
            <a:r>
              <a:rPr lang="de-DE" sz="1600" dirty="0"/>
              <a:t>Soziale Integration</a:t>
            </a:r>
          </a:p>
          <a:p>
            <a:pPr marL="285750" indent="-285750">
              <a:buFont typeface="Arial" panose="020B0604020202020204" pitchFamily="34" charset="0"/>
              <a:buChar char="•"/>
            </a:pPr>
            <a:r>
              <a:rPr lang="de-DE" sz="1600" dirty="0"/>
              <a:t>Finanzielle Situation</a:t>
            </a:r>
          </a:p>
          <a:p>
            <a:pPr marL="285750" indent="-285750">
              <a:buFont typeface="Arial" panose="020B0604020202020204" pitchFamily="34" charset="0"/>
              <a:buChar char="•"/>
            </a:pPr>
            <a:r>
              <a:rPr lang="de-DE" sz="1600" dirty="0"/>
              <a:t>Sprachbarriere</a:t>
            </a:r>
          </a:p>
          <a:p>
            <a:pPr marL="285750" indent="-285750">
              <a:buFont typeface="Arial" panose="020B0604020202020204" pitchFamily="34" charset="0"/>
              <a:buChar char="•"/>
            </a:pPr>
            <a:r>
              <a:rPr lang="de-DE" sz="1600" dirty="0"/>
              <a:t>Informationsfluss</a:t>
            </a:r>
          </a:p>
          <a:p>
            <a:pPr marL="285750" indent="-285750">
              <a:buFont typeface="Arial" panose="020B0604020202020204" pitchFamily="34" charset="0"/>
              <a:buChar char="•"/>
            </a:pPr>
            <a:r>
              <a:rPr lang="de-DE" sz="1600" dirty="0"/>
              <a:t>Integration in die Teams</a:t>
            </a:r>
          </a:p>
          <a:p>
            <a:pPr marL="285750" indent="-285750">
              <a:buFont typeface="Arial" panose="020B0604020202020204" pitchFamily="34" charset="0"/>
              <a:buChar char="•"/>
            </a:pPr>
            <a:r>
              <a:rPr lang="de-DE" sz="1600" dirty="0"/>
              <a:t>Wohnsituation</a:t>
            </a:r>
          </a:p>
          <a:p>
            <a:pPr marL="285750" indent="-285750">
              <a:buFont typeface="Arial" panose="020B0604020202020204" pitchFamily="34" charset="0"/>
              <a:buChar char="•"/>
            </a:pPr>
            <a:r>
              <a:rPr lang="de-DE" sz="1600" dirty="0"/>
              <a:t>Hilfe bei administrative Aufgaben</a:t>
            </a:r>
          </a:p>
          <a:p>
            <a:pPr marL="285750" indent="-285750">
              <a:buFont typeface="Arial" panose="020B0604020202020204" pitchFamily="34" charset="0"/>
              <a:buChar char="•"/>
            </a:pPr>
            <a:r>
              <a:rPr lang="de-DE" sz="1600" dirty="0"/>
              <a:t>Fachliche Integration</a:t>
            </a:r>
          </a:p>
          <a:p>
            <a:pPr marL="285750" indent="-285750">
              <a:buFont typeface="Arial" panose="020B0604020202020204" pitchFamily="34" charset="0"/>
              <a:buChar char="•"/>
            </a:pPr>
            <a:r>
              <a:rPr lang="de-DE" sz="1600" dirty="0"/>
              <a:t>Anerkennungsprüfung</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a:p>
        </p:txBody>
      </p:sp>
    </p:spTree>
    <p:extLst>
      <p:ext uri="{BB962C8B-B14F-4D97-AF65-F5344CB8AC3E}">
        <p14:creationId xmlns:p14="http://schemas.microsoft.com/office/powerpoint/2010/main" val="22253984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D0B283E3-80BE-816A-2EB2-12CEE43E8B43}"/>
              </a:ext>
            </a:extLst>
          </p:cNvPr>
          <p:cNvSpPr/>
          <p:nvPr/>
        </p:nvSpPr>
        <p:spPr bwMode="auto">
          <a:xfrm>
            <a:off x="0" y="0"/>
            <a:ext cx="2843808" cy="5143500"/>
          </a:xfrm>
          <a:prstGeom prst="rect">
            <a:avLst/>
          </a:prstGeom>
          <a:solidFill>
            <a:schemeClr val="accent6">
              <a:lumMod val="25000"/>
              <a:lumOff val="75000"/>
            </a:schemeClr>
          </a:solidFill>
          <a:ln w="15875" cap="flat" cmpd="sng" algn="ctr">
            <a:solidFill>
              <a:schemeClr val="accent6">
                <a:lumMod val="90000"/>
                <a:lumOff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14" name="Textfeld 13">
            <a:extLst>
              <a:ext uri="{FF2B5EF4-FFF2-40B4-BE49-F238E27FC236}">
                <a16:creationId xmlns:a16="http://schemas.microsoft.com/office/drawing/2014/main" id="{63A9EBFD-3C6A-A53D-C843-88A01BB16EE1}"/>
              </a:ext>
            </a:extLst>
          </p:cNvPr>
          <p:cNvSpPr txBox="1"/>
          <p:nvPr/>
        </p:nvSpPr>
        <p:spPr>
          <a:xfrm>
            <a:off x="125760" y="138688"/>
            <a:ext cx="2592288" cy="1697772"/>
          </a:xfrm>
          <a:prstGeom prst="rect">
            <a:avLst/>
          </a:prstGeom>
          <a:noFill/>
        </p:spPr>
        <p:txBody>
          <a:bodyPr wrap="square" rtlCol="0">
            <a:spAutoFit/>
          </a:bodyPr>
          <a:lstStyle/>
          <a:p>
            <a:pPr>
              <a:lnSpc>
                <a:spcPct val="150000"/>
              </a:lnSpc>
            </a:pPr>
            <a:r>
              <a:rPr lang="de-DE" b="1" u="sng" dirty="0">
                <a:solidFill>
                  <a:schemeClr val="tx2"/>
                </a:solidFill>
                <a:latin typeface="Calibri" panose="020F0502020204030204" pitchFamily="34" charset="0"/>
                <a:cs typeface="Calibri" panose="020F0502020204030204" pitchFamily="34" charset="0"/>
              </a:rPr>
              <a:t>Gewinnung von Personal aus dem Ausland im WKH</a:t>
            </a:r>
          </a:p>
        </p:txBody>
      </p:sp>
      <p:sp>
        <p:nvSpPr>
          <p:cNvPr id="15" name="Textfeld 14">
            <a:extLst>
              <a:ext uri="{FF2B5EF4-FFF2-40B4-BE49-F238E27FC236}">
                <a16:creationId xmlns:a16="http://schemas.microsoft.com/office/drawing/2014/main" id="{88095D42-EC28-294F-8914-052D8C4540C4}"/>
              </a:ext>
            </a:extLst>
          </p:cNvPr>
          <p:cNvSpPr txBox="1"/>
          <p:nvPr/>
        </p:nvSpPr>
        <p:spPr>
          <a:xfrm>
            <a:off x="3275856" y="987574"/>
            <a:ext cx="4553635" cy="369331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de-DE" sz="1800" dirty="0">
                <a:solidFill>
                  <a:schemeClr val="tx2"/>
                </a:solidFill>
                <a:latin typeface="Calibri" panose="020F0502020204030204" pitchFamily="34" charset="0"/>
                <a:cs typeface="Calibri" panose="020F0502020204030204" pitchFamily="34" charset="0"/>
              </a:rPr>
              <a:t>Integration in die Teams &amp; dem Haus </a:t>
            </a:r>
          </a:p>
          <a:p>
            <a:pPr marL="285750" indent="-285750">
              <a:lnSpc>
                <a:spcPct val="150000"/>
              </a:lnSpc>
              <a:buFont typeface="Arial" panose="020B0604020202020204" pitchFamily="34" charset="0"/>
              <a:buChar char="•"/>
            </a:pPr>
            <a:r>
              <a:rPr lang="de-DE" sz="1800" dirty="0">
                <a:solidFill>
                  <a:schemeClr val="tx2"/>
                </a:solidFill>
                <a:latin typeface="Calibri" panose="020F0502020204030204" pitchFamily="34" charset="0"/>
                <a:cs typeface="Calibri" panose="020F0502020204030204" pitchFamily="34" charset="0"/>
              </a:rPr>
              <a:t>Erster Arbeitstag</a:t>
            </a:r>
          </a:p>
          <a:p>
            <a:pPr marL="285750" indent="-285750">
              <a:lnSpc>
                <a:spcPct val="150000"/>
              </a:lnSpc>
              <a:buFont typeface="Arial" panose="020B0604020202020204" pitchFamily="34" charset="0"/>
              <a:buChar char="•"/>
            </a:pPr>
            <a:r>
              <a:rPr lang="de-DE" sz="1800" dirty="0">
                <a:solidFill>
                  <a:schemeClr val="tx2"/>
                </a:solidFill>
                <a:latin typeface="Calibri" panose="020F0502020204030204" pitchFamily="34" charset="0"/>
                <a:cs typeface="Calibri" panose="020F0502020204030204" pitchFamily="34" charset="0"/>
              </a:rPr>
              <a:t>Empfang im Haus</a:t>
            </a:r>
          </a:p>
          <a:p>
            <a:pPr marL="285750" indent="-285750">
              <a:lnSpc>
                <a:spcPct val="150000"/>
              </a:lnSpc>
              <a:buFont typeface="Arial" panose="020B0604020202020204" pitchFamily="34" charset="0"/>
              <a:buChar char="•"/>
            </a:pPr>
            <a:r>
              <a:rPr lang="de-DE" sz="1800" dirty="0">
                <a:solidFill>
                  <a:schemeClr val="tx2"/>
                </a:solidFill>
                <a:latin typeface="Calibri" panose="020F0502020204030204" pitchFamily="34" charset="0"/>
                <a:cs typeface="Calibri" panose="020F0502020204030204" pitchFamily="34" charset="0"/>
              </a:rPr>
              <a:t>Willkommenskultur</a:t>
            </a:r>
          </a:p>
          <a:p>
            <a:pPr marL="285750" indent="-285750">
              <a:lnSpc>
                <a:spcPct val="150000"/>
              </a:lnSpc>
              <a:buFont typeface="Arial" panose="020B0604020202020204" pitchFamily="34" charset="0"/>
              <a:buChar char="•"/>
            </a:pPr>
            <a:r>
              <a:rPr lang="de-DE" sz="1800" dirty="0">
                <a:solidFill>
                  <a:schemeClr val="tx2"/>
                </a:solidFill>
                <a:latin typeface="Calibri" panose="020F0502020204030204" pitchFamily="34" charset="0"/>
                <a:cs typeface="Calibri" panose="020F0502020204030204" pitchFamily="34" charset="0"/>
              </a:rPr>
              <a:t>Individuelle Unterstützung durch Ehrenamt, Integrationslotsen, Paten, Schule, Praxisanleiter, </a:t>
            </a:r>
          </a:p>
          <a:p>
            <a:pPr marL="285750" indent="-285750">
              <a:lnSpc>
                <a:spcPct val="150000"/>
              </a:lnSpc>
              <a:buFont typeface="Arial" panose="020B0604020202020204" pitchFamily="34" charset="0"/>
              <a:buChar char="•"/>
            </a:pPr>
            <a:r>
              <a:rPr lang="de-DE" sz="1800" dirty="0">
                <a:solidFill>
                  <a:schemeClr val="tx2"/>
                </a:solidFill>
                <a:latin typeface="Calibri" panose="020F0502020204030204" pitchFamily="34" charset="0"/>
                <a:cs typeface="Calibri" panose="020F0502020204030204" pitchFamily="34" charset="0"/>
              </a:rPr>
              <a:t>Feierlichkeiten  </a:t>
            </a:r>
          </a:p>
          <a:p>
            <a:pPr marL="285750" indent="-285750">
              <a:buFont typeface="Arial" panose="020B0604020202020204" pitchFamily="34" charset="0"/>
              <a:buChar char="•"/>
            </a:pPr>
            <a:endParaRPr lang="de-DE" sz="1800" dirty="0">
              <a:solidFill>
                <a:schemeClr val="tx2"/>
              </a:solidFill>
              <a:latin typeface="+mj-lt"/>
            </a:endParaRPr>
          </a:p>
        </p:txBody>
      </p:sp>
      <p:pic>
        <p:nvPicPr>
          <p:cNvPr id="16" name="Bildplatzhalter 5">
            <a:extLst>
              <a:ext uri="{FF2B5EF4-FFF2-40B4-BE49-F238E27FC236}">
                <a16:creationId xmlns:a16="http://schemas.microsoft.com/office/drawing/2014/main" id="{EFD86840-5284-A97F-32B9-F4FC589C3C46}"/>
              </a:ext>
            </a:extLst>
          </p:cNvPr>
          <p:cNvPicPr>
            <a:picLocks noChangeAspect="1"/>
          </p:cNvPicPr>
          <p:nvPr/>
        </p:nvPicPr>
        <p:blipFill>
          <a:blip r:embed="rId3" cstate="print">
            <a:extLst>
              <a:ext uri="{28A0092B-C50C-407E-A947-70E740481C1C}">
                <a14:useLocalDpi xmlns:a14="http://schemas.microsoft.com/office/drawing/2010/main" val="0"/>
              </a:ext>
            </a:extLst>
          </a:blip>
          <a:srcRect t="2028" b="2028"/>
          <a:stretch>
            <a:fillRect/>
          </a:stretch>
        </p:blipFill>
        <p:spPr>
          <a:xfrm>
            <a:off x="-18832" y="2603693"/>
            <a:ext cx="2843808" cy="2077200"/>
          </a:xfrm>
          <a:prstGeom prst="rect">
            <a:avLst/>
          </a:prstGeom>
        </p:spPr>
      </p:pic>
    </p:spTree>
    <p:extLst>
      <p:ext uri="{BB962C8B-B14F-4D97-AF65-F5344CB8AC3E}">
        <p14:creationId xmlns:p14="http://schemas.microsoft.com/office/powerpoint/2010/main" val="35506037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F2C3470-33BA-0226-4AD9-59E30F73B445}"/>
              </a:ext>
            </a:extLst>
          </p:cNvPr>
          <p:cNvSpPr>
            <a:spLocks noGrp="1"/>
          </p:cNvSpPr>
          <p:nvPr>
            <p:ph sz="quarter" idx="11"/>
          </p:nvPr>
        </p:nvSpPr>
        <p:spPr>
          <a:xfrm>
            <a:off x="601383" y="1347614"/>
            <a:ext cx="7920880" cy="2941179"/>
          </a:xfrm>
        </p:spPr>
        <p:txBody>
          <a:bodyPr/>
          <a:lstStyle/>
          <a:p>
            <a:pPr marL="285750" indent="-285750">
              <a:lnSpc>
                <a:spcPct val="150000"/>
              </a:lnSpc>
              <a:buFont typeface="Arial" panose="020B0604020202020204" pitchFamily="34" charset="0"/>
              <a:buChar char="•"/>
            </a:pPr>
            <a:r>
              <a:rPr lang="de-DE" dirty="0">
                <a:latin typeface="Calibri" panose="020F0502020204030204" pitchFamily="34" charset="0"/>
                <a:cs typeface="Calibri" panose="020F0502020204030204" pitchFamily="34" charset="0"/>
              </a:rPr>
              <a:t>Feierlichkeiten </a:t>
            </a:r>
          </a:p>
          <a:p>
            <a:pPr marL="285750" indent="-285750">
              <a:lnSpc>
                <a:spcPct val="150000"/>
              </a:lnSpc>
              <a:buFont typeface="Arial" panose="020B0604020202020204" pitchFamily="34" charset="0"/>
              <a:buChar char="•"/>
            </a:pPr>
            <a:r>
              <a:rPr lang="de-DE" dirty="0">
                <a:latin typeface="Calibri" panose="020F0502020204030204" pitchFamily="34" charset="0"/>
                <a:cs typeface="Calibri" panose="020F0502020204030204" pitchFamily="34" charset="0"/>
              </a:rPr>
              <a:t>Öffentlichkeitsarbeit</a:t>
            </a:r>
          </a:p>
          <a:p>
            <a:pPr marL="285750" indent="-285750">
              <a:lnSpc>
                <a:spcPct val="150000"/>
              </a:lnSpc>
              <a:buFont typeface="Arial" panose="020B0604020202020204" pitchFamily="34" charset="0"/>
              <a:buChar char="•"/>
            </a:pPr>
            <a:r>
              <a:rPr lang="de-DE" dirty="0">
                <a:latin typeface="Calibri" panose="020F0502020204030204" pitchFamily="34" charset="0"/>
                <a:cs typeface="Calibri" panose="020F0502020204030204" pitchFamily="34" charset="0"/>
              </a:rPr>
              <a:t>Anerkennungsprüfung</a:t>
            </a:r>
          </a:p>
          <a:p>
            <a:pPr marL="285750" indent="-285750">
              <a:lnSpc>
                <a:spcPct val="150000"/>
              </a:lnSpc>
              <a:buFont typeface="Arial" panose="020B0604020202020204" pitchFamily="34" charset="0"/>
              <a:buChar char="•"/>
            </a:pPr>
            <a:r>
              <a:rPr lang="de-DE" dirty="0">
                <a:latin typeface="Calibri" panose="020F0502020204030204" pitchFamily="34" charset="0"/>
                <a:cs typeface="Calibri" panose="020F0502020204030204" pitchFamily="34" charset="0"/>
              </a:rPr>
              <a:t>Überreichung der Urkunden </a:t>
            </a:r>
          </a:p>
          <a:p>
            <a:pPr marL="285750" indent="-285750">
              <a:lnSpc>
                <a:spcPct val="150000"/>
              </a:lnSpc>
              <a:buFont typeface="Arial" panose="020B0604020202020204" pitchFamily="34" charset="0"/>
              <a:buChar char="•"/>
            </a:pPr>
            <a:r>
              <a:rPr lang="de-DE" dirty="0">
                <a:latin typeface="Calibri" panose="020F0502020204030204" pitchFamily="34" charset="0"/>
                <a:cs typeface="Calibri" panose="020F0502020204030204" pitchFamily="34" charset="0"/>
              </a:rPr>
              <a:t>Berufliche Weiterentwicklung fördern </a:t>
            </a:r>
          </a:p>
        </p:txBody>
      </p:sp>
      <p:sp>
        <p:nvSpPr>
          <p:cNvPr id="4" name="Inhaltsplatzhalter 3">
            <a:extLst>
              <a:ext uri="{FF2B5EF4-FFF2-40B4-BE49-F238E27FC236}">
                <a16:creationId xmlns:a16="http://schemas.microsoft.com/office/drawing/2014/main" id="{73A0B0CB-485F-E5E5-4E9C-DA0D32515DC7}"/>
              </a:ext>
            </a:extLst>
          </p:cNvPr>
          <p:cNvSpPr>
            <a:spLocks noGrp="1"/>
          </p:cNvSpPr>
          <p:nvPr>
            <p:ph sz="quarter" idx="12"/>
          </p:nvPr>
        </p:nvSpPr>
        <p:spPr>
          <a:xfrm>
            <a:off x="611560" y="710691"/>
            <a:ext cx="6841088" cy="357464"/>
          </a:xfrm>
        </p:spPr>
        <p:txBody>
          <a:bodyPr/>
          <a:lstStyle/>
          <a:p>
            <a:r>
              <a:rPr lang="de-DE" sz="2400" u="sng" dirty="0">
                <a:latin typeface="Calibri" panose="020F0502020204030204" pitchFamily="34" charset="0"/>
                <a:cs typeface="Calibri" panose="020F0502020204030204" pitchFamily="34" charset="0"/>
              </a:rPr>
              <a:t>Integration</a:t>
            </a:r>
          </a:p>
        </p:txBody>
      </p:sp>
      <p:pic>
        <p:nvPicPr>
          <p:cNvPr id="5" name="Bildplatzhalter 6">
            <a:extLst>
              <a:ext uri="{FF2B5EF4-FFF2-40B4-BE49-F238E27FC236}">
                <a16:creationId xmlns:a16="http://schemas.microsoft.com/office/drawing/2014/main" id="{C69D5948-E910-F275-CBB7-3EA582F5AD22}"/>
              </a:ext>
            </a:extLst>
          </p:cNvPr>
          <p:cNvPicPr>
            <a:picLocks noChangeAspect="1"/>
          </p:cNvPicPr>
          <p:nvPr/>
        </p:nvPicPr>
        <p:blipFill>
          <a:blip r:embed="rId3" cstate="print">
            <a:extLst>
              <a:ext uri="{28A0092B-C50C-407E-A947-70E740481C1C}">
                <a14:useLocalDpi xmlns:a14="http://schemas.microsoft.com/office/drawing/2010/main" val="0"/>
              </a:ext>
            </a:extLst>
          </a:blip>
          <a:srcRect t="20220" b="20220"/>
          <a:stretch>
            <a:fillRect/>
          </a:stretch>
        </p:blipFill>
        <p:spPr>
          <a:xfrm>
            <a:off x="4713121" y="2961866"/>
            <a:ext cx="4211960" cy="1881488"/>
          </a:xfrm>
          <a:prstGeom prst="rect">
            <a:avLst/>
          </a:prstGeom>
        </p:spPr>
      </p:pic>
      <p:sp>
        <p:nvSpPr>
          <p:cNvPr id="6" name="Rechteck 5">
            <a:extLst>
              <a:ext uri="{FF2B5EF4-FFF2-40B4-BE49-F238E27FC236}">
                <a16:creationId xmlns:a16="http://schemas.microsoft.com/office/drawing/2014/main" id="{B39684B9-28C7-5E4F-D194-FC361CFC3B92}"/>
              </a:ext>
            </a:extLst>
          </p:cNvPr>
          <p:cNvSpPr/>
          <p:nvPr/>
        </p:nvSpPr>
        <p:spPr bwMode="auto">
          <a:xfrm>
            <a:off x="5580112" y="570200"/>
            <a:ext cx="1656184" cy="2085568"/>
          </a:xfrm>
          <a:prstGeom prst="rect">
            <a:avLst/>
          </a:prstGeom>
          <a:noFill/>
          <a:ln w="25400" cap="flat" cmpd="sng" algn="ctr">
            <a:solidFill>
              <a:schemeClr val="accent6">
                <a:lumMod val="75000"/>
                <a:lumOff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7" name="Rechteck 6">
            <a:extLst>
              <a:ext uri="{FF2B5EF4-FFF2-40B4-BE49-F238E27FC236}">
                <a16:creationId xmlns:a16="http://schemas.microsoft.com/office/drawing/2014/main" id="{ED338B76-296F-445E-7186-2AACAB50D9D6}"/>
              </a:ext>
            </a:extLst>
          </p:cNvPr>
          <p:cNvSpPr/>
          <p:nvPr/>
        </p:nvSpPr>
        <p:spPr bwMode="auto">
          <a:xfrm rot="5400000">
            <a:off x="5878357" y="1796630"/>
            <a:ext cx="1881488" cy="4211960"/>
          </a:xfrm>
          <a:prstGeom prst="rect">
            <a:avLst/>
          </a:prstGeom>
          <a:noFill/>
          <a:ln w="25400" cap="flat" cmpd="sng" algn="ctr">
            <a:solidFill>
              <a:schemeClr val="accent6">
                <a:lumMod val="75000"/>
                <a:lumOff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8" name="Rechteck 7">
            <a:extLst>
              <a:ext uri="{FF2B5EF4-FFF2-40B4-BE49-F238E27FC236}">
                <a16:creationId xmlns:a16="http://schemas.microsoft.com/office/drawing/2014/main" id="{2C847BFD-F0DF-4024-C605-6F44CE846851}"/>
              </a:ext>
            </a:extLst>
          </p:cNvPr>
          <p:cNvSpPr/>
          <p:nvPr/>
        </p:nvSpPr>
        <p:spPr bwMode="auto">
          <a:xfrm>
            <a:off x="0" y="0"/>
            <a:ext cx="4572000" cy="5143500"/>
          </a:xfrm>
          <a:prstGeom prst="rect">
            <a:avLst/>
          </a:prstGeom>
          <a:solidFill>
            <a:schemeClr val="accent4">
              <a:lumMod val="40000"/>
              <a:lumOff val="60000"/>
              <a:alpha val="17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pitchFamily="1" charset="-128"/>
            </a:endParaRPr>
          </a:p>
        </p:txBody>
      </p:sp>
      <p:pic>
        <p:nvPicPr>
          <p:cNvPr id="9" name="Inhaltsplatzhalter 6">
            <a:extLst>
              <a:ext uri="{FF2B5EF4-FFF2-40B4-BE49-F238E27FC236}">
                <a16:creationId xmlns:a16="http://schemas.microsoft.com/office/drawing/2014/main" id="{F091DCE5-6037-DBE4-EE40-F2B3DCBC2C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379338" y="784892"/>
            <a:ext cx="2085566" cy="1656185"/>
          </a:xfrm>
          <a:prstGeom prst="rect">
            <a:avLst/>
          </a:prstGeom>
        </p:spPr>
      </p:pic>
    </p:spTree>
    <p:extLst>
      <p:ext uri="{BB962C8B-B14F-4D97-AF65-F5344CB8AC3E}">
        <p14:creationId xmlns:p14="http://schemas.microsoft.com/office/powerpoint/2010/main" val="1469105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Vorlagendatei_ POTX_CD_2016">
  <a:themeElements>
    <a:clrScheme name="Benutzerdefiniert 1">
      <a:dk1>
        <a:srgbClr val="FF0000"/>
      </a:dk1>
      <a:lt1>
        <a:srgbClr val="FFFFFF"/>
      </a:lt1>
      <a:dk2>
        <a:srgbClr val="000000"/>
      </a:dk2>
      <a:lt2>
        <a:srgbClr val="FF0000"/>
      </a:lt2>
      <a:accent1>
        <a:srgbClr val="FFFFFF"/>
      </a:accent1>
      <a:accent2>
        <a:srgbClr val="FF0000"/>
      </a:accent2>
      <a:accent3>
        <a:srgbClr val="000000"/>
      </a:accent3>
      <a:accent4>
        <a:srgbClr val="7F7F7F"/>
      </a:accent4>
      <a:accent5>
        <a:srgbClr val="3F3F3F"/>
      </a:accent5>
      <a:accent6>
        <a:srgbClr val="262626"/>
      </a:accent6>
      <a:hlink>
        <a:srgbClr val="FF0000"/>
      </a:hlink>
      <a:folHlink>
        <a:srgbClr val="FF0000"/>
      </a:folHlink>
    </a:clrScheme>
    <a:fontScheme name="Palatino">
      <a:majorFont>
        <a:latin typeface="Palatino Linotype"/>
        <a:ea typeface="ＭＳ Ｐゴシック"/>
        <a:cs typeface=""/>
      </a:majorFont>
      <a:minorFont>
        <a:latin typeface="Palatino Linotype"/>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2400" b="0" i="0" u="none" strike="noStrike" cap="none" normalizeH="0" baseline="0" smtClean="0">
            <a:ln>
              <a:noFill/>
            </a:ln>
            <a:solidFill>
              <a:schemeClr val="tx1"/>
            </a:solidFill>
            <a:effectLst/>
            <a:latin typeface="Arial" charset="0"/>
            <a:ea typeface="ＭＳ Ｐゴシック" pitchFamily="1" charset="-128"/>
          </a:defRPr>
        </a:defPPr>
      </a:lstStyle>
    </a:lnDef>
    <a:txDef>
      <a:spPr>
        <a:noFill/>
      </a:spPr>
      <a:bodyPr wrap="square" rtlCol="0">
        <a:spAutoFit/>
      </a:bodyPr>
      <a:lstStyle>
        <a:defPPr>
          <a:defRPr sz="1800" dirty="0">
            <a:latin typeface="+mj-lt"/>
          </a:defRPr>
        </a:defPPr>
      </a:lstStyle>
    </a:txDef>
  </a:objectDefaults>
  <a:extraClrSchemeLst>
    <a:extraClrScheme>
      <a:clrScheme name="PraesentationsMaster-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aesentationsMaster-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aesentationsMaster-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aesentationsMaster-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aesentationsMaster-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aesentationsMaster-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aesentationsMaster-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aesentationsMaster-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aesentationsMaster-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aesentationsMaster-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aesentationsMaster-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aesentationsMaster-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b8ba6d1-2556-46c2-80e8-b443e10c467a">
      <UserInfo>
        <DisplayName>Brandes, SebastianUlrich</DisplayName>
        <AccountId>15188</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51B8DED10F36734181DC1C1B6F155F91" ma:contentTypeVersion="6" ma:contentTypeDescription="Ein neues Dokument erstellen." ma:contentTypeScope="" ma:versionID="286a3a684cce69896996758aae140989">
  <xsd:schema xmlns:xsd="http://www.w3.org/2001/XMLSchema" xmlns:xs="http://www.w3.org/2001/XMLSchema" xmlns:p="http://schemas.microsoft.com/office/2006/metadata/properties" xmlns:ns2="4b8ba6d1-2556-46c2-80e8-b443e10c467a" xmlns:ns3="18400af7-5e90-468f-a1c0-b96b12f0cc0b" targetNamespace="http://schemas.microsoft.com/office/2006/metadata/properties" ma:root="true" ma:fieldsID="b3c04cddd243991fbe8b7efb1c85dab5" ns2:_="" ns3:_="">
    <xsd:import namespace="4b8ba6d1-2556-46c2-80e8-b443e10c467a"/>
    <xsd:import namespace="18400af7-5e90-468f-a1c0-b96b12f0cc0b"/>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8ba6d1-2556-46c2-80e8-b443e10c467a" elementFormDefault="qualified">
    <xsd:import namespace="http://schemas.microsoft.com/office/2006/documentManagement/types"/>
    <xsd:import namespace="http://schemas.microsoft.com/office/infopath/2007/PartnerControls"/>
    <xsd:element name="SharedWithUsers" ma:index="8" nillable="true" ma:displayName="Freigegeben für"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description="" ma:internalName="SharedWithDetails" ma:readOnly="true">
      <xsd:simpleType>
        <xsd:restriction base="dms:Note">
          <xsd:maxLength value="255"/>
        </xsd:restriction>
      </xsd:simpleType>
    </xsd:element>
    <xsd:element name="LastSharedByUser" ma:index="10" nillable="true" ma:displayName="Zuletzt freigegeben nach Benutzer" ma:description="" ma:internalName="LastSharedByUser" ma:readOnly="true">
      <xsd:simpleType>
        <xsd:restriction base="dms:Note">
          <xsd:maxLength value="255"/>
        </xsd:restriction>
      </xsd:simpleType>
    </xsd:element>
    <xsd:element name="LastSharedByTime" ma:index="11" nillable="true" ma:displayName="Zuletzt freigegeben nach Zeitpunkt"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8400af7-5e90-468f-a1c0-b96b12f0cc0b"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00D00A-B9B2-4967-8BA2-AC1FBB298186}">
  <ds:schemaRefs>
    <ds:schemaRef ds:uri="http://schemas.microsoft.com/office/2006/documentManagement/types"/>
    <ds:schemaRef ds:uri="http://purl.org/dc/elements/1.1/"/>
    <ds:schemaRef ds:uri="http://schemas.microsoft.com/office/2006/metadata/properties"/>
    <ds:schemaRef ds:uri="http://purl.org/dc/terms/"/>
    <ds:schemaRef ds:uri="18400af7-5e90-468f-a1c0-b96b12f0cc0b"/>
    <ds:schemaRef ds:uri="4b8ba6d1-2556-46c2-80e8-b443e10c467a"/>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9B91FD8-5A50-47DE-B46F-06F47D3EDE4E}">
  <ds:schemaRefs>
    <ds:schemaRef ds:uri="http://schemas.microsoft.com/sharepoint/v3/contenttype/forms"/>
  </ds:schemaRefs>
</ds:datastoreItem>
</file>

<file path=customXml/itemProps3.xml><?xml version="1.0" encoding="utf-8"?>
<ds:datastoreItem xmlns:ds="http://schemas.openxmlformats.org/officeDocument/2006/customXml" ds:itemID="{BCB6508F-C7D5-4C22-908F-74B9A94492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8ba6d1-2556-46c2-80e8-b443e10c467a"/>
    <ds:schemaRef ds:uri="18400af7-5e90-468f-a1c0-b96b12f0cc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Vorlagendatei_ POTX_CD_2016</Template>
  <TotalTime>0</TotalTime>
  <Words>2954</Words>
  <Application>Microsoft Office PowerPoint</Application>
  <PresentationFormat>Bildschirmpräsentation (16:9)</PresentationFormat>
  <Paragraphs>295</Paragraphs>
  <Slides>20</Slides>
  <Notes>20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20</vt:i4>
      </vt:variant>
    </vt:vector>
  </HeadingPairs>
  <TitlesOfParts>
    <vt:vector size="26" baseType="lpstr">
      <vt:lpstr>Arial</vt:lpstr>
      <vt:lpstr>Calibri</vt:lpstr>
      <vt:lpstr>Courier New</vt:lpstr>
      <vt:lpstr>Palatino Linotype</vt:lpstr>
      <vt:lpstr>SegoeUIHistoric</vt:lpstr>
      <vt:lpstr>Vorlagendatei_ POTX_CD_2016</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Warum dieses Projekt?! </vt:lpstr>
      <vt:lpstr>Was bieten wir an?</vt:lpstr>
      <vt:lpstr>Freizeitaktivitäten</vt:lpstr>
      <vt:lpstr>PowerPoint-Präsentation</vt:lpstr>
      <vt:lpstr>PowerPoint-Präsentation</vt:lpstr>
      <vt:lpstr>PowerPoint-Präsentation</vt:lpstr>
      <vt:lpstr>PowerPoint-Präsentation</vt:lpstr>
      <vt:lpstr>PowerPoint-Präsentation</vt:lpstr>
      <vt:lpstr>Ehrenamt als zentrale Säule </vt:lpstr>
      <vt:lpstr>Ehrenamt als zentrale Säule </vt:lpstr>
    </vt:vector>
  </TitlesOfParts>
  <Company>Waldkrankenhaus St. Marien gGmbH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Paule, Thomas</dc:creator>
  <cp:lastModifiedBy>Harder-Klammer Kathrin</cp:lastModifiedBy>
  <cp:revision>34</cp:revision>
  <cp:lastPrinted>2024-10-14T07:39:04Z</cp:lastPrinted>
  <dcterms:created xsi:type="dcterms:W3CDTF">2024-04-14T09:48:58Z</dcterms:created>
  <dcterms:modified xsi:type="dcterms:W3CDTF">2024-11-21T08:26:52Z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0x01010051B8DED10F36734181DC1C1B6F155F91</vt:lpwstr>
  </property>
  <property fmtid="{D5CDD505-2E9C-101B-9397-08002B2CF9AE}" pid="3" name="MSIP_Label_affe7464-4ad0-4f65-bb24-7909061670de_Enabled">
    <vt:lpwstr>true</vt:lpwstr>
  </property>
  <property fmtid="{D5CDD505-2E9C-101B-9397-08002B2CF9AE}" pid="4" name="MSIP_Label_affe7464-4ad0-4f65-bb24-7909061670de_SetDate">
    <vt:lpwstr>2024-10-10T05:46:22Z</vt:lpwstr>
  </property>
  <property fmtid="{D5CDD505-2E9C-101B-9397-08002B2CF9AE}" pid="5" name="MSIP_Label_affe7464-4ad0-4f65-bb24-7909061670de_Method">
    <vt:lpwstr>Standard</vt:lpwstr>
  </property>
  <property fmtid="{D5CDD505-2E9C-101B-9397-08002B2CF9AE}" pid="6" name="MSIP_Label_affe7464-4ad0-4f65-bb24-7909061670de_Name">
    <vt:lpwstr>Intern</vt:lpwstr>
  </property>
  <property fmtid="{D5CDD505-2E9C-101B-9397-08002B2CF9AE}" pid="7" name="MSIP_Label_affe7464-4ad0-4f65-bb24-7909061670de_SiteId">
    <vt:lpwstr>7a0df6a5-35c9-4bdc-ae48-9c981a4d5559</vt:lpwstr>
  </property>
  <property fmtid="{D5CDD505-2E9C-101B-9397-08002B2CF9AE}" pid="8" name="MSIP_Label_affe7464-4ad0-4f65-bb24-7909061670de_ActionId">
    <vt:lpwstr>fafbea2c-699a-4d97-86d9-12027cbe9ea3</vt:lpwstr>
  </property>
  <property fmtid="{D5CDD505-2E9C-101B-9397-08002B2CF9AE}" pid="9" name="MSIP_Label_affe7464-4ad0-4f65-bb24-7909061670de_ContentBits">
    <vt:lpwstr>0</vt:lpwstr>
  </property>
</Properties>
</file>