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9.xml" ContentType="application/vnd.openxmlformats-officedocument.presentationml.notesSlide+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notesSlides/notesSlide10.xml" ContentType="application/vnd.openxmlformats-officedocument.presentationml.notesSlide+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notesSlides/notesSlide11.xml" ContentType="application/vnd.openxmlformats-officedocument.presentationml.notesSlide+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notesSlides/notesSlide12.xml" ContentType="application/vnd.openxmlformats-officedocument.presentationml.notesSlide+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notesSlides/notesSlide13.xml" ContentType="application/vnd.openxmlformats-officedocument.presentationml.notesSlide+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notesSlides/notesSlide14.xml" ContentType="application/vnd.openxmlformats-officedocument.presentationml.notesSlide+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notesSlides/notesSlide15.xml" ContentType="application/vnd.openxmlformats-officedocument.presentationml.notesSlide+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notesSlides/notesSlide16.xml" ContentType="application/vnd.openxmlformats-officedocument.presentationml.notesSlide+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notesSlides/notesSlide17.xml" ContentType="application/vnd.openxmlformats-officedocument.presentationml.notesSlide+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34"/>
  </p:notesMasterIdLst>
  <p:sldIdLst>
    <p:sldId id="355" r:id="rId5"/>
    <p:sldId id="357" r:id="rId6"/>
    <p:sldId id="381" r:id="rId7"/>
    <p:sldId id="372" r:id="rId8"/>
    <p:sldId id="371" r:id="rId9"/>
    <p:sldId id="373" r:id="rId10"/>
    <p:sldId id="351" r:id="rId11"/>
    <p:sldId id="333" r:id="rId12"/>
    <p:sldId id="397" r:id="rId13"/>
    <p:sldId id="358" r:id="rId14"/>
    <p:sldId id="404" r:id="rId15"/>
    <p:sldId id="401" r:id="rId16"/>
    <p:sldId id="402" r:id="rId17"/>
    <p:sldId id="400" r:id="rId18"/>
    <p:sldId id="389" r:id="rId19"/>
    <p:sldId id="394" r:id="rId20"/>
    <p:sldId id="399" r:id="rId21"/>
    <p:sldId id="403" r:id="rId22"/>
    <p:sldId id="415" r:id="rId23"/>
    <p:sldId id="362" r:id="rId24"/>
    <p:sldId id="410" r:id="rId25"/>
    <p:sldId id="418" r:id="rId26"/>
    <p:sldId id="419" r:id="rId27"/>
    <p:sldId id="416" r:id="rId28"/>
    <p:sldId id="413" r:id="rId29"/>
    <p:sldId id="274" r:id="rId30"/>
    <p:sldId id="356" r:id="rId31"/>
    <p:sldId id="359" r:id="rId32"/>
    <p:sldId id="361" r:id="rId3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BB822A90-4F18-4670-AE0A-3D4DC056EFB6}">
          <p14:sldIdLst>
            <p14:sldId id="355"/>
            <p14:sldId id="357"/>
            <p14:sldId id="381"/>
          </p14:sldIdLst>
        </p14:section>
        <p14:section name="Ziele in Phase 1" id="{4F4C1FC6-AC94-4900-95E3-303DB32357F0}">
          <p14:sldIdLst>
            <p14:sldId id="372"/>
            <p14:sldId id="371"/>
            <p14:sldId id="373"/>
          </p14:sldIdLst>
        </p14:section>
        <p14:section name="Ist-Stand Phase 1" id="{FEE00334-2C63-4441-B614-270F590CCC7E}">
          <p14:sldIdLst>
            <p14:sldId id="351"/>
            <p14:sldId id="333"/>
            <p14:sldId id="397"/>
            <p14:sldId id="358"/>
            <p14:sldId id="404"/>
            <p14:sldId id="401"/>
            <p14:sldId id="402"/>
            <p14:sldId id="400"/>
            <p14:sldId id="389"/>
            <p14:sldId id="394"/>
            <p14:sldId id="399"/>
            <p14:sldId id="403"/>
            <p14:sldId id="415"/>
            <p14:sldId id="362"/>
            <p14:sldId id="410"/>
            <p14:sldId id="418"/>
            <p14:sldId id="419"/>
            <p14:sldId id="416"/>
            <p14:sldId id="413"/>
          </p14:sldIdLst>
        </p14:section>
        <p14:section name="Diskussion - weiteres Vorgehen" id="{5137FCCB-73D6-465C-A6AC-F0FC0E688344}">
          <p14:sldIdLst>
            <p14:sldId id="274"/>
            <p14:sldId id="356"/>
            <p14:sldId id="359"/>
            <p14:sldId id="361"/>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B58301-AA29-3970-0954-71D36A091F00}" name="Martina Wolfinger" initials="MW" userId="S::martina.wolfinger@ksh-m.de::71843bb5-3600-4a89-b351-ddddd76e1804" providerId="AD"/>
  <p188:author id="{8E877BFC-C545-76AA-325A-DADDDC8401A2}" name="Sievi, Ylva Anna Rosa" initials="SYAR" userId="S-1-5-21-2511209064-1863731339-3917939392-2077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74710" autoAdjust="0"/>
  </p:normalViewPr>
  <p:slideViewPr>
    <p:cSldViewPr snapToGrid="0">
      <p:cViewPr varScale="1">
        <p:scale>
          <a:sx n="62" d="100"/>
          <a:sy n="62" d="100"/>
        </p:scale>
        <p:origin x="1531"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1E504C-99A0-4A30-8ACB-39906AB659F8}" type="doc">
      <dgm:prSet loTypeId="urn:microsoft.com/office/officeart/2005/8/layout/vList3" loCatId="picture" qsTypeId="urn:microsoft.com/office/officeart/2005/8/quickstyle/simple1" qsCatId="simple" csTypeId="urn:microsoft.com/office/officeart/2005/8/colors/accent2_5" csCatId="accent2" phldr="1"/>
      <dgm:spPr/>
    </dgm:pt>
    <dgm:pt modelId="{05561B70-2C60-492B-A0B3-D83046DDF498}">
      <dgm:prSet phldrT="[Text]"/>
      <dgm:spPr/>
      <dgm:t>
        <a:bodyPr/>
        <a:lstStyle/>
        <a:p>
          <a:pPr algn="l"/>
          <a:r>
            <a:rPr lang="de-DE" dirty="0"/>
            <a:t>Die Zahl der Antragsstellungen und Verfahren variiert sehr stark nach beruflichem Abschluss. Die Zahlen der positiven Anerkennungsbescheide für Heilerziehungspfleger (HEP) und Heilerziehungspflegehelfer (HEP-H) sind absolut gering. Es gibt nur wenige Länder mit vergleichbaren Ausbildungen.</a:t>
          </a:r>
        </a:p>
      </dgm:t>
    </dgm:pt>
    <dgm:pt modelId="{18DB4A0A-8711-4C86-A1A5-67882E8F66AD}" type="parTrans" cxnId="{EEFB8132-B554-42AE-AFB8-C7D68C629C2E}">
      <dgm:prSet/>
      <dgm:spPr/>
      <dgm:t>
        <a:bodyPr/>
        <a:lstStyle/>
        <a:p>
          <a:endParaRPr lang="de-DE"/>
        </a:p>
      </dgm:t>
    </dgm:pt>
    <dgm:pt modelId="{EC20BF4A-FFC6-45FE-BF09-0CF89003E258}" type="sibTrans" cxnId="{EEFB8132-B554-42AE-AFB8-C7D68C629C2E}">
      <dgm:prSet/>
      <dgm:spPr/>
      <dgm:t>
        <a:bodyPr/>
        <a:lstStyle/>
        <a:p>
          <a:endParaRPr lang="de-DE"/>
        </a:p>
      </dgm:t>
    </dgm:pt>
    <dgm:pt modelId="{803617C4-EE20-426D-9C8C-A3EE0DC5C145}">
      <dgm:prSet phldrT="[Text]"/>
      <dgm:spPr/>
      <dgm:t>
        <a:bodyPr/>
        <a:lstStyle/>
        <a:p>
          <a:pPr algn="l"/>
          <a:r>
            <a:rPr lang="de-DE" dirty="0"/>
            <a:t>Es ist aus verschiedenen Gründen eher unwahrscheinlich, dass anerkannte Pflegekräfte und Erzieher aus dem Ausland in den Bereich der Eingliederungshilfe gehen. Quantitative Erhebungen in den Einrichtungen stehen noch aus. </a:t>
          </a:r>
        </a:p>
      </dgm:t>
    </dgm:pt>
    <dgm:pt modelId="{AE13B569-A70F-4EE6-93A8-0C24D8E40EDB}" type="parTrans" cxnId="{A2217D76-1500-4166-A7E5-B698E7E324EF}">
      <dgm:prSet/>
      <dgm:spPr/>
      <dgm:t>
        <a:bodyPr/>
        <a:lstStyle/>
        <a:p>
          <a:endParaRPr lang="de-DE"/>
        </a:p>
      </dgm:t>
    </dgm:pt>
    <dgm:pt modelId="{6328EA25-071D-40DD-A880-B202CD15587C}" type="sibTrans" cxnId="{A2217D76-1500-4166-A7E5-B698E7E324EF}">
      <dgm:prSet/>
      <dgm:spPr/>
      <dgm:t>
        <a:bodyPr/>
        <a:lstStyle/>
        <a:p>
          <a:endParaRPr lang="de-DE"/>
        </a:p>
      </dgm:t>
    </dgm:pt>
    <dgm:pt modelId="{DF4CB7C9-F326-47C4-96E1-503521E07C98}">
      <dgm:prSet phldrT="[Text]"/>
      <dgm:spPr/>
      <dgm:t>
        <a:bodyPr/>
        <a:lstStyle/>
        <a:p>
          <a:pPr algn="l"/>
          <a:r>
            <a:rPr lang="de-DE" dirty="0"/>
            <a:t>Bei den für die EGH relevanten Berufen außerhalb der Pflege haben die Antragsstellenden häufig ihren Wohnsitz bereits in Bayern und ihren Abschluss in ausgewählten EWR-Staat erworben. Das neue Fachkräfteeinwanderungsgesetz und die Fast-Lane greifen hier nicht.</a:t>
          </a:r>
        </a:p>
      </dgm:t>
    </dgm:pt>
    <dgm:pt modelId="{8376289C-1151-44C5-8A21-B3D119C4DCA0}" type="parTrans" cxnId="{786A1EDE-19DF-4B3F-A21C-1F9A8BD76D2E}">
      <dgm:prSet/>
      <dgm:spPr/>
      <dgm:t>
        <a:bodyPr/>
        <a:lstStyle/>
        <a:p>
          <a:endParaRPr lang="de-DE"/>
        </a:p>
      </dgm:t>
    </dgm:pt>
    <dgm:pt modelId="{1612FB62-5A96-4397-90B3-53699A81A02B}" type="sibTrans" cxnId="{786A1EDE-19DF-4B3F-A21C-1F9A8BD76D2E}">
      <dgm:prSet/>
      <dgm:spPr/>
      <dgm:t>
        <a:bodyPr/>
        <a:lstStyle/>
        <a:p>
          <a:endParaRPr lang="de-DE"/>
        </a:p>
      </dgm:t>
    </dgm:pt>
    <dgm:pt modelId="{CADB574E-436F-4806-A654-479877675B3D}" type="pres">
      <dgm:prSet presAssocID="{BB1E504C-99A0-4A30-8ACB-39906AB659F8}" presName="linearFlow" presStyleCnt="0">
        <dgm:presLayoutVars>
          <dgm:dir/>
          <dgm:resizeHandles val="exact"/>
        </dgm:presLayoutVars>
      </dgm:prSet>
      <dgm:spPr/>
    </dgm:pt>
    <dgm:pt modelId="{61B838A3-875A-4486-82D6-5D548E7553AB}" type="pres">
      <dgm:prSet presAssocID="{05561B70-2C60-492B-A0B3-D83046DDF498}" presName="composite" presStyleCnt="0"/>
      <dgm:spPr/>
    </dgm:pt>
    <dgm:pt modelId="{C1BF2D79-4A4A-490A-AFAA-CF0114F0CDDC}" type="pres">
      <dgm:prSet presAssocID="{05561B70-2C60-492B-A0B3-D83046DDF498}" presName="imgShp" presStyleLbl="fgImgPlace1" presStyleIdx="0" presStyleCnt="3"/>
      <dgm:spPr/>
    </dgm:pt>
    <dgm:pt modelId="{D04A4C01-C597-43F0-99C6-C144B26558E8}" type="pres">
      <dgm:prSet presAssocID="{05561B70-2C60-492B-A0B3-D83046DDF498}" presName="txShp" presStyleLbl="node1" presStyleIdx="0" presStyleCnt="3">
        <dgm:presLayoutVars>
          <dgm:bulletEnabled val="1"/>
        </dgm:presLayoutVars>
      </dgm:prSet>
      <dgm:spPr/>
    </dgm:pt>
    <dgm:pt modelId="{D4041595-6745-4866-993D-5F9780BDE63E}" type="pres">
      <dgm:prSet presAssocID="{EC20BF4A-FFC6-45FE-BF09-0CF89003E258}" presName="spacing" presStyleCnt="0"/>
      <dgm:spPr/>
    </dgm:pt>
    <dgm:pt modelId="{01832EFB-C4F2-4680-A608-C98E530E541E}" type="pres">
      <dgm:prSet presAssocID="{803617C4-EE20-426D-9C8C-A3EE0DC5C145}" presName="composite" presStyleCnt="0"/>
      <dgm:spPr/>
    </dgm:pt>
    <dgm:pt modelId="{BAB1CCA0-77C7-4E60-90FA-A05F33CD82B6}" type="pres">
      <dgm:prSet presAssocID="{803617C4-EE20-426D-9C8C-A3EE0DC5C145}" presName="imgShp" presStyleLbl="fgImgPlace1" presStyleIdx="1" presStyleCnt="3"/>
      <dgm:spPr/>
    </dgm:pt>
    <dgm:pt modelId="{1B427920-CCEA-4F1C-A171-6B66D6AB3523}" type="pres">
      <dgm:prSet presAssocID="{803617C4-EE20-426D-9C8C-A3EE0DC5C145}" presName="txShp" presStyleLbl="node1" presStyleIdx="1" presStyleCnt="3">
        <dgm:presLayoutVars>
          <dgm:bulletEnabled val="1"/>
        </dgm:presLayoutVars>
      </dgm:prSet>
      <dgm:spPr/>
    </dgm:pt>
    <dgm:pt modelId="{FFAE7E47-45DC-460B-9C91-CAFE00B7B2D5}" type="pres">
      <dgm:prSet presAssocID="{6328EA25-071D-40DD-A880-B202CD15587C}" presName="spacing" presStyleCnt="0"/>
      <dgm:spPr/>
    </dgm:pt>
    <dgm:pt modelId="{7FA0DD48-784D-4D1D-B1E7-DDA88BDD25A8}" type="pres">
      <dgm:prSet presAssocID="{DF4CB7C9-F326-47C4-96E1-503521E07C98}" presName="composite" presStyleCnt="0"/>
      <dgm:spPr/>
    </dgm:pt>
    <dgm:pt modelId="{459E5E39-AEC1-490F-B6B3-D10171723F03}" type="pres">
      <dgm:prSet presAssocID="{DF4CB7C9-F326-47C4-96E1-503521E07C98}" presName="imgShp" presStyleLbl="fgImgPlace1" presStyleIdx="2" presStyleCnt="3"/>
      <dgm:spPr/>
    </dgm:pt>
    <dgm:pt modelId="{FD2DA557-4072-40E0-8317-6664000A7D4E}" type="pres">
      <dgm:prSet presAssocID="{DF4CB7C9-F326-47C4-96E1-503521E07C98}" presName="txShp" presStyleLbl="node1" presStyleIdx="2" presStyleCnt="3">
        <dgm:presLayoutVars>
          <dgm:bulletEnabled val="1"/>
        </dgm:presLayoutVars>
      </dgm:prSet>
      <dgm:spPr/>
    </dgm:pt>
  </dgm:ptLst>
  <dgm:cxnLst>
    <dgm:cxn modelId="{6BC82118-A150-421E-8B12-B9DD1AD9CBC5}" type="presOf" srcId="{DF4CB7C9-F326-47C4-96E1-503521E07C98}" destId="{FD2DA557-4072-40E0-8317-6664000A7D4E}" srcOrd="0" destOrd="0" presId="urn:microsoft.com/office/officeart/2005/8/layout/vList3"/>
    <dgm:cxn modelId="{BCBD7F23-BF0B-48AA-A2A9-60DDBF2A5FB9}" type="presOf" srcId="{803617C4-EE20-426D-9C8C-A3EE0DC5C145}" destId="{1B427920-CCEA-4F1C-A171-6B66D6AB3523}" srcOrd="0" destOrd="0" presId="urn:microsoft.com/office/officeart/2005/8/layout/vList3"/>
    <dgm:cxn modelId="{EEFB8132-B554-42AE-AFB8-C7D68C629C2E}" srcId="{BB1E504C-99A0-4A30-8ACB-39906AB659F8}" destId="{05561B70-2C60-492B-A0B3-D83046DDF498}" srcOrd="0" destOrd="0" parTransId="{18DB4A0A-8711-4C86-A1A5-67882E8F66AD}" sibTransId="{EC20BF4A-FFC6-45FE-BF09-0CF89003E258}"/>
    <dgm:cxn modelId="{38773340-8114-451C-A5EB-3586171E5D35}" type="presOf" srcId="{05561B70-2C60-492B-A0B3-D83046DDF498}" destId="{D04A4C01-C597-43F0-99C6-C144B26558E8}" srcOrd="0" destOrd="0" presId="urn:microsoft.com/office/officeart/2005/8/layout/vList3"/>
    <dgm:cxn modelId="{A9358844-0E11-4458-BB53-7D7F7DD80048}" type="presOf" srcId="{BB1E504C-99A0-4A30-8ACB-39906AB659F8}" destId="{CADB574E-436F-4806-A654-479877675B3D}" srcOrd="0" destOrd="0" presId="urn:microsoft.com/office/officeart/2005/8/layout/vList3"/>
    <dgm:cxn modelId="{A2217D76-1500-4166-A7E5-B698E7E324EF}" srcId="{BB1E504C-99A0-4A30-8ACB-39906AB659F8}" destId="{803617C4-EE20-426D-9C8C-A3EE0DC5C145}" srcOrd="1" destOrd="0" parTransId="{AE13B569-A70F-4EE6-93A8-0C24D8E40EDB}" sibTransId="{6328EA25-071D-40DD-A880-B202CD15587C}"/>
    <dgm:cxn modelId="{786A1EDE-19DF-4B3F-A21C-1F9A8BD76D2E}" srcId="{BB1E504C-99A0-4A30-8ACB-39906AB659F8}" destId="{DF4CB7C9-F326-47C4-96E1-503521E07C98}" srcOrd="2" destOrd="0" parTransId="{8376289C-1151-44C5-8A21-B3D119C4DCA0}" sibTransId="{1612FB62-5A96-4397-90B3-53699A81A02B}"/>
    <dgm:cxn modelId="{76A6EAC5-CF71-4306-BAA8-8DA8F3222866}" type="presParOf" srcId="{CADB574E-436F-4806-A654-479877675B3D}" destId="{61B838A3-875A-4486-82D6-5D548E7553AB}" srcOrd="0" destOrd="0" presId="urn:microsoft.com/office/officeart/2005/8/layout/vList3"/>
    <dgm:cxn modelId="{4FEA491C-D6DC-48B6-A378-D5117EF5C435}" type="presParOf" srcId="{61B838A3-875A-4486-82D6-5D548E7553AB}" destId="{C1BF2D79-4A4A-490A-AFAA-CF0114F0CDDC}" srcOrd="0" destOrd="0" presId="urn:microsoft.com/office/officeart/2005/8/layout/vList3"/>
    <dgm:cxn modelId="{2DB9FBB2-72FD-44A2-9940-CF444F623738}" type="presParOf" srcId="{61B838A3-875A-4486-82D6-5D548E7553AB}" destId="{D04A4C01-C597-43F0-99C6-C144B26558E8}" srcOrd="1" destOrd="0" presId="urn:microsoft.com/office/officeart/2005/8/layout/vList3"/>
    <dgm:cxn modelId="{73C958D9-7585-4134-A189-BA2B3063B204}" type="presParOf" srcId="{CADB574E-436F-4806-A654-479877675B3D}" destId="{D4041595-6745-4866-993D-5F9780BDE63E}" srcOrd="1" destOrd="0" presId="urn:microsoft.com/office/officeart/2005/8/layout/vList3"/>
    <dgm:cxn modelId="{4C274A78-9386-4252-8307-2E7EC7F9CF15}" type="presParOf" srcId="{CADB574E-436F-4806-A654-479877675B3D}" destId="{01832EFB-C4F2-4680-A608-C98E530E541E}" srcOrd="2" destOrd="0" presId="urn:microsoft.com/office/officeart/2005/8/layout/vList3"/>
    <dgm:cxn modelId="{33CFE105-FA64-443D-B83A-3BF85BBBE59C}" type="presParOf" srcId="{01832EFB-C4F2-4680-A608-C98E530E541E}" destId="{BAB1CCA0-77C7-4E60-90FA-A05F33CD82B6}" srcOrd="0" destOrd="0" presId="urn:microsoft.com/office/officeart/2005/8/layout/vList3"/>
    <dgm:cxn modelId="{A0279097-CA25-4531-819A-F7DA48848A31}" type="presParOf" srcId="{01832EFB-C4F2-4680-A608-C98E530E541E}" destId="{1B427920-CCEA-4F1C-A171-6B66D6AB3523}" srcOrd="1" destOrd="0" presId="urn:microsoft.com/office/officeart/2005/8/layout/vList3"/>
    <dgm:cxn modelId="{9FA9902B-24DE-4D88-865C-21CF65846945}" type="presParOf" srcId="{CADB574E-436F-4806-A654-479877675B3D}" destId="{FFAE7E47-45DC-460B-9C91-CAFE00B7B2D5}" srcOrd="3" destOrd="0" presId="urn:microsoft.com/office/officeart/2005/8/layout/vList3"/>
    <dgm:cxn modelId="{B659643C-E868-496F-87DC-C4D0B7754DCA}" type="presParOf" srcId="{CADB574E-436F-4806-A654-479877675B3D}" destId="{7FA0DD48-784D-4D1D-B1E7-DDA88BDD25A8}" srcOrd="4" destOrd="0" presId="urn:microsoft.com/office/officeart/2005/8/layout/vList3"/>
    <dgm:cxn modelId="{BFF2160B-5684-40FF-9EDF-1DAA516FF87B}" type="presParOf" srcId="{7FA0DD48-784D-4D1D-B1E7-DDA88BDD25A8}" destId="{459E5E39-AEC1-490F-B6B3-D10171723F03}" srcOrd="0" destOrd="0" presId="urn:microsoft.com/office/officeart/2005/8/layout/vList3"/>
    <dgm:cxn modelId="{70E579D8-2E8F-4DDF-AABF-72D3DF38ADCE}" type="presParOf" srcId="{7FA0DD48-784D-4D1D-B1E7-DDA88BDD25A8}" destId="{FD2DA557-4072-40E0-8317-6664000A7D4E}"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B27E07-2458-4075-8D14-864789704FE8}" type="doc">
      <dgm:prSet loTypeId="urn:microsoft.com/office/officeart/2008/layout/VerticalCurvedList" loCatId="list" qsTypeId="urn:microsoft.com/office/officeart/2005/8/quickstyle/simple1" qsCatId="simple" csTypeId="urn:microsoft.com/office/officeart/2005/8/colors/accent2_2" csCatId="accent2" phldr="1"/>
      <dgm:spPr/>
      <dgm:t>
        <a:bodyPr/>
        <a:lstStyle/>
        <a:p>
          <a:endParaRPr lang="de-DE"/>
        </a:p>
      </dgm:t>
    </dgm:pt>
    <dgm:pt modelId="{4128F051-BAAA-450E-A6FA-3050B88DC512}">
      <dgm:prSet phldrT="[Text]" custT="1"/>
      <dgm:spPr>
        <a:solidFill>
          <a:schemeClr val="accent6"/>
        </a:solidFill>
      </dgm:spPr>
      <dgm:t>
        <a:bodyPr/>
        <a:lstStyle/>
        <a:p>
          <a:r>
            <a:rPr lang="de-DE" sz="2000" dirty="0"/>
            <a:t>Der Personalbedarf in der EGH wird aus demografischen u.a. Gründen weiter steigen. Personalgewinnung aus Ausland wird daher noch mehr an Bedeutung gewinnen.</a:t>
          </a:r>
        </a:p>
      </dgm:t>
    </dgm:pt>
    <dgm:pt modelId="{D36C3816-92C0-430A-B917-CF7F208EE1A0}" type="parTrans" cxnId="{34D741F3-1105-4255-9ED3-42E6062B78E8}">
      <dgm:prSet/>
      <dgm:spPr/>
      <dgm:t>
        <a:bodyPr/>
        <a:lstStyle/>
        <a:p>
          <a:endParaRPr lang="de-DE"/>
        </a:p>
      </dgm:t>
    </dgm:pt>
    <dgm:pt modelId="{70940958-22F6-4029-83BB-B47C37224929}" type="sibTrans" cxnId="{34D741F3-1105-4255-9ED3-42E6062B78E8}">
      <dgm:prSet/>
      <dgm:spPr/>
      <dgm:t>
        <a:bodyPr/>
        <a:lstStyle/>
        <a:p>
          <a:endParaRPr lang="de-DE"/>
        </a:p>
      </dgm:t>
    </dgm:pt>
    <dgm:pt modelId="{15C98387-FDD1-4B02-A8BA-B46A7F5D6228}">
      <dgm:prSet phldrT="[Text]" custT="1"/>
      <dgm:spPr>
        <a:solidFill>
          <a:schemeClr val="accent6"/>
        </a:solidFill>
      </dgm:spPr>
      <dgm:t>
        <a:bodyPr/>
        <a:lstStyle/>
        <a:p>
          <a:r>
            <a:rPr lang="de-DE" sz="2000" dirty="0"/>
            <a:t>Nur wenige Länder bieten vergleichbare Berufsabschlüsse im Bereich der Heilerziehungspflege und Heilpädagogik an. Hier sind kulturelle, pädagogische und ethische Hintergrund in den Ländern von Bedeutung, so dass nicht jedes Land prädestiniert ist.</a:t>
          </a:r>
        </a:p>
      </dgm:t>
    </dgm:pt>
    <dgm:pt modelId="{4CCEF09E-5032-4580-87EB-6BFBCDDA8A5F}" type="parTrans" cxnId="{8C148CAA-C74A-4294-94F0-2AA07E72C27B}">
      <dgm:prSet/>
      <dgm:spPr/>
      <dgm:t>
        <a:bodyPr/>
        <a:lstStyle/>
        <a:p>
          <a:endParaRPr lang="de-DE"/>
        </a:p>
      </dgm:t>
    </dgm:pt>
    <dgm:pt modelId="{529D57E8-9A74-4EF7-9E6C-7CE09E811830}" type="sibTrans" cxnId="{8C148CAA-C74A-4294-94F0-2AA07E72C27B}">
      <dgm:prSet/>
      <dgm:spPr/>
      <dgm:t>
        <a:bodyPr/>
        <a:lstStyle/>
        <a:p>
          <a:endParaRPr lang="de-DE"/>
        </a:p>
      </dgm:t>
    </dgm:pt>
    <dgm:pt modelId="{563A3971-B521-4A6C-8D0C-43F6F9B18D74}">
      <dgm:prSet phldrT="[Text]" custT="1"/>
      <dgm:spPr>
        <a:solidFill>
          <a:schemeClr val="accent6"/>
        </a:solidFill>
      </dgm:spPr>
      <dgm:t>
        <a:bodyPr/>
        <a:lstStyle/>
        <a:p>
          <a:r>
            <a:rPr lang="de-DE" sz="2000" kern="1200" dirty="0">
              <a:solidFill>
                <a:prstClr val="white"/>
              </a:solidFill>
              <a:latin typeface="Calibri" panose="020F0502020204030204"/>
              <a:ea typeface="+mn-ea"/>
              <a:cs typeface="+mn-cs"/>
            </a:rPr>
            <a:t>=&gt; Gewinnung von Schüler*innen und Studierenden im Ausland</a:t>
          </a:r>
        </a:p>
      </dgm:t>
    </dgm:pt>
    <dgm:pt modelId="{DCC92E03-2CE0-4268-858B-1BD6228C3998}" type="parTrans" cxnId="{81CB9882-94F9-4306-9341-07BAE8B038B0}">
      <dgm:prSet/>
      <dgm:spPr/>
      <dgm:t>
        <a:bodyPr/>
        <a:lstStyle/>
        <a:p>
          <a:endParaRPr lang="de-DE"/>
        </a:p>
      </dgm:t>
    </dgm:pt>
    <dgm:pt modelId="{8B3612E8-C9C4-478E-ACA7-1F01656C186F}" type="sibTrans" cxnId="{81CB9882-94F9-4306-9341-07BAE8B038B0}">
      <dgm:prSet/>
      <dgm:spPr/>
      <dgm:t>
        <a:bodyPr/>
        <a:lstStyle/>
        <a:p>
          <a:endParaRPr lang="de-DE"/>
        </a:p>
      </dgm:t>
    </dgm:pt>
    <dgm:pt modelId="{8773EEAB-DA68-47CA-8405-6E1839F4237F}">
      <dgm:prSet phldrT="[Text]" custT="1"/>
      <dgm:spPr>
        <a:solidFill>
          <a:schemeClr val="accent6"/>
        </a:solidFill>
      </dgm:spPr>
      <dgm:t>
        <a:bodyPr/>
        <a:lstStyle/>
        <a:p>
          <a:r>
            <a:rPr lang="de-DE" sz="2000" kern="1200" dirty="0">
              <a:solidFill>
                <a:prstClr val="white"/>
              </a:solidFill>
              <a:latin typeface="Calibri" panose="020F0502020204030204"/>
              <a:ea typeface="+mn-ea"/>
              <a:cs typeface="+mn-cs"/>
            </a:rPr>
            <a:t>=&gt; Ausbildung und Qualifizierung in ausgewählten Herkunftsländern (evtl. in Kooperation mit (Lehr-) Einrichtungen in Deutschland)</a:t>
          </a:r>
        </a:p>
      </dgm:t>
    </dgm:pt>
    <dgm:pt modelId="{7786EF85-8286-4703-A969-7DE4AC1163C5}" type="parTrans" cxnId="{CC606057-BD88-4BC0-B439-A0D420B3C9C0}">
      <dgm:prSet/>
      <dgm:spPr/>
      <dgm:t>
        <a:bodyPr/>
        <a:lstStyle/>
        <a:p>
          <a:endParaRPr lang="de-DE"/>
        </a:p>
      </dgm:t>
    </dgm:pt>
    <dgm:pt modelId="{24DF9512-EC35-4B82-9562-C2618C2F8508}" type="sibTrans" cxnId="{CC606057-BD88-4BC0-B439-A0D420B3C9C0}">
      <dgm:prSet/>
      <dgm:spPr/>
      <dgm:t>
        <a:bodyPr/>
        <a:lstStyle/>
        <a:p>
          <a:endParaRPr lang="de-DE"/>
        </a:p>
      </dgm:t>
    </dgm:pt>
    <dgm:pt modelId="{B8368D51-24B5-4917-A40F-E598537D146A}" type="pres">
      <dgm:prSet presAssocID="{DAB27E07-2458-4075-8D14-864789704FE8}" presName="Name0" presStyleCnt="0">
        <dgm:presLayoutVars>
          <dgm:chMax val="7"/>
          <dgm:chPref val="7"/>
          <dgm:dir/>
        </dgm:presLayoutVars>
      </dgm:prSet>
      <dgm:spPr/>
    </dgm:pt>
    <dgm:pt modelId="{FB390A60-926F-42A7-85B0-83298F48FF67}" type="pres">
      <dgm:prSet presAssocID="{DAB27E07-2458-4075-8D14-864789704FE8}" presName="Name1" presStyleCnt="0"/>
      <dgm:spPr/>
    </dgm:pt>
    <dgm:pt modelId="{C4111C90-EBF4-4311-BBBF-883BD8A43CF5}" type="pres">
      <dgm:prSet presAssocID="{DAB27E07-2458-4075-8D14-864789704FE8}" presName="cycle" presStyleCnt="0"/>
      <dgm:spPr/>
    </dgm:pt>
    <dgm:pt modelId="{ABAA6AF3-05AB-4174-AAA7-117F62BA1CB1}" type="pres">
      <dgm:prSet presAssocID="{DAB27E07-2458-4075-8D14-864789704FE8}" presName="srcNode" presStyleLbl="node1" presStyleIdx="0" presStyleCnt="4"/>
      <dgm:spPr/>
    </dgm:pt>
    <dgm:pt modelId="{A14EC686-3545-4A98-8244-77751A42E97C}" type="pres">
      <dgm:prSet presAssocID="{DAB27E07-2458-4075-8D14-864789704FE8}" presName="conn" presStyleLbl="parChTrans1D2" presStyleIdx="0" presStyleCnt="1"/>
      <dgm:spPr/>
    </dgm:pt>
    <dgm:pt modelId="{20712A79-A43A-4D13-816B-0089E4293B39}" type="pres">
      <dgm:prSet presAssocID="{DAB27E07-2458-4075-8D14-864789704FE8}" presName="extraNode" presStyleLbl="node1" presStyleIdx="0" presStyleCnt="4"/>
      <dgm:spPr/>
    </dgm:pt>
    <dgm:pt modelId="{1780A123-894C-4510-9F57-25AC0EDA1AED}" type="pres">
      <dgm:prSet presAssocID="{DAB27E07-2458-4075-8D14-864789704FE8}" presName="dstNode" presStyleLbl="node1" presStyleIdx="0" presStyleCnt="4"/>
      <dgm:spPr/>
    </dgm:pt>
    <dgm:pt modelId="{B4F4B779-F7D4-4685-9B7A-28073C676202}" type="pres">
      <dgm:prSet presAssocID="{4128F051-BAAA-450E-A6FA-3050B88DC512}" presName="text_1" presStyleLbl="node1" presStyleIdx="0" presStyleCnt="4" custLinFactNeighborX="-464" custLinFactNeighborY="-1042">
        <dgm:presLayoutVars>
          <dgm:bulletEnabled val="1"/>
        </dgm:presLayoutVars>
      </dgm:prSet>
      <dgm:spPr/>
    </dgm:pt>
    <dgm:pt modelId="{57792B29-C013-43A4-AE48-4C9AF5509479}" type="pres">
      <dgm:prSet presAssocID="{4128F051-BAAA-450E-A6FA-3050B88DC512}" presName="accent_1" presStyleCnt="0"/>
      <dgm:spPr/>
    </dgm:pt>
    <dgm:pt modelId="{0FBE57A4-90FD-4FE4-9271-A8F9247A6E21}" type="pres">
      <dgm:prSet presAssocID="{4128F051-BAAA-450E-A6FA-3050B88DC512}" presName="accentRepeatNode" presStyleLbl="solidFgAcc1" presStyleIdx="0" presStyleCnt="4"/>
      <dgm:spPr>
        <a:solidFill>
          <a:schemeClr val="accent6">
            <a:lumMod val="20000"/>
            <a:lumOff val="80000"/>
          </a:schemeClr>
        </a:solidFill>
      </dgm:spPr>
    </dgm:pt>
    <dgm:pt modelId="{58FD6B16-A956-4A85-B5CE-4E12CA126B1E}" type="pres">
      <dgm:prSet presAssocID="{15C98387-FDD1-4B02-A8BA-B46A7F5D6228}" presName="text_2" presStyleLbl="node1" presStyleIdx="1" presStyleCnt="4" custScaleX="98373" custScaleY="136134">
        <dgm:presLayoutVars>
          <dgm:bulletEnabled val="1"/>
        </dgm:presLayoutVars>
      </dgm:prSet>
      <dgm:spPr/>
    </dgm:pt>
    <dgm:pt modelId="{26837F24-C9F1-49EF-BFF3-0600E60C9D76}" type="pres">
      <dgm:prSet presAssocID="{15C98387-FDD1-4B02-A8BA-B46A7F5D6228}" presName="accent_2" presStyleCnt="0"/>
      <dgm:spPr/>
    </dgm:pt>
    <dgm:pt modelId="{DD80E974-7576-45A8-878E-AB82972CA7B4}" type="pres">
      <dgm:prSet presAssocID="{15C98387-FDD1-4B02-A8BA-B46A7F5D6228}" presName="accentRepeatNode" presStyleLbl="solidFgAcc1" presStyleIdx="1" presStyleCnt="4"/>
      <dgm:spPr>
        <a:solidFill>
          <a:schemeClr val="accent6">
            <a:lumMod val="20000"/>
            <a:lumOff val="80000"/>
          </a:schemeClr>
        </a:solidFill>
      </dgm:spPr>
    </dgm:pt>
    <dgm:pt modelId="{9A939579-DC07-4D59-994F-3B5280CA3E8C}" type="pres">
      <dgm:prSet presAssocID="{563A3971-B521-4A6C-8D0C-43F6F9B18D74}" presName="text_3" presStyleLbl="node1" presStyleIdx="2" presStyleCnt="4" custScaleY="119773">
        <dgm:presLayoutVars>
          <dgm:bulletEnabled val="1"/>
        </dgm:presLayoutVars>
      </dgm:prSet>
      <dgm:spPr/>
    </dgm:pt>
    <dgm:pt modelId="{1339ED9F-76C4-4044-A633-E591177EF0E0}" type="pres">
      <dgm:prSet presAssocID="{563A3971-B521-4A6C-8D0C-43F6F9B18D74}" presName="accent_3" presStyleCnt="0"/>
      <dgm:spPr/>
    </dgm:pt>
    <dgm:pt modelId="{FD30286A-0557-44A7-93CA-E0B62DC6E325}" type="pres">
      <dgm:prSet presAssocID="{563A3971-B521-4A6C-8D0C-43F6F9B18D74}" presName="accentRepeatNode" presStyleLbl="solidFgAcc1" presStyleIdx="2" presStyleCnt="4"/>
      <dgm:spPr>
        <a:solidFill>
          <a:schemeClr val="accent6">
            <a:lumMod val="20000"/>
            <a:lumOff val="80000"/>
          </a:schemeClr>
        </a:solidFill>
      </dgm:spPr>
    </dgm:pt>
    <dgm:pt modelId="{8101EA75-4835-4F99-AECB-8B67277C175A}" type="pres">
      <dgm:prSet presAssocID="{8773EEAB-DA68-47CA-8405-6E1839F4237F}" presName="text_4" presStyleLbl="node1" presStyleIdx="3" presStyleCnt="4" custScaleY="119773">
        <dgm:presLayoutVars>
          <dgm:bulletEnabled val="1"/>
        </dgm:presLayoutVars>
      </dgm:prSet>
      <dgm:spPr/>
    </dgm:pt>
    <dgm:pt modelId="{B342C848-5D9D-409B-9CBD-1B5FE837B0D1}" type="pres">
      <dgm:prSet presAssocID="{8773EEAB-DA68-47CA-8405-6E1839F4237F}" presName="accent_4" presStyleCnt="0"/>
      <dgm:spPr/>
    </dgm:pt>
    <dgm:pt modelId="{FB18960B-30E8-47B9-A7B6-1B747FE50F54}" type="pres">
      <dgm:prSet presAssocID="{8773EEAB-DA68-47CA-8405-6E1839F4237F}" presName="accentRepeatNode" presStyleLbl="solidFgAcc1" presStyleIdx="3" presStyleCnt="4"/>
      <dgm:spPr/>
    </dgm:pt>
  </dgm:ptLst>
  <dgm:cxnLst>
    <dgm:cxn modelId="{2C737627-C2E2-4B9D-974D-7228FAF2BE74}" type="presOf" srcId="{70940958-22F6-4029-83BB-B47C37224929}" destId="{A14EC686-3545-4A98-8244-77751A42E97C}" srcOrd="0" destOrd="0" presId="urn:microsoft.com/office/officeart/2008/layout/VerticalCurvedList"/>
    <dgm:cxn modelId="{4C3FBE41-0C89-424E-A367-30A84EFBC767}" type="presOf" srcId="{15C98387-FDD1-4B02-A8BA-B46A7F5D6228}" destId="{58FD6B16-A956-4A85-B5CE-4E12CA126B1E}" srcOrd="0" destOrd="0" presId="urn:microsoft.com/office/officeart/2008/layout/VerticalCurvedList"/>
    <dgm:cxn modelId="{266A0D4E-6D1D-491E-B106-0A1C83B20335}" type="presOf" srcId="{4128F051-BAAA-450E-A6FA-3050B88DC512}" destId="{B4F4B779-F7D4-4685-9B7A-28073C676202}" srcOrd="0" destOrd="0" presId="urn:microsoft.com/office/officeart/2008/layout/VerticalCurvedList"/>
    <dgm:cxn modelId="{999DA44F-00BE-41CA-AE78-07FF7EF0FE8D}" type="presOf" srcId="{DAB27E07-2458-4075-8D14-864789704FE8}" destId="{B8368D51-24B5-4917-A40F-E598537D146A}" srcOrd="0" destOrd="0" presId="urn:microsoft.com/office/officeart/2008/layout/VerticalCurvedList"/>
    <dgm:cxn modelId="{CC606057-BD88-4BC0-B439-A0D420B3C9C0}" srcId="{DAB27E07-2458-4075-8D14-864789704FE8}" destId="{8773EEAB-DA68-47CA-8405-6E1839F4237F}" srcOrd="3" destOrd="0" parTransId="{7786EF85-8286-4703-A969-7DE4AC1163C5}" sibTransId="{24DF9512-EC35-4B82-9562-C2618C2F8508}"/>
    <dgm:cxn modelId="{81CB9882-94F9-4306-9341-07BAE8B038B0}" srcId="{DAB27E07-2458-4075-8D14-864789704FE8}" destId="{563A3971-B521-4A6C-8D0C-43F6F9B18D74}" srcOrd="2" destOrd="0" parTransId="{DCC92E03-2CE0-4268-858B-1BD6228C3998}" sibTransId="{8B3612E8-C9C4-478E-ACA7-1F01656C186F}"/>
    <dgm:cxn modelId="{6AC0A3A5-1E56-4444-8269-59E9E4A1B42D}" type="presOf" srcId="{8773EEAB-DA68-47CA-8405-6E1839F4237F}" destId="{8101EA75-4835-4F99-AECB-8B67277C175A}" srcOrd="0" destOrd="0" presId="urn:microsoft.com/office/officeart/2008/layout/VerticalCurvedList"/>
    <dgm:cxn modelId="{8C148CAA-C74A-4294-94F0-2AA07E72C27B}" srcId="{DAB27E07-2458-4075-8D14-864789704FE8}" destId="{15C98387-FDD1-4B02-A8BA-B46A7F5D6228}" srcOrd="1" destOrd="0" parTransId="{4CCEF09E-5032-4580-87EB-6BFBCDDA8A5F}" sibTransId="{529D57E8-9A74-4EF7-9E6C-7CE09E811830}"/>
    <dgm:cxn modelId="{34D741F3-1105-4255-9ED3-42E6062B78E8}" srcId="{DAB27E07-2458-4075-8D14-864789704FE8}" destId="{4128F051-BAAA-450E-A6FA-3050B88DC512}" srcOrd="0" destOrd="0" parTransId="{D36C3816-92C0-430A-B917-CF7F208EE1A0}" sibTransId="{70940958-22F6-4029-83BB-B47C37224929}"/>
    <dgm:cxn modelId="{1F6BC2FF-44C7-4417-9F77-7CCC28D1BFDD}" type="presOf" srcId="{563A3971-B521-4A6C-8D0C-43F6F9B18D74}" destId="{9A939579-DC07-4D59-994F-3B5280CA3E8C}" srcOrd="0" destOrd="0" presId="urn:microsoft.com/office/officeart/2008/layout/VerticalCurvedList"/>
    <dgm:cxn modelId="{AEE63900-3B9F-4886-80C2-D5D63577F770}" type="presParOf" srcId="{B8368D51-24B5-4917-A40F-E598537D146A}" destId="{FB390A60-926F-42A7-85B0-83298F48FF67}" srcOrd="0" destOrd="0" presId="urn:microsoft.com/office/officeart/2008/layout/VerticalCurvedList"/>
    <dgm:cxn modelId="{E70A38B8-D7E5-47C3-BA20-9219C202470D}" type="presParOf" srcId="{FB390A60-926F-42A7-85B0-83298F48FF67}" destId="{C4111C90-EBF4-4311-BBBF-883BD8A43CF5}" srcOrd="0" destOrd="0" presId="urn:microsoft.com/office/officeart/2008/layout/VerticalCurvedList"/>
    <dgm:cxn modelId="{054C0E58-16B5-424B-97F7-7D5BD96A4D33}" type="presParOf" srcId="{C4111C90-EBF4-4311-BBBF-883BD8A43CF5}" destId="{ABAA6AF3-05AB-4174-AAA7-117F62BA1CB1}" srcOrd="0" destOrd="0" presId="urn:microsoft.com/office/officeart/2008/layout/VerticalCurvedList"/>
    <dgm:cxn modelId="{F0AAD366-19A8-440A-89D8-65F03E20B6EC}" type="presParOf" srcId="{C4111C90-EBF4-4311-BBBF-883BD8A43CF5}" destId="{A14EC686-3545-4A98-8244-77751A42E97C}" srcOrd="1" destOrd="0" presId="urn:microsoft.com/office/officeart/2008/layout/VerticalCurvedList"/>
    <dgm:cxn modelId="{57DFCC38-AE45-4235-922D-191C5BE35A8B}" type="presParOf" srcId="{C4111C90-EBF4-4311-BBBF-883BD8A43CF5}" destId="{20712A79-A43A-4D13-816B-0089E4293B39}" srcOrd="2" destOrd="0" presId="urn:microsoft.com/office/officeart/2008/layout/VerticalCurvedList"/>
    <dgm:cxn modelId="{6790E610-B118-4B8B-8C7A-259CBAF3AE33}" type="presParOf" srcId="{C4111C90-EBF4-4311-BBBF-883BD8A43CF5}" destId="{1780A123-894C-4510-9F57-25AC0EDA1AED}" srcOrd="3" destOrd="0" presId="urn:microsoft.com/office/officeart/2008/layout/VerticalCurvedList"/>
    <dgm:cxn modelId="{82E5BA63-1BA0-4685-92F1-DE7B52CEEFCD}" type="presParOf" srcId="{FB390A60-926F-42A7-85B0-83298F48FF67}" destId="{B4F4B779-F7D4-4685-9B7A-28073C676202}" srcOrd="1" destOrd="0" presId="urn:microsoft.com/office/officeart/2008/layout/VerticalCurvedList"/>
    <dgm:cxn modelId="{727ABF3B-AFC6-4687-82C4-232CB4B1AF84}" type="presParOf" srcId="{FB390A60-926F-42A7-85B0-83298F48FF67}" destId="{57792B29-C013-43A4-AE48-4C9AF5509479}" srcOrd="2" destOrd="0" presId="urn:microsoft.com/office/officeart/2008/layout/VerticalCurvedList"/>
    <dgm:cxn modelId="{CE18DA6C-A108-4C43-80A6-A5AA89E4FFA5}" type="presParOf" srcId="{57792B29-C013-43A4-AE48-4C9AF5509479}" destId="{0FBE57A4-90FD-4FE4-9271-A8F9247A6E21}" srcOrd="0" destOrd="0" presId="urn:microsoft.com/office/officeart/2008/layout/VerticalCurvedList"/>
    <dgm:cxn modelId="{F36FA72F-4F92-4B7E-A8C2-5632F156A175}" type="presParOf" srcId="{FB390A60-926F-42A7-85B0-83298F48FF67}" destId="{58FD6B16-A956-4A85-B5CE-4E12CA126B1E}" srcOrd="3" destOrd="0" presId="urn:microsoft.com/office/officeart/2008/layout/VerticalCurvedList"/>
    <dgm:cxn modelId="{8630CF02-9872-404A-8BC2-32800BC35CED}" type="presParOf" srcId="{FB390A60-926F-42A7-85B0-83298F48FF67}" destId="{26837F24-C9F1-49EF-BFF3-0600E60C9D76}" srcOrd="4" destOrd="0" presId="urn:microsoft.com/office/officeart/2008/layout/VerticalCurvedList"/>
    <dgm:cxn modelId="{9FB69EB2-277E-46E5-BD5F-06FE7C516EB5}" type="presParOf" srcId="{26837F24-C9F1-49EF-BFF3-0600E60C9D76}" destId="{DD80E974-7576-45A8-878E-AB82972CA7B4}" srcOrd="0" destOrd="0" presId="urn:microsoft.com/office/officeart/2008/layout/VerticalCurvedList"/>
    <dgm:cxn modelId="{6A64E991-9892-4457-9D2B-ED7DD07C5362}" type="presParOf" srcId="{FB390A60-926F-42A7-85B0-83298F48FF67}" destId="{9A939579-DC07-4D59-994F-3B5280CA3E8C}" srcOrd="5" destOrd="0" presId="urn:microsoft.com/office/officeart/2008/layout/VerticalCurvedList"/>
    <dgm:cxn modelId="{C4F527CE-8E02-4A48-AD2F-8EBEFFAA833E}" type="presParOf" srcId="{FB390A60-926F-42A7-85B0-83298F48FF67}" destId="{1339ED9F-76C4-4044-A633-E591177EF0E0}" srcOrd="6" destOrd="0" presId="urn:microsoft.com/office/officeart/2008/layout/VerticalCurvedList"/>
    <dgm:cxn modelId="{A8206947-6507-436D-AC3B-8125850568B0}" type="presParOf" srcId="{1339ED9F-76C4-4044-A633-E591177EF0E0}" destId="{FD30286A-0557-44A7-93CA-E0B62DC6E325}" srcOrd="0" destOrd="0" presId="urn:microsoft.com/office/officeart/2008/layout/VerticalCurvedList"/>
    <dgm:cxn modelId="{9C255914-BCBD-49B5-888C-DA9191ED310A}" type="presParOf" srcId="{FB390A60-926F-42A7-85B0-83298F48FF67}" destId="{8101EA75-4835-4F99-AECB-8B67277C175A}" srcOrd="7" destOrd="0" presId="urn:microsoft.com/office/officeart/2008/layout/VerticalCurvedList"/>
    <dgm:cxn modelId="{D91258FD-36F5-4639-B8BD-6C0967F4C9FE}" type="presParOf" srcId="{FB390A60-926F-42A7-85B0-83298F48FF67}" destId="{B342C848-5D9D-409B-9CBD-1B5FE837B0D1}" srcOrd="8" destOrd="0" presId="urn:microsoft.com/office/officeart/2008/layout/VerticalCurvedList"/>
    <dgm:cxn modelId="{3BD7F950-03F4-4AD5-BB96-3772AF82A5A9}" type="presParOf" srcId="{B342C848-5D9D-409B-9CBD-1B5FE837B0D1}" destId="{FB18960B-30E8-47B9-A7B6-1B747FE50F5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4A4C01-C597-43F0-99C6-C144B26558E8}">
      <dsp:nvSpPr>
        <dsp:cNvPr id="0" name=""/>
        <dsp:cNvSpPr/>
      </dsp:nvSpPr>
      <dsp:spPr>
        <a:xfrm rot="10800000">
          <a:off x="2364238" y="2050"/>
          <a:ext cx="8107679" cy="1288315"/>
        </a:xfrm>
        <a:prstGeom prst="homePlate">
          <a:avLst/>
        </a:prstGeom>
        <a:solidFill>
          <a:schemeClr val="accent2">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111" tIns="68580" rIns="128016" bIns="68580" numCol="1" spcCol="1270" anchor="ctr" anchorCtr="0">
          <a:noAutofit/>
        </a:bodyPr>
        <a:lstStyle/>
        <a:p>
          <a:pPr marL="0" lvl="0" indent="0" algn="l" defTabSz="800100">
            <a:lnSpc>
              <a:spcPct val="90000"/>
            </a:lnSpc>
            <a:spcBef>
              <a:spcPct val="0"/>
            </a:spcBef>
            <a:spcAft>
              <a:spcPct val="35000"/>
            </a:spcAft>
            <a:buNone/>
          </a:pPr>
          <a:r>
            <a:rPr lang="de-DE" sz="1800" kern="1200" dirty="0"/>
            <a:t>Die Zahl der Antragsstellungen und Verfahren variiert sehr stark nach beruflichem Abschluss. Die Zahlen der positiven Anerkennungsbescheide für Heilerziehungspfleger (HEP) und Heilerziehungspflegehelfer (HEP-H) sind absolut gering. Es gibt nur wenige Länder mit vergleichbaren Ausbildungen.</a:t>
          </a:r>
        </a:p>
      </dsp:txBody>
      <dsp:txXfrm rot="10800000">
        <a:off x="2686317" y="2050"/>
        <a:ext cx="7785600" cy="1288315"/>
      </dsp:txXfrm>
    </dsp:sp>
    <dsp:sp modelId="{C1BF2D79-4A4A-490A-AFAA-CF0114F0CDDC}">
      <dsp:nvSpPr>
        <dsp:cNvPr id="0" name=""/>
        <dsp:cNvSpPr/>
      </dsp:nvSpPr>
      <dsp:spPr>
        <a:xfrm>
          <a:off x="1720080" y="2050"/>
          <a:ext cx="1288315" cy="1288315"/>
        </a:xfrm>
        <a:prstGeom prst="ellipse">
          <a:avLst/>
        </a:prstGeom>
        <a:solidFill>
          <a:schemeClr val="accent2">
            <a:tint val="50000"/>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B427920-CCEA-4F1C-A171-6B66D6AB3523}">
      <dsp:nvSpPr>
        <dsp:cNvPr id="0" name=""/>
        <dsp:cNvSpPr/>
      </dsp:nvSpPr>
      <dsp:spPr>
        <a:xfrm rot="10800000">
          <a:off x="2364238" y="1652599"/>
          <a:ext cx="8107679" cy="1288315"/>
        </a:xfrm>
        <a:prstGeom prst="homePlate">
          <a:avLst/>
        </a:prstGeom>
        <a:solidFill>
          <a:schemeClr val="accent2">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111" tIns="68580" rIns="128016" bIns="68580" numCol="1" spcCol="1270" anchor="ctr" anchorCtr="0">
          <a:noAutofit/>
        </a:bodyPr>
        <a:lstStyle/>
        <a:p>
          <a:pPr marL="0" lvl="0" indent="0" algn="l" defTabSz="800100">
            <a:lnSpc>
              <a:spcPct val="90000"/>
            </a:lnSpc>
            <a:spcBef>
              <a:spcPct val="0"/>
            </a:spcBef>
            <a:spcAft>
              <a:spcPct val="35000"/>
            </a:spcAft>
            <a:buNone/>
          </a:pPr>
          <a:r>
            <a:rPr lang="de-DE" sz="1800" kern="1200" dirty="0"/>
            <a:t>Es ist aus verschiedenen Gründen eher unwahrscheinlich, dass anerkannte Pflegekräfte und Erzieher aus dem Ausland in den Bereich der Eingliederungshilfe gehen. Quantitative Erhebungen in den Einrichtungen stehen noch aus. </a:t>
          </a:r>
        </a:p>
      </dsp:txBody>
      <dsp:txXfrm rot="10800000">
        <a:off x="2686317" y="1652599"/>
        <a:ext cx="7785600" cy="1288315"/>
      </dsp:txXfrm>
    </dsp:sp>
    <dsp:sp modelId="{BAB1CCA0-77C7-4E60-90FA-A05F33CD82B6}">
      <dsp:nvSpPr>
        <dsp:cNvPr id="0" name=""/>
        <dsp:cNvSpPr/>
      </dsp:nvSpPr>
      <dsp:spPr>
        <a:xfrm>
          <a:off x="1720080" y="1652599"/>
          <a:ext cx="1288315" cy="1288315"/>
        </a:xfrm>
        <a:prstGeom prst="ellipse">
          <a:avLst/>
        </a:prstGeom>
        <a:solidFill>
          <a:schemeClr val="accent2">
            <a:tint val="50000"/>
            <a:alpha val="90000"/>
            <a:hueOff val="-38983"/>
            <a:satOff val="-1125"/>
            <a:lumOff val="4622"/>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D2DA557-4072-40E0-8317-6664000A7D4E}">
      <dsp:nvSpPr>
        <dsp:cNvPr id="0" name=""/>
        <dsp:cNvSpPr/>
      </dsp:nvSpPr>
      <dsp:spPr>
        <a:xfrm rot="10800000">
          <a:off x="2364238" y="3303147"/>
          <a:ext cx="8107679" cy="1288315"/>
        </a:xfrm>
        <a:prstGeom prst="homePlate">
          <a:avLst/>
        </a:prstGeom>
        <a:solidFill>
          <a:schemeClr val="accent2">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8111" tIns="68580" rIns="128016" bIns="68580" numCol="1" spcCol="1270" anchor="ctr" anchorCtr="0">
          <a:noAutofit/>
        </a:bodyPr>
        <a:lstStyle/>
        <a:p>
          <a:pPr marL="0" lvl="0" indent="0" algn="l" defTabSz="800100">
            <a:lnSpc>
              <a:spcPct val="90000"/>
            </a:lnSpc>
            <a:spcBef>
              <a:spcPct val="0"/>
            </a:spcBef>
            <a:spcAft>
              <a:spcPct val="35000"/>
            </a:spcAft>
            <a:buNone/>
          </a:pPr>
          <a:r>
            <a:rPr lang="de-DE" sz="1800" kern="1200" dirty="0"/>
            <a:t>Bei den für die EGH relevanten Berufen außerhalb der Pflege haben die Antragsstellenden häufig ihren Wohnsitz bereits in Bayern und ihren Abschluss in ausgewählten EWR-Staat erworben. Das neue Fachkräfteeinwanderungsgesetz und die Fast-Lane greifen hier nicht.</a:t>
          </a:r>
        </a:p>
      </dsp:txBody>
      <dsp:txXfrm rot="10800000">
        <a:off x="2686317" y="3303147"/>
        <a:ext cx="7785600" cy="1288315"/>
      </dsp:txXfrm>
    </dsp:sp>
    <dsp:sp modelId="{459E5E39-AEC1-490F-B6B3-D10171723F03}">
      <dsp:nvSpPr>
        <dsp:cNvPr id="0" name=""/>
        <dsp:cNvSpPr/>
      </dsp:nvSpPr>
      <dsp:spPr>
        <a:xfrm>
          <a:off x="1720080" y="3303147"/>
          <a:ext cx="1288315" cy="1288315"/>
        </a:xfrm>
        <a:prstGeom prst="ellipse">
          <a:avLst/>
        </a:prstGeom>
        <a:solidFill>
          <a:schemeClr val="accent2">
            <a:tint val="50000"/>
            <a:alpha val="90000"/>
            <a:hueOff val="-77966"/>
            <a:satOff val="-2251"/>
            <a:lumOff val="9244"/>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4EC686-3545-4A98-8244-77751A42E97C}">
      <dsp:nvSpPr>
        <dsp:cNvPr id="0" name=""/>
        <dsp:cNvSpPr/>
      </dsp:nvSpPr>
      <dsp:spPr>
        <a:xfrm>
          <a:off x="-5032773" y="-771062"/>
          <a:ext cx="5993648" cy="5993648"/>
        </a:xfrm>
        <a:prstGeom prst="blockArc">
          <a:avLst>
            <a:gd name="adj1" fmla="val 18900000"/>
            <a:gd name="adj2" fmla="val 2700000"/>
            <a:gd name="adj3" fmla="val 360"/>
          </a:avLst>
        </a:pr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F4B779-F7D4-4685-9B7A-28073C676202}">
      <dsp:nvSpPr>
        <dsp:cNvPr id="0" name=""/>
        <dsp:cNvSpPr/>
      </dsp:nvSpPr>
      <dsp:spPr>
        <a:xfrm>
          <a:off x="451278" y="335097"/>
          <a:ext cx="11178452" cy="684822"/>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3578" tIns="50800" rIns="50800" bIns="50800" numCol="1" spcCol="1270" anchor="ctr" anchorCtr="0">
          <a:noAutofit/>
        </a:bodyPr>
        <a:lstStyle/>
        <a:p>
          <a:pPr marL="0" lvl="0" indent="0" algn="l" defTabSz="889000">
            <a:lnSpc>
              <a:spcPct val="90000"/>
            </a:lnSpc>
            <a:spcBef>
              <a:spcPct val="0"/>
            </a:spcBef>
            <a:spcAft>
              <a:spcPct val="35000"/>
            </a:spcAft>
            <a:buNone/>
          </a:pPr>
          <a:r>
            <a:rPr lang="de-DE" sz="2000" kern="1200" dirty="0"/>
            <a:t>Der Personalbedarf in der EGH wird aus demografischen u.a. Gründen weiter steigen. Personalgewinnung aus Ausland wird daher noch mehr an Bedeutung gewinnen.</a:t>
          </a:r>
        </a:p>
      </dsp:txBody>
      <dsp:txXfrm>
        <a:off x="451278" y="335097"/>
        <a:ext cx="11178452" cy="684822"/>
      </dsp:txXfrm>
    </dsp:sp>
    <dsp:sp modelId="{0FBE57A4-90FD-4FE4-9271-A8F9247A6E21}">
      <dsp:nvSpPr>
        <dsp:cNvPr id="0" name=""/>
        <dsp:cNvSpPr/>
      </dsp:nvSpPr>
      <dsp:spPr>
        <a:xfrm>
          <a:off x="75132" y="256630"/>
          <a:ext cx="856028" cy="856028"/>
        </a:xfrm>
        <a:prstGeom prst="ellipse">
          <a:avLst/>
        </a:prstGeom>
        <a:solidFill>
          <a:schemeClr val="accent6">
            <a:lumMod val="20000"/>
            <a:lumOff val="8000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FD6B16-A956-4A85-B5CE-4E12CA126B1E}">
      <dsp:nvSpPr>
        <dsp:cNvPr id="0" name=""/>
        <dsp:cNvSpPr/>
      </dsp:nvSpPr>
      <dsp:spPr>
        <a:xfrm>
          <a:off x="983513" y="1245918"/>
          <a:ext cx="10610342" cy="932276"/>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3578" tIns="50800" rIns="50800" bIns="50800" numCol="1" spcCol="1270" anchor="ctr" anchorCtr="0">
          <a:noAutofit/>
        </a:bodyPr>
        <a:lstStyle/>
        <a:p>
          <a:pPr marL="0" lvl="0" indent="0" algn="l" defTabSz="889000">
            <a:lnSpc>
              <a:spcPct val="90000"/>
            </a:lnSpc>
            <a:spcBef>
              <a:spcPct val="0"/>
            </a:spcBef>
            <a:spcAft>
              <a:spcPct val="35000"/>
            </a:spcAft>
            <a:buNone/>
          </a:pPr>
          <a:r>
            <a:rPr lang="de-DE" sz="2000" kern="1200" dirty="0"/>
            <a:t>Nur wenige Länder bieten vergleichbare Berufsabschlüsse im Bereich der Heilerziehungspflege und Heilpädagogik an. Hier sind kulturelle, pädagogische und ethische Hintergrund in den Ländern von Bedeutung, so dass nicht jedes Land prädestiniert ist.</a:t>
          </a:r>
        </a:p>
      </dsp:txBody>
      <dsp:txXfrm>
        <a:off x="983513" y="1245918"/>
        <a:ext cx="10610342" cy="932276"/>
      </dsp:txXfrm>
    </dsp:sp>
    <dsp:sp modelId="{DD80E974-7576-45A8-878E-AB82972CA7B4}">
      <dsp:nvSpPr>
        <dsp:cNvPr id="0" name=""/>
        <dsp:cNvSpPr/>
      </dsp:nvSpPr>
      <dsp:spPr>
        <a:xfrm>
          <a:off x="467756" y="1284042"/>
          <a:ext cx="856028" cy="856028"/>
        </a:xfrm>
        <a:prstGeom prst="ellipse">
          <a:avLst/>
        </a:prstGeom>
        <a:solidFill>
          <a:schemeClr val="accent6">
            <a:lumMod val="20000"/>
            <a:lumOff val="8000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939579-DC07-4D59-994F-3B5280CA3E8C}">
      <dsp:nvSpPr>
        <dsp:cNvPr id="0" name=""/>
        <dsp:cNvSpPr/>
      </dsp:nvSpPr>
      <dsp:spPr>
        <a:xfrm>
          <a:off x="895770" y="2329351"/>
          <a:ext cx="10785828" cy="820232"/>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3578" tIns="50800" rIns="50800" bIns="50800" numCol="1" spcCol="1270" anchor="ctr" anchorCtr="0">
          <a:noAutofit/>
        </a:bodyPr>
        <a:lstStyle/>
        <a:p>
          <a:pPr marL="0" lvl="0" indent="0" algn="l" defTabSz="889000">
            <a:lnSpc>
              <a:spcPct val="90000"/>
            </a:lnSpc>
            <a:spcBef>
              <a:spcPct val="0"/>
            </a:spcBef>
            <a:spcAft>
              <a:spcPct val="35000"/>
            </a:spcAft>
            <a:buNone/>
          </a:pPr>
          <a:r>
            <a:rPr lang="de-DE" sz="2000" kern="1200" dirty="0">
              <a:solidFill>
                <a:prstClr val="white"/>
              </a:solidFill>
              <a:latin typeface="Calibri" panose="020F0502020204030204"/>
              <a:ea typeface="+mn-ea"/>
              <a:cs typeface="+mn-cs"/>
            </a:rPr>
            <a:t>=&gt; Gewinnung von Schüler*innen und Studierenden im Ausland</a:t>
          </a:r>
        </a:p>
      </dsp:txBody>
      <dsp:txXfrm>
        <a:off x="895770" y="2329351"/>
        <a:ext cx="10785828" cy="820232"/>
      </dsp:txXfrm>
    </dsp:sp>
    <dsp:sp modelId="{FD30286A-0557-44A7-93CA-E0B62DC6E325}">
      <dsp:nvSpPr>
        <dsp:cNvPr id="0" name=""/>
        <dsp:cNvSpPr/>
      </dsp:nvSpPr>
      <dsp:spPr>
        <a:xfrm>
          <a:off x="467756" y="2311453"/>
          <a:ext cx="856028" cy="856028"/>
        </a:xfrm>
        <a:prstGeom prst="ellipse">
          <a:avLst/>
        </a:prstGeom>
        <a:solidFill>
          <a:schemeClr val="accent6">
            <a:lumMod val="20000"/>
            <a:lumOff val="8000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01EA75-4835-4F99-AECB-8B67277C175A}">
      <dsp:nvSpPr>
        <dsp:cNvPr id="0" name=""/>
        <dsp:cNvSpPr/>
      </dsp:nvSpPr>
      <dsp:spPr>
        <a:xfrm>
          <a:off x="503146" y="3356763"/>
          <a:ext cx="11178452" cy="820232"/>
        </a:xfrm>
        <a:prstGeom prst="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3578" tIns="50800" rIns="50800" bIns="50800" numCol="1" spcCol="1270" anchor="ctr" anchorCtr="0">
          <a:noAutofit/>
        </a:bodyPr>
        <a:lstStyle/>
        <a:p>
          <a:pPr marL="0" lvl="0" indent="0" algn="l" defTabSz="889000">
            <a:lnSpc>
              <a:spcPct val="90000"/>
            </a:lnSpc>
            <a:spcBef>
              <a:spcPct val="0"/>
            </a:spcBef>
            <a:spcAft>
              <a:spcPct val="35000"/>
            </a:spcAft>
            <a:buNone/>
          </a:pPr>
          <a:r>
            <a:rPr lang="de-DE" sz="2000" kern="1200" dirty="0">
              <a:solidFill>
                <a:prstClr val="white"/>
              </a:solidFill>
              <a:latin typeface="Calibri" panose="020F0502020204030204"/>
              <a:ea typeface="+mn-ea"/>
              <a:cs typeface="+mn-cs"/>
            </a:rPr>
            <a:t>=&gt; Ausbildung und Qualifizierung in ausgewählten Herkunftsländern (evtl. in Kooperation mit (Lehr-) Einrichtungen in Deutschland)</a:t>
          </a:r>
        </a:p>
      </dsp:txBody>
      <dsp:txXfrm>
        <a:off x="503146" y="3356763"/>
        <a:ext cx="11178452" cy="820232"/>
      </dsp:txXfrm>
    </dsp:sp>
    <dsp:sp modelId="{FB18960B-30E8-47B9-A7B6-1B747FE50F54}">
      <dsp:nvSpPr>
        <dsp:cNvPr id="0" name=""/>
        <dsp:cNvSpPr/>
      </dsp:nvSpPr>
      <dsp:spPr>
        <a:xfrm>
          <a:off x="75132" y="3338865"/>
          <a:ext cx="856028" cy="856028"/>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0:34.069"/>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1 142,'14'-1,"0"-1,1 0,19-6,30-4,154-9,108-7,-159 1,-80 12,2 3,115-1,-68 14,-112-1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2:43.960"/>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28,'735'-17,"149"6,-849 11</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6:22:15.92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37,'5'0,"6"0,6 0,5 0,4 0,1 0,2 0,0 0,0 0,0 0,0 0,-5-5,-3-1,1 0,-4-4,-4 0</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1:08:03.993"/>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0 156,'15'-1,"-1"-1,0-1,0 0,27-9,18-5,41-4,0 5,139-6,-220 20,0 0,0-1,0-1,-1-1,25-9,40-10,-57 19</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1:26:47.761"/>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95,'5'-1,"1"0,-1 0,0 0,0 0,0-1,6-3,15-4,75-13,1 4,129-6,209 14,-414 10</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1:26:54.748"/>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96,'1'-1,"-1"0,0 0,0 0,1 0,-1 0,0 0,1 0,-1 0,1 1,-1-1,1 0,-1 0,1 1,0-1,-1 0,1 1,0-1,0 0,-1 1,1-1,0 1,1-1,23-9,-19 8,31-8,1 1,70-7,-29 6,36-3,1 6,117 7,-92 1,-114-1</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1:26:56.491"/>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0,'1164'0,"-1138"0</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1:26:57.224"/>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1,'0'0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2:44.967"/>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0 141,'1'-1,"-1"0,0 0,0 0,1 0,-1 0,1 0,-1 0,1 1,-1-1,1 0,0 0,-1 1,1-1,0 0,0 1,-1-1,1 1,0-1,0 1,0-1,0 1,-1 0,1-1,2 1,29-8,-25 6,457-63,-274 44,553-6,-660 27,-56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3:20.647"/>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0,'88'4,"112"20,33 2,309-22,-289-6,-230 2</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38:16.34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0,'4191'0,"-4168"0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38:18.09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30,'25'-1,"0"-2,30-6,24-3,260 7,-189 7,-126-2</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38:21.02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1 195,'49'-14,"0"3,2 2,58-4,-27 4,948-110,-806 101,333 16,-323 15,121 3,-267-16,111 15,-171-13,-22-2,0 0,0 1,0-1,0 1,0 1,-1-1,9 3,-14-4,0 1,0-1,0 0,0 0,0 0,0 0,0 1,0-1,0 0,0 0,0 0,0 0,0 1,0-1,0 0,0 0,0 0,0 0,0 1,0-1,0 0,0 0,0 0,0 0,0 1,0-1,0 0,0 0,0 0,-1 0,1 0,0 1,0-1,0 0,0 0,0 0,0 0,-1 0,1 0,0 0,0 0,0 0,0 0,-1 0,1 1,0-1,0 0,0 0,0 0,-1 0,1 0,0 0,0-1,-29 14,0-2,0-1,-1-1,-52 8,30-7,-553 90,146-43,347-47,74-8,0 2,0 1,-39 11,77-16,0 0,0 0,0 0,0 0,0 1,1-1,-1 0,0 0,0 0,0 0,0 0,0 0,0 0,0 1,0-1,0 0,0 0,0 0,0 0,0 0,0 0,0 1,0-1,0 0,0 0,0 0,0 0,-1 0,1 0,0 0,0 1,0-1,0 0,0 0,0 0,0 0,0 0,0 0,0 0,-1 0,1 0,0 0,0 0,0 0,0 1,0-1,0 0,0 0,-1 0,1 0,0 0,0 0,0 0,0 0,0 0,0 0,-1 0,1 0,17 3,25 0,543-5,-505-5,124-25,-177 27,-7 1,56-11,97-6,-148 20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38:22.75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12,'998'0,"-979"0,0-1,20-3,-13-2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3:58.89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29,'449'0,"-425"-1,1-2,35-7,26-3,-63 11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4:01.38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86,'4789'0,"-4734"-2,-1-2,77-16,-4-10,-75 22,8-1,77-3,-107 11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39:04.986"/>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0 153,'153'-8,"278"-49,-238 26,-103 16,-3 1,89-3,-127 12,-34-1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0:37.800"/>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1 1,'949'0,"-925"0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39:06.559"/>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67,'16'-1,"-1"-1,1-1,-1 0,28-10,33-7,31 9,213 5,-197 8,422 0,-528-2,0-1,21-3,-12-2</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39:15.293"/>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1 29,'320'2,"339"-5,-451-10,2-1,-182 13</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39:16.599"/>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0 162,'0'-1,"1"0,-1 0,0 0,1 1,-1-1,0 0,1 0,-1 0,1 1,-1-1,1 0,0 0,-1 1,1-1,0 1,-1-1,1 0,0 1,0 0,0-1,-1 1,1-1,0 1,1 0,26-9,-21 7,50-9,0 2,1 3,80 1,-13 1,510-46,-597 45,-1-2,67-19,-89 21,11-2</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0:45.857"/>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95,'5'-1,"0"1,-1-1,1 0,-1-1,9-2,12-4,89-10,158-3,118 20,-188 2,-175-2,0-2,32-7,-29 5,47-4,37 10,50-2,-141-4,-5-1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0:47.284"/>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1 78,'634'0,"-574"-3,0-3,62-14,-63 9,1 3,66-1,-105 8,0-1,35-9,-46 9,14-2</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0:50.289"/>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1 29,'602'0,"-550"-2,56-10,-57 5,60-1,138 10,-225-2</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0:51.527"/>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51,'974'0,"-946"-2,-1-1,0-1,1-2,26-9,8-1,-38 11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0.442"/>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1 142,'153'2,"165"-5,-249-3,74-17,-17 2,101-14,-96 12,204-9,-304 32</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2.108"/>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1 146,'402'-17,"-54"-12,-223 19,65-8,-98 6,-54 8,58-13,-84 14,-1-1,1 0,-1 0,14-8,-8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3.114"/>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1 196,'4'-4,"1"1,0 0,1 0,-1 0,1 1,-1 0,1 0,0 0,10-2,5-1,61-15,153-17,-36 8,-33 9,-118 16,28-10,-32 5,12-3,16-3,-50 13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2:42.782"/>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0,'1286'0,"-1263"0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4.036"/>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0 143,'87'1,"219"-8,-252 2,-1-2,0-2,87-27,-136 34,51-17,-1 2,2 3,83-11,-110 23</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5.950"/>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59,'596'-27,"-191"-4,-374 31</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7.112"/>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1 129,'313'-14,"-53"1,-79 8,196-29,-129 11,11-2,-214 17,-8 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8.167"/>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1 159,'3'-3,"0"1,0-1,0 1,0 0,1 1,-1-1,1 0,-1 1,1 0,0 0,7-1,48-4,-31 4,149-23,-94 11,111-3,-162 14,0-1,0-2,59-19,-20 6,-36 10,-5 2</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9.199"/>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1 147,'0'-5,"9"-1,9 0,14-4,8 0,0 2,5 2,7 2,1-3,-5 0,-1-4,-3 0,-5 2,-4-2,-3 0,-7-2,-9 1</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0:45.857"/>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95,'5'-1,"0"1,-1-1,1 0,-1-1,9-2,12-4,89-10,158-3,118 20,-188 2,-175-2,0-2,32-7,-29 5,47-4,37 10,50-2,-141-4,-5-1</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0:47.284"/>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1 78,'634'0,"-574"-3,0-3,62-14,-63 9,1 3,66-1,-105 8,0-1,35-9,-46 9,14-2</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0:50.289"/>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1 29,'602'0,"-550"-2,56-10,-57 5,60-1,138 10,-225-2</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0:51.527"/>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51,'974'0,"-946"-2,-1-1,0-1,1-2,26-9,8-1,-38 11</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0:56.53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1 182,'7'-1,"0"1,0-1,0-1,10-3,16-3,96-6,-63 7,106-23,-18-5,-85 25,-56 9,0-1,0 0,0-1,0 0,-1 0,25-12,8-13,-27 16</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2:43.960"/>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28,'735'-17,"149"6,-849 11</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0:57.87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51,'562'0,"-549"-1,-1 0,0-1,1-1,-1 0,0-1,0 0,17-8,5-2,-16 8</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0:59.50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99,'10'0,"12"0,12 0,5 0,10 0,11-5,24-1,2-5,6 0,10-3,8 0,-11 4,-7 2,-6 3,-8-2,-17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01.08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0 137,'5'0,"11"-4,12-3,6-4,12 0,12 1,6-1,1 0,4-3,5 2,4 2,2-1,-7 1,-11 1,-17 4</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0.442"/>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1 142,'153'2,"165"-5,-249-3,74-17,-17 2,101-14,-96 12,204-9,-304 32</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2.108"/>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1 146,'402'-17,"-54"-12,-223 19,65-8,-98 6,-54 8,58-13,-84 14,-1-1,1 0,-1 0,14-8,-8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3.114"/>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1 196,'4'-4,"1"1,0 0,1 0,-1 0,1 1,-1 0,1 0,0 0,10-2,5-1,61-15,153-17,-36 8,-33 9,-118 16,28-10,-32 5,12-3,16-3,-50 13</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4.036"/>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0 143,'87'1,"219"-8,-252 2,-1-2,0-2,87-27,-136 34,51-17,-1 2,2 3,83-11,-110 23</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5.950"/>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59,'596'-27,"-191"-4,-374 31</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8.167"/>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1 159,'3'-3,"0"1,0-1,0 1,0 0,1 1,-1-1,1 0,-1 1,1 0,0 0,7-1,48-4,-31 4,149-23,-94 11,111-3,-162 14,0-1,0-2,59-19,-20 6,-36 10,-5 2</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1:19.199"/>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1 147,'0'-5,"9"-1,9 0,14-4,8 0,0 2,5 2,7 2,1-3,-5 0,-1-4,-3 0,-5 2,-4-2,-3 0,-7-2,-9 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2:44.967"/>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0 141,'1'-1,"-1"0,0 0,0 0,1 0,-1 0,1 0,-1 0,1 1,-1-1,1 0,0 0,-1 1,1-1,0 0,0 1,-1-1,1 1,0-1,0 1,0-1,0 1,-1 0,1-1,2 1,29-8,-25 6,457-63,-274 44,553-6,-660 27,-56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6:19:54.71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0,'29'1,"40"7,-5 1,762 68,-276-26,94 11,-420-30,-178-26</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6:19:57.63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0 304,'293'7,"294"47,1176 145,-108-120,-621-83,-1056 2,-1-1,1-1,-1-1,-41-15,14 5,-687-228,-71-20,494 186,283 71,23 7,16 7,22 10,-30-18,111 56,193 66,-234-96,61 14,-119-35,-18-3,-26-1,25-1,-1367-4,1360 5,1 1,-1 0,1 1,-16 5,23-7,-12 4</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6:19:57.96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0,'5'0,"1"0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7:16:01.423"/>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60,'807'0,"-790"-1,-1 0,1-2,23-6,-20 4,-1 1,24-1,85-10,-76 7,62-1,-55 10,-34-1</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7:16:03.477"/>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0,'0'0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6:35.791"/>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1 69,'392'0,"-364"-2,-1-1,1-1,51-16,-49 12,0 1,55-5,-35 6,-32 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6:38.400"/>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1 166,'3'-1,"1"0,0 0,0 0,-1 0,1 0,-1-1,7-3,10-4,24-3,0 2,0 2,48-1,-21 1,246-47,-289 49,4 1,1 2,42 1,-43 2,-1-2,49-7,-25-2,-31 8</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6:46.512"/>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30,'162'-13,"-29"1,568 7,-386 8,-275-3</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6:49.769"/>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65,'210'1,"302"-7,-368-8,-118 10,0-1,-1-1,36-14,-37 9</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6:54.62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1 169,'1'-2,"-1"1,1-1,0 1,0-1,0 1,0 0,0-1,0 1,1 0,-1 0,0 0,1 0,-1 0,0 0,1 0,-1 0,1 1,0-1,-1 0,1 1,-1-1,3 1,5-4,62-24,1 2,2 3,1 4,0 3,131-11,22 25,-122 4,-80-2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3:20.647"/>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0,'88'4,"112"20,33 2,309-22,-289-6,-230 2</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6:56.34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1,'1'1,"-1"0,1 0,0 0,0 1,0-1,0 0,0-1,0 1,0 0,1 0,-1 0,0-1,0 1,1 0,-1-1,0 1,1-1,-1 0,0 0,1 1,-1-1,3 0,0 1,51 6,0-1,1-4,66-4,-30 1,454-1,-521 2</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7:01.182"/>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0 113,'8'-5,"-1"1,1 0,-1 0,1 1,0 0,0 0,1 1,-1 0,17-1,-6-1,232-35,-149 24,28 2,192 4,-281 10,-6-1,-5 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7:02.438"/>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24,'10'0,"7"0,20 0,19 0,22 0,13 0,10 0,7 0,-11 0,-7 0,-10 0,-13-5,-13-2,-12 1,-13 1</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7:04.185"/>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1,'9'0,"18"0,23 0,18 0,15 0,14 0,13 0,7 0,-2 0,4 0,-5 0,-8 0,-11 0,-14 0,-15 0,-19 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57:05.313"/>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83,'5'0,"10"0,8-5,20-1,20 0,19 1,15-3,0-1,-3 2,-7-3,-8 1,-10 1,-10 2,-17 2</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6:20:21.15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28,'311'-13,"-54"1,1165 9,-179 69,588 8,-1139-74,-677 0,0-1,0 0,0-1,20-6,-14 2</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4:30:22.262"/>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0 111,'20'0,"-1"-2,25-5,7-1,547-32,-555 38,0-3,68-16,5 0,-84 17</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4:30:29.54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0 103,'509'-44,"-21"1,-474 43,0 0,0-2,-1 1,21-6,-17 1</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4:31:49.61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0 143,'168'-10,"-76"2,463-46,203-10,170 58,-496 9,-131 15,-188-9,181 27,-58-5,229 5,152-25,-410-13,-164 2</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4:31:54.16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0,'3723'0,"-3692"0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0:34.069"/>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1 142,'14'-1,"0"-1,1 0,19-6,30-4,154-9,108-7,-159 1,-80 12,2 3,115-1,-68 14,-112-1</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19:08.05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52,'693'0,"-653"-2,0-3,77-18,-90 17,10-2,-3 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19:11.26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97,'635'0,"-614"-1,1-2,-1-1,0 0,0-2,0 0,36-18,-33 14,-1 1,2 1,-1 1,34-5,-31 10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1:49.572"/>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84,'34'-1,"54"-11,-5 1,190 2,-193-5,-7 1,-44 9,34-9,-37 6</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1:51.212"/>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1 157,'0'-1,"0"-1,1 1,-1 0,1 0,-1 0,1 0,0 1,-1-1,1 0,0 0,0 0,-1 0,1 1,0-1,0 0,0 1,0-1,0 1,0-1,0 1,0-1,0 1,0 0,0-1,0 1,1 0,1 0,39-5,-34 4,100-8,398-20,-472 29,-1-1,1-2,-1 0,1-3,-1-1,-1-1,52-21,-64 21,1 0,30-7,-24 10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4:34:13.69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0,'729'0,"-710"1,1 1,0 1,20 6,-19-4,0-1,31 2,248-7,-272 1</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4:34:16.28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0 114,'91'-5,"169"-30,-99 9,-143 24,137-20,226-1,-219 24,-138-1</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4:35:45.63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0 166,'19'-5,"26"-6,23-1,15-4,13-4,-2 2,-1-1,-8 3,-9 4,-16-1,-11 3,-7 2,-11 2</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6:21:52.11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52,'4'0,"17"0,13 0,16 0,13 0,1 0,3 0,-4 0,-3-5,-4-1,-5 0,-7 1,-7 1,-4-2,-3-2,-2 2,-6 1</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04:52.72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0 254,'3'-1,"0"1,-1-1,1 1,0-1,-1 0,1 0,0 0,-1 0,3-3,11-3,67-21,1 5,93-14,-80 17,174-30,366-21,-8 65,-352 8,-159 2,153 23,112 41,-147-29,-174-30,109 14,122 20,-79-10,224 5,-277-24,41 2,-198-16,0 0,-1 0,0 0,1 0,-1 0,0 0,1-1,-1 0,0 1,6-4,0-3</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04:54.02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61,'2538'0,"-2177"-17,8 0,-352 16,0 0,0-2,25-6,-6 0,-14 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0:37.800"/>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1 1,'949'0,"-925"0</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04:55.83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0 128,'166'-3,"263"-39,404-37,438 76,-649 6,-234-3,-358 0</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04:56.85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64,'229'-13,"-68"2,156-7,257-4,305 24,-845-2</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05:04.56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65,'401'-17,"-45"2,-264 14,279-10,781-10,-782 23,-336-2</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1:09.637"/>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1,'1257'0,"-1230"0</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1:10.971"/>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95,'81'1,"-2"1,0-4,157-23,-154 10,1 3,0 4,101 4,-159 2,0 0,44-10,-41 7,48-5,-50 10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2:06.614"/>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1,'836'0,"-804"0</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2:08.577"/>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93,'151'2,"167"-5,-159-16,-96 10,-36 4,0-1,36-14,-34 10,36-7,-35 12</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2:09.692"/>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1 164,'0'-6,"21"-6,23-8,20 1,16 3,4-1,-2 2,-8 4,-7 4,-10 3,-8 2,-3 1,-3 2,1-6,5-1,3-6,-6 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2:24.62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0 128,'0'-1,"0"0,1 1,-1-1,0 0,0 1,1-1,-1 1,0-1,1 0,-1 1,1-1,-1 1,1-1,-1 1,1-1,-1 1,1-1,-1 1,1 0,0-1,-1 1,1 0,-1 0,1-1,1 1,21-6,-20 6,582-81,-441 64,36 6,-155 11</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2:25.87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32,'476'0,"-443"-1,0-3,32-6,43-5,-77 13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5:22:42.782"/>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0 0,'1286'0,"-1263"0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2:26.74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0,'0'0</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2:38.189"/>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33,'231'-15,"-54"2,320 9,-317 5,-146-1</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2:39.653"/>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3,'174'-2,"189"5,-259 12,-74-9,55 4,-72-10,1 0,-1 0,1-1,-1-1,0 0,17-5,-10 0</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0:22:55.18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33,'540'0,"-521"-1,0-1,0-1,24-7,-21 5,39-5,-36 9</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1:25:54.83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5950 190,'-16'1,"1"1,-27 5,-7 2,-798 47,644-48,-141 6,-425 24,235-14,397-9,84-8,-63 2,91-9,-67 1,-1-3,-141-22,60-19,-210-81,251 78,63 25,-2 3,0 4,-134-11,-92-5,186 14,78 10,0 0,-1 3,0 1,-40 3,71 0,0 0,0 0,0 0,0 1,0 0,0 0,0 0,1 0,-1 0,1 1,-1 0,1 0,0 0,-4 4,-39 56,29-37,5-9,-1 0,-1-1,0 0,-1-1,-25 19,35-30,-1 0,0 0,-1-1,1 0,0 0,-1-1,1 0,-1 0,0 0,0-1,0 0,0 0,0 0,0-1,0-1,0 1,0-1,0 0,0 0,-9-4,-18-10,0-1,0-1,-59-44,75 49,0-1,-13-10,25 21,15 15,39 38,3-3,1-2,2-2,78 47,-115-81,0-2,0 0,1-1,-1 0,2-2,35 7,118 5,-96-12,13 4,-32-2,0-2,109-6,-157 0,-1-1,1 0,-1-1,0 0,0 0,0 0,0-1,0 0,-1-1,13-9,-6 4,-1 3,1 0,0 0,0 2,1 0,0 0,-1 2,1 0,1 0,20 0,-6-1,392-50,-367 48,-51 6,-5 0,-26 6,-80 12,-139 4,196-20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1:26:04.851"/>
    </inkml:context>
    <inkml:brush xml:id="br0">
      <inkml:brushProperty name="width" value="0.3" units="cm"/>
      <inkml:brushProperty name="height" value="0.6" units="cm"/>
      <inkml:brushProperty name="color" value="#FFACD5"/>
      <inkml:brushProperty name="tip" value="rectangle"/>
      <inkml:brushProperty name="rasterOp" value="maskPen"/>
      <inkml:brushProperty name="ignorePressure" value="1"/>
    </inkml:brush>
  </inkml:definitions>
  <inkml:trace contextRef="#ctx0" brushRef="#br0">1 284,'0'-10,"0"-2,0 0,1 0,0 0,4-17,-4 25,0 1,1 0,-1-1,1 1,-1 0,1 0,0 0,0 0,0 0,1 1,-1-1,1 1,-1-1,1 1,0 0,0 0,0 0,0 0,6-2,14-4,0 1,0 1,45-7,76 2,23-3,-61 1,-59 8,86-20,-76 13,0 1,0 4,108-1,-119 7</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21:26:18.357"/>
    </inkml:context>
    <inkml:brush xml:id="br0">
      <inkml:brushProperty name="width" value="0.3" units="cm"/>
      <inkml:brushProperty name="height" value="0.6" units="cm"/>
      <inkml:brushProperty name="color" value="#A2D762"/>
      <inkml:brushProperty name="tip" value="rectangle"/>
      <inkml:brushProperty name="rasterOp" value="maskPen"/>
      <inkml:brushProperty name="ignorePressure" value="1"/>
    </inkml:brush>
  </inkml:definitions>
  <inkml:trace contextRef="#ctx0" brushRef="#br0">0 33,'11'0,"20"0,20 0,28 0,22-6,10-1,7 1,-5 0,-12 2,-17 2,-18 1,-15 0,-10 1,-8 0,-3 1,-2-1,-6 0</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3T11:41:50.01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0,'694'0,"-669"0</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6:17:55.050"/>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45,'5'0,"11"0,12 0,16 0,15 0,11 0,8 0,5 0,-2 0,-5 0,-2 0,-8-5,-6-1,-9 0,-13-4,-8 1,-9 1</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02T16:22:14.09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1,'92'0,"839"22,-249 45,25 2,115-57,-496-15,464 20,-298-5,-468-14,0-2,1 0,-1-1,43-17,13-2,78-4,-68 13,-15 5,28-7,-81 13,0 1,33 0,-31 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E872A5-E589-43AC-AE6A-AAE6536955F4}" type="datetimeFigureOut">
              <a:rPr lang="de-DE" smtClean="0"/>
              <a:t>08.10.2024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BC6DB0-F622-40B8-B10D-8C656C13AE84}" type="slidenum">
              <a:rPr lang="de-DE" smtClean="0"/>
              <a:t>‹Nr.›</a:t>
            </a:fld>
            <a:endParaRPr lang="de-DE"/>
          </a:p>
        </p:txBody>
      </p:sp>
    </p:spTree>
    <p:extLst>
      <p:ext uri="{BB962C8B-B14F-4D97-AF65-F5344CB8AC3E}">
        <p14:creationId xmlns:p14="http://schemas.microsoft.com/office/powerpoint/2010/main" val="738108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1</a:t>
            </a:fld>
            <a:endParaRPr lang="de-DE"/>
          </a:p>
        </p:txBody>
      </p:sp>
    </p:spTree>
    <p:extLst>
      <p:ext uri="{BB962C8B-B14F-4D97-AF65-F5344CB8AC3E}">
        <p14:creationId xmlns:p14="http://schemas.microsoft.com/office/powerpoint/2010/main" val="19517826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200" b="0" kern="100" dirty="0">
              <a:latin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81BC6DB0-F622-40B8-B10D-8C656C13AE84}" type="slidenum">
              <a:rPr lang="de-DE" smtClean="0"/>
              <a:t>10</a:t>
            </a:fld>
            <a:endParaRPr lang="de-DE"/>
          </a:p>
        </p:txBody>
      </p:sp>
    </p:spTree>
    <p:extLst>
      <p:ext uri="{BB962C8B-B14F-4D97-AF65-F5344CB8AC3E}">
        <p14:creationId xmlns:p14="http://schemas.microsoft.com/office/powerpoint/2010/main" val="95713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11</a:t>
            </a:fld>
            <a:endParaRPr lang="de-DE"/>
          </a:p>
        </p:txBody>
      </p:sp>
    </p:spTree>
    <p:extLst>
      <p:ext uri="{BB962C8B-B14F-4D97-AF65-F5344CB8AC3E}">
        <p14:creationId xmlns:p14="http://schemas.microsoft.com/office/powerpoint/2010/main" val="38569018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b="0" dirty="0"/>
          </a:p>
        </p:txBody>
      </p:sp>
      <p:sp>
        <p:nvSpPr>
          <p:cNvPr id="4" name="Foliennummernplatzhalter 3"/>
          <p:cNvSpPr>
            <a:spLocks noGrp="1"/>
          </p:cNvSpPr>
          <p:nvPr>
            <p:ph type="sldNum" sz="quarter" idx="5"/>
          </p:nvPr>
        </p:nvSpPr>
        <p:spPr/>
        <p:txBody>
          <a:bodyPr/>
          <a:lstStyle/>
          <a:p>
            <a:fld id="{81BC6DB0-F622-40B8-B10D-8C656C13AE84}" type="slidenum">
              <a:rPr lang="de-DE" smtClean="0"/>
              <a:t>12</a:t>
            </a:fld>
            <a:endParaRPr lang="de-DE"/>
          </a:p>
        </p:txBody>
      </p:sp>
    </p:spTree>
    <p:extLst>
      <p:ext uri="{BB962C8B-B14F-4D97-AF65-F5344CB8AC3E}">
        <p14:creationId xmlns:p14="http://schemas.microsoft.com/office/powerpoint/2010/main" val="1633235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13</a:t>
            </a:fld>
            <a:endParaRPr lang="de-DE"/>
          </a:p>
        </p:txBody>
      </p:sp>
    </p:spTree>
    <p:extLst>
      <p:ext uri="{BB962C8B-B14F-4D97-AF65-F5344CB8AC3E}">
        <p14:creationId xmlns:p14="http://schemas.microsoft.com/office/powerpoint/2010/main" val="1285078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15</a:t>
            </a:fld>
            <a:endParaRPr lang="de-DE"/>
          </a:p>
        </p:txBody>
      </p:sp>
    </p:spTree>
    <p:extLst>
      <p:ext uri="{BB962C8B-B14F-4D97-AF65-F5344CB8AC3E}">
        <p14:creationId xmlns:p14="http://schemas.microsoft.com/office/powerpoint/2010/main" val="2622378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16</a:t>
            </a:fld>
            <a:endParaRPr lang="de-DE"/>
          </a:p>
        </p:txBody>
      </p:sp>
    </p:spTree>
    <p:extLst>
      <p:ext uri="{BB962C8B-B14F-4D97-AF65-F5344CB8AC3E}">
        <p14:creationId xmlns:p14="http://schemas.microsoft.com/office/powerpoint/2010/main" val="34393148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17</a:t>
            </a:fld>
            <a:endParaRPr lang="de-DE"/>
          </a:p>
        </p:txBody>
      </p:sp>
    </p:spTree>
    <p:extLst>
      <p:ext uri="{BB962C8B-B14F-4D97-AF65-F5344CB8AC3E}">
        <p14:creationId xmlns:p14="http://schemas.microsoft.com/office/powerpoint/2010/main" val="2958189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18</a:t>
            </a:fld>
            <a:endParaRPr lang="de-DE"/>
          </a:p>
        </p:txBody>
      </p:sp>
    </p:spTree>
    <p:extLst>
      <p:ext uri="{BB962C8B-B14F-4D97-AF65-F5344CB8AC3E}">
        <p14:creationId xmlns:p14="http://schemas.microsoft.com/office/powerpoint/2010/main" val="33516977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19</a:t>
            </a:fld>
            <a:endParaRPr lang="de-DE"/>
          </a:p>
        </p:txBody>
      </p:sp>
    </p:spTree>
    <p:extLst>
      <p:ext uri="{BB962C8B-B14F-4D97-AF65-F5344CB8AC3E}">
        <p14:creationId xmlns:p14="http://schemas.microsoft.com/office/powerpoint/2010/main" val="2121428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20</a:t>
            </a:fld>
            <a:endParaRPr lang="de-DE"/>
          </a:p>
        </p:txBody>
      </p:sp>
    </p:spTree>
    <p:extLst>
      <p:ext uri="{BB962C8B-B14F-4D97-AF65-F5344CB8AC3E}">
        <p14:creationId xmlns:p14="http://schemas.microsoft.com/office/powerpoint/2010/main" val="1145378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2</a:t>
            </a:fld>
            <a:endParaRPr lang="de-DE"/>
          </a:p>
        </p:txBody>
      </p:sp>
    </p:spTree>
    <p:extLst>
      <p:ext uri="{BB962C8B-B14F-4D97-AF65-F5344CB8AC3E}">
        <p14:creationId xmlns:p14="http://schemas.microsoft.com/office/powerpoint/2010/main" val="30840420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21</a:t>
            </a:fld>
            <a:endParaRPr lang="de-DE"/>
          </a:p>
        </p:txBody>
      </p:sp>
    </p:spTree>
    <p:extLst>
      <p:ext uri="{BB962C8B-B14F-4D97-AF65-F5344CB8AC3E}">
        <p14:creationId xmlns:p14="http://schemas.microsoft.com/office/powerpoint/2010/main" val="25923246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22</a:t>
            </a:fld>
            <a:endParaRPr lang="de-DE"/>
          </a:p>
        </p:txBody>
      </p:sp>
    </p:spTree>
    <p:extLst>
      <p:ext uri="{BB962C8B-B14F-4D97-AF65-F5344CB8AC3E}">
        <p14:creationId xmlns:p14="http://schemas.microsoft.com/office/powerpoint/2010/main" val="10318427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23</a:t>
            </a:fld>
            <a:endParaRPr lang="de-DE"/>
          </a:p>
        </p:txBody>
      </p:sp>
    </p:spTree>
    <p:extLst>
      <p:ext uri="{BB962C8B-B14F-4D97-AF65-F5344CB8AC3E}">
        <p14:creationId xmlns:p14="http://schemas.microsoft.com/office/powerpoint/2010/main" val="17000178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l"/>
            <a:endParaRPr lang="de-DE" sz="1200" b="0" i="0" u="none" strike="noStrike" baseline="0" dirty="0">
              <a:solidFill>
                <a:srgbClr val="000000"/>
              </a:solidFill>
              <a:effectLst/>
              <a:latin typeface="Aptos" panose="020B0004020202020204" pitchFamily="34" charset="0"/>
              <a:cs typeface="Times New Roman" panose="02020603050405020304" pitchFamily="18" charset="0"/>
              <a:sym typeface="Wingdings" panose="05000000000000000000" pitchFamily="2" charset="2"/>
            </a:endParaRPr>
          </a:p>
        </p:txBody>
      </p:sp>
      <p:sp>
        <p:nvSpPr>
          <p:cNvPr id="4" name="Foliennummernplatzhalter 3"/>
          <p:cNvSpPr>
            <a:spLocks noGrp="1"/>
          </p:cNvSpPr>
          <p:nvPr>
            <p:ph type="sldNum" sz="quarter" idx="5"/>
          </p:nvPr>
        </p:nvSpPr>
        <p:spPr/>
        <p:txBody>
          <a:bodyPr/>
          <a:lstStyle/>
          <a:p>
            <a:fld id="{81BC6DB0-F622-40B8-B10D-8C656C13AE84}" type="slidenum">
              <a:rPr lang="de-DE" smtClean="0"/>
              <a:t>24</a:t>
            </a:fld>
            <a:endParaRPr lang="de-DE"/>
          </a:p>
        </p:txBody>
      </p:sp>
    </p:spTree>
    <p:extLst>
      <p:ext uri="{BB962C8B-B14F-4D97-AF65-F5344CB8AC3E}">
        <p14:creationId xmlns:p14="http://schemas.microsoft.com/office/powerpoint/2010/main" val="25967836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lvl="0" indent="0">
              <a:buFont typeface="Aptos" panose="020B0004020202020204" pitchFamily="34" charset="0"/>
              <a:buNone/>
            </a:pPr>
            <a:endParaRPr lang="de-DE" sz="12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81BC6DB0-F622-40B8-B10D-8C656C13AE84}" type="slidenum">
              <a:rPr lang="de-DE" smtClean="0"/>
              <a:t>25</a:t>
            </a:fld>
            <a:endParaRPr lang="de-DE"/>
          </a:p>
        </p:txBody>
      </p:sp>
    </p:spTree>
    <p:extLst>
      <p:ext uri="{BB962C8B-B14F-4D97-AF65-F5344CB8AC3E}">
        <p14:creationId xmlns:p14="http://schemas.microsoft.com/office/powerpoint/2010/main" val="7140258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26</a:t>
            </a:fld>
            <a:endParaRPr lang="de-DE"/>
          </a:p>
        </p:txBody>
      </p:sp>
    </p:spTree>
    <p:extLst>
      <p:ext uri="{BB962C8B-B14F-4D97-AF65-F5344CB8AC3E}">
        <p14:creationId xmlns:p14="http://schemas.microsoft.com/office/powerpoint/2010/main" val="18932773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28</a:t>
            </a:fld>
            <a:endParaRPr lang="de-DE"/>
          </a:p>
        </p:txBody>
      </p:sp>
    </p:spTree>
    <p:extLst>
      <p:ext uri="{BB962C8B-B14F-4D97-AF65-F5344CB8AC3E}">
        <p14:creationId xmlns:p14="http://schemas.microsoft.com/office/powerpoint/2010/main" val="28067558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29</a:t>
            </a:fld>
            <a:endParaRPr lang="de-DE"/>
          </a:p>
        </p:txBody>
      </p:sp>
    </p:spTree>
    <p:extLst>
      <p:ext uri="{BB962C8B-B14F-4D97-AF65-F5344CB8AC3E}">
        <p14:creationId xmlns:p14="http://schemas.microsoft.com/office/powerpoint/2010/main" val="2751724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lnSpc>
                <a:spcPct val="150000"/>
              </a:lnSpc>
              <a:spcAft>
                <a:spcPts val="600"/>
              </a:spcAft>
            </a:pPr>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3</a:t>
            </a:fld>
            <a:endParaRPr lang="de-DE"/>
          </a:p>
        </p:txBody>
      </p:sp>
    </p:spTree>
    <p:extLst>
      <p:ext uri="{BB962C8B-B14F-4D97-AF65-F5344CB8AC3E}">
        <p14:creationId xmlns:p14="http://schemas.microsoft.com/office/powerpoint/2010/main" val="3464875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200" dirty="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81BC6DB0-F622-40B8-B10D-8C656C13AE84}" type="slidenum">
              <a:rPr lang="de-DE" smtClean="0"/>
              <a:t>4</a:t>
            </a:fld>
            <a:endParaRPr lang="de-DE"/>
          </a:p>
        </p:txBody>
      </p:sp>
    </p:spTree>
    <p:extLst>
      <p:ext uri="{BB962C8B-B14F-4D97-AF65-F5344CB8AC3E}">
        <p14:creationId xmlns:p14="http://schemas.microsoft.com/office/powerpoint/2010/main" val="4184325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5</a:t>
            </a:fld>
            <a:endParaRPr lang="de-DE"/>
          </a:p>
        </p:txBody>
      </p:sp>
    </p:spTree>
    <p:extLst>
      <p:ext uri="{BB962C8B-B14F-4D97-AF65-F5344CB8AC3E}">
        <p14:creationId xmlns:p14="http://schemas.microsoft.com/office/powerpoint/2010/main" val="1230904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6</a:t>
            </a:fld>
            <a:endParaRPr lang="de-DE"/>
          </a:p>
        </p:txBody>
      </p:sp>
    </p:spTree>
    <p:extLst>
      <p:ext uri="{BB962C8B-B14F-4D97-AF65-F5344CB8AC3E}">
        <p14:creationId xmlns:p14="http://schemas.microsoft.com/office/powerpoint/2010/main" val="790407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7</a:t>
            </a:fld>
            <a:endParaRPr lang="de-DE"/>
          </a:p>
        </p:txBody>
      </p:sp>
    </p:spTree>
    <p:extLst>
      <p:ext uri="{BB962C8B-B14F-4D97-AF65-F5344CB8AC3E}">
        <p14:creationId xmlns:p14="http://schemas.microsoft.com/office/powerpoint/2010/main" val="169466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800" b="0" i="0" u="none" strike="noStrike" kern="1200" dirty="0">
              <a:solidFill>
                <a:srgbClr val="000000"/>
              </a:solidFill>
              <a:effectLst/>
              <a:latin typeface="Calibri" panose="020F0502020204030204" pitchFamily="34" charset="0"/>
            </a:endParaRPr>
          </a:p>
        </p:txBody>
      </p:sp>
      <p:sp>
        <p:nvSpPr>
          <p:cNvPr id="4" name="Foliennummernplatzhalter 3"/>
          <p:cNvSpPr>
            <a:spLocks noGrp="1"/>
          </p:cNvSpPr>
          <p:nvPr>
            <p:ph type="sldNum" sz="quarter" idx="5"/>
          </p:nvPr>
        </p:nvSpPr>
        <p:spPr/>
        <p:txBody>
          <a:bodyPr/>
          <a:lstStyle/>
          <a:p>
            <a:fld id="{81BC6DB0-F622-40B8-B10D-8C656C13AE84}" type="slidenum">
              <a:rPr lang="de-DE" smtClean="0"/>
              <a:t>8</a:t>
            </a:fld>
            <a:endParaRPr lang="de-DE"/>
          </a:p>
        </p:txBody>
      </p:sp>
    </p:spTree>
    <p:extLst>
      <p:ext uri="{BB962C8B-B14F-4D97-AF65-F5344CB8AC3E}">
        <p14:creationId xmlns:p14="http://schemas.microsoft.com/office/powerpoint/2010/main" val="4107786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1BC6DB0-F622-40B8-B10D-8C656C13AE84}" type="slidenum">
              <a:rPr lang="de-DE" smtClean="0"/>
              <a:t>9</a:t>
            </a:fld>
            <a:endParaRPr lang="de-DE"/>
          </a:p>
        </p:txBody>
      </p:sp>
    </p:spTree>
    <p:extLst>
      <p:ext uri="{BB962C8B-B14F-4D97-AF65-F5344CB8AC3E}">
        <p14:creationId xmlns:p14="http://schemas.microsoft.com/office/powerpoint/2010/main" val="3348367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9AA451-645B-0C19-745A-DEB18923955A}"/>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4CD4B67-3FF5-923F-B9B0-967995F7A8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69D1DA0-D7E8-5B86-B8D6-AA9308207300}"/>
              </a:ext>
            </a:extLst>
          </p:cNvPr>
          <p:cNvSpPr>
            <a:spLocks noGrp="1"/>
          </p:cNvSpPr>
          <p:nvPr>
            <p:ph type="dt" sz="half" idx="10"/>
          </p:nvPr>
        </p:nvSpPr>
        <p:spPr/>
        <p:txBody>
          <a:bodyPr/>
          <a:lstStyle/>
          <a:p>
            <a:fld id="{00915608-42D1-4743-85E7-FB7FBC0EB71A}" type="datetimeFigureOut">
              <a:rPr lang="de-DE" smtClean="0"/>
              <a:t>08.10.2024</a:t>
            </a:fld>
            <a:endParaRPr lang="de-DE"/>
          </a:p>
        </p:txBody>
      </p:sp>
      <p:sp>
        <p:nvSpPr>
          <p:cNvPr id="5" name="Fußzeilenplatzhalter 4">
            <a:extLst>
              <a:ext uri="{FF2B5EF4-FFF2-40B4-BE49-F238E27FC236}">
                <a16:creationId xmlns:a16="http://schemas.microsoft.com/office/drawing/2014/main" id="{F230C870-6657-440B-AB84-AF03F74A9C1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9E5D6EA-822D-FC1E-A61A-8F76406ADE56}"/>
              </a:ext>
            </a:extLst>
          </p:cNvPr>
          <p:cNvSpPr>
            <a:spLocks noGrp="1"/>
          </p:cNvSpPr>
          <p:nvPr>
            <p:ph type="sldNum" sz="quarter" idx="12"/>
          </p:nvPr>
        </p:nvSpPr>
        <p:spPr/>
        <p:txBody>
          <a:bodyPr/>
          <a:lstStyle/>
          <a:p>
            <a:fld id="{59182100-0AEB-45C3-8E6F-4145555B2CE4}" type="slidenum">
              <a:rPr lang="de-DE" smtClean="0"/>
              <a:t>‹Nr.›</a:t>
            </a:fld>
            <a:endParaRPr lang="de-DE"/>
          </a:p>
        </p:txBody>
      </p:sp>
    </p:spTree>
    <p:extLst>
      <p:ext uri="{BB962C8B-B14F-4D97-AF65-F5344CB8AC3E}">
        <p14:creationId xmlns:p14="http://schemas.microsoft.com/office/powerpoint/2010/main" val="165523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66F804-0328-C5EB-24E5-E028211C5EF0}"/>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FC8ABC3-5C75-064C-E2D5-8F4E5E75E8A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A590088-BC0A-F79B-E398-7527961C2260}"/>
              </a:ext>
            </a:extLst>
          </p:cNvPr>
          <p:cNvSpPr>
            <a:spLocks noGrp="1"/>
          </p:cNvSpPr>
          <p:nvPr>
            <p:ph type="dt" sz="half" idx="10"/>
          </p:nvPr>
        </p:nvSpPr>
        <p:spPr/>
        <p:txBody>
          <a:bodyPr/>
          <a:lstStyle/>
          <a:p>
            <a:fld id="{00915608-42D1-4743-85E7-FB7FBC0EB71A}" type="datetimeFigureOut">
              <a:rPr lang="de-DE" smtClean="0"/>
              <a:t>08.10.2024</a:t>
            </a:fld>
            <a:endParaRPr lang="de-DE"/>
          </a:p>
        </p:txBody>
      </p:sp>
      <p:sp>
        <p:nvSpPr>
          <p:cNvPr id="5" name="Fußzeilenplatzhalter 4">
            <a:extLst>
              <a:ext uri="{FF2B5EF4-FFF2-40B4-BE49-F238E27FC236}">
                <a16:creationId xmlns:a16="http://schemas.microsoft.com/office/drawing/2014/main" id="{921E4DF6-3DEE-9073-FF2C-7D41B3110DC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CD9416-290B-F0F4-B3E1-62FC60E41400}"/>
              </a:ext>
            </a:extLst>
          </p:cNvPr>
          <p:cNvSpPr>
            <a:spLocks noGrp="1"/>
          </p:cNvSpPr>
          <p:nvPr>
            <p:ph type="sldNum" sz="quarter" idx="12"/>
          </p:nvPr>
        </p:nvSpPr>
        <p:spPr/>
        <p:txBody>
          <a:bodyPr/>
          <a:lstStyle/>
          <a:p>
            <a:fld id="{59182100-0AEB-45C3-8E6F-4145555B2CE4}" type="slidenum">
              <a:rPr lang="de-DE" smtClean="0"/>
              <a:t>‹Nr.›</a:t>
            </a:fld>
            <a:endParaRPr lang="de-DE"/>
          </a:p>
        </p:txBody>
      </p:sp>
    </p:spTree>
    <p:extLst>
      <p:ext uri="{BB962C8B-B14F-4D97-AF65-F5344CB8AC3E}">
        <p14:creationId xmlns:p14="http://schemas.microsoft.com/office/powerpoint/2010/main" val="2325168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8A93D242-DFE5-DE14-6FCA-03CC600AD9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6585BA1-4B3A-C216-6E42-85AE0C3E9A9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A535890-D391-E807-D8B4-A5FAC2747E6C}"/>
              </a:ext>
            </a:extLst>
          </p:cNvPr>
          <p:cNvSpPr>
            <a:spLocks noGrp="1"/>
          </p:cNvSpPr>
          <p:nvPr>
            <p:ph type="dt" sz="half" idx="10"/>
          </p:nvPr>
        </p:nvSpPr>
        <p:spPr/>
        <p:txBody>
          <a:bodyPr/>
          <a:lstStyle/>
          <a:p>
            <a:fld id="{00915608-42D1-4743-85E7-FB7FBC0EB71A}" type="datetimeFigureOut">
              <a:rPr lang="de-DE" smtClean="0"/>
              <a:t>08.10.2024</a:t>
            </a:fld>
            <a:endParaRPr lang="de-DE"/>
          </a:p>
        </p:txBody>
      </p:sp>
      <p:sp>
        <p:nvSpPr>
          <p:cNvPr id="5" name="Fußzeilenplatzhalter 4">
            <a:extLst>
              <a:ext uri="{FF2B5EF4-FFF2-40B4-BE49-F238E27FC236}">
                <a16:creationId xmlns:a16="http://schemas.microsoft.com/office/drawing/2014/main" id="{8B846A9F-F7E6-2C39-4018-0CF7F1A0B6D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D64CC17-AF4C-6AFC-AC5B-6017404914F2}"/>
              </a:ext>
            </a:extLst>
          </p:cNvPr>
          <p:cNvSpPr>
            <a:spLocks noGrp="1"/>
          </p:cNvSpPr>
          <p:nvPr>
            <p:ph type="sldNum" sz="quarter" idx="12"/>
          </p:nvPr>
        </p:nvSpPr>
        <p:spPr/>
        <p:txBody>
          <a:bodyPr/>
          <a:lstStyle/>
          <a:p>
            <a:fld id="{59182100-0AEB-45C3-8E6F-4145555B2CE4}" type="slidenum">
              <a:rPr lang="de-DE" smtClean="0"/>
              <a:t>‹Nr.›</a:t>
            </a:fld>
            <a:endParaRPr lang="de-DE"/>
          </a:p>
        </p:txBody>
      </p:sp>
    </p:spTree>
    <p:extLst>
      <p:ext uri="{BB962C8B-B14F-4D97-AF65-F5344CB8AC3E}">
        <p14:creationId xmlns:p14="http://schemas.microsoft.com/office/powerpoint/2010/main" val="269942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E87F72-332A-0B38-2825-E24FAC3856A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203C2EF-21E4-FBAC-5EF8-E6C3B2EAFE6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DF5862C-73F3-E71C-0D3C-8DF04D1E1C39}"/>
              </a:ext>
            </a:extLst>
          </p:cNvPr>
          <p:cNvSpPr>
            <a:spLocks noGrp="1"/>
          </p:cNvSpPr>
          <p:nvPr>
            <p:ph type="dt" sz="half" idx="10"/>
          </p:nvPr>
        </p:nvSpPr>
        <p:spPr/>
        <p:txBody>
          <a:bodyPr/>
          <a:lstStyle/>
          <a:p>
            <a:fld id="{00915608-42D1-4743-85E7-FB7FBC0EB71A}" type="datetimeFigureOut">
              <a:rPr lang="de-DE" smtClean="0"/>
              <a:t>08.10.2024</a:t>
            </a:fld>
            <a:endParaRPr lang="de-DE"/>
          </a:p>
        </p:txBody>
      </p:sp>
      <p:sp>
        <p:nvSpPr>
          <p:cNvPr id="5" name="Fußzeilenplatzhalter 4">
            <a:extLst>
              <a:ext uri="{FF2B5EF4-FFF2-40B4-BE49-F238E27FC236}">
                <a16:creationId xmlns:a16="http://schemas.microsoft.com/office/drawing/2014/main" id="{46BECF30-49A1-F515-FF89-329CB0C7ED4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641E4A5-A80F-7CFB-A461-58263E654ED0}"/>
              </a:ext>
            </a:extLst>
          </p:cNvPr>
          <p:cNvSpPr>
            <a:spLocks noGrp="1"/>
          </p:cNvSpPr>
          <p:nvPr>
            <p:ph type="sldNum" sz="quarter" idx="12"/>
          </p:nvPr>
        </p:nvSpPr>
        <p:spPr/>
        <p:txBody>
          <a:bodyPr/>
          <a:lstStyle/>
          <a:p>
            <a:fld id="{59182100-0AEB-45C3-8E6F-4145555B2CE4}" type="slidenum">
              <a:rPr lang="de-DE" smtClean="0"/>
              <a:t>‹Nr.›</a:t>
            </a:fld>
            <a:endParaRPr lang="de-DE"/>
          </a:p>
        </p:txBody>
      </p:sp>
    </p:spTree>
    <p:extLst>
      <p:ext uri="{BB962C8B-B14F-4D97-AF65-F5344CB8AC3E}">
        <p14:creationId xmlns:p14="http://schemas.microsoft.com/office/powerpoint/2010/main" val="3508613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F65607-8332-4631-474A-7B436F0CCB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1C1D45F-097E-A6A9-077F-11836ADB1D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8050C36-37E5-24F8-5641-34EE4E05C4ED}"/>
              </a:ext>
            </a:extLst>
          </p:cNvPr>
          <p:cNvSpPr>
            <a:spLocks noGrp="1"/>
          </p:cNvSpPr>
          <p:nvPr>
            <p:ph type="dt" sz="half" idx="10"/>
          </p:nvPr>
        </p:nvSpPr>
        <p:spPr/>
        <p:txBody>
          <a:bodyPr/>
          <a:lstStyle/>
          <a:p>
            <a:fld id="{00915608-42D1-4743-85E7-FB7FBC0EB71A}" type="datetimeFigureOut">
              <a:rPr lang="de-DE" smtClean="0"/>
              <a:t>08.10.2024</a:t>
            </a:fld>
            <a:endParaRPr lang="de-DE"/>
          </a:p>
        </p:txBody>
      </p:sp>
      <p:sp>
        <p:nvSpPr>
          <p:cNvPr id="5" name="Fußzeilenplatzhalter 4">
            <a:extLst>
              <a:ext uri="{FF2B5EF4-FFF2-40B4-BE49-F238E27FC236}">
                <a16:creationId xmlns:a16="http://schemas.microsoft.com/office/drawing/2014/main" id="{F3CACC20-1431-E6D2-605C-ACB0539AA55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A93D0A0-78CF-A7AF-BC80-5A34311EDD24}"/>
              </a:ext>
            </a:extLst>
          </p:cNvPr>
          <p:cNvSpPr>
            <a:spLocks noGrp="1"/>
          </p:cNvSpPr>
          <p:nvPr>
            <p:ph type="sldNum" sz="quarter" idx="12"/>
          </p:nvPr>
        </p:nvSpPr>
        <p:spPr/>
        <p:txBody>
          <a:bodyPr/>
          <a:lstStyle/>
          <a:p>
            <a:fld id="{59182100-0AEB-45C3-8E6F-4145555B2CE4}" type="slidenum">
              <a:rPr lang="de-DE" smtClean="0"/>
              <a:t>‹Nr.›</a:t>
            </a:fld>
            <a:endParaRPr lang="de-DE"/>
          </a:p>
        </p:txBody>
      </p:sp>
    </p:spTree>
    <p:extLst>
      <p:ext uri="{BB962C8B-B14F-4D97-AF65-F5344CB8AC3E}">
        <p14:creationId xmlns:p14="http://schemas.microsoft.com/office/powerpoint/2010/main" val="2157980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171CC0-D034-8E36-EA2B-EEFDC7AB86F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66B6DE-7CBE-2F4D-8FD3-C97BE38D665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506990D4-0FD2-A35B-8BD8-8216FE573CD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BCAB1F9-E30E-F875-A00B-F4692B1F46DE}"/>
              </a:ext>
            </a:extLst>
          </p:cNvPr>
          <p:cNvSpPr>
            <a:spLocks noGrp="1"/>
          </p:cNvSpPr>
          <p:nvPr>
            <p:ph type="dt" sz="half" idx="10"/>
          </p:nvPr>
        </p:nvSpPr>
        <p:spPr/>
        <p:txBody>
          <a:bodyPr/>
          <a:lstStyle/>
          <a:p>
            <a:fld id="{00915608-42D1-4743-85E7-FB7FBC0EB71A}" type="datetimeFigureOut">
              <a:rPr lang="de-DE" smtClean="0"/>
              <a:t>08.10.2024</a:t>
            </a:fld>
            <a:endParaRPr lang="de-DE"/>
          </a:p>
        </p:txBody>
      </p:sp>
      <p:sp>
        <p:nvSpPr>
          <p:cNvPr id="6" name="Fußzeilenplatzhalter 5">
            <a:extLst>
              <a:ext uri="{FF2B5EF4-FFF2-40B4-BE49-F238E27FC236}">
                <a16:creationId xmlns:a16="http://schemas.microsoft.com/office/drawing/2014/main" id="{B3596AD8-B8F2-E8CB-C018-E8A1F8D23F2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1A9CE40-9199-945B-E593-13CEFF07122C}"/>
              </a:ext>
            </a:extLst>
          </p:cNvPr>
          <p:cNvSpPr>
            <a:spLocks noGrp="1"/>
          </p:cNvSpPr>
          <p:nvPr>
            <p:ph type="sldNum" sz="quarter" idx="12"/>
          </p:nvPr>
        </p:nvSpPr>
        <p:spPr/>
        <p:txBody>
          <a:bodyPr/>
          <a:lstStyle/>
          <a:p>
            <a:fld id="{59182100-0AEB-45C3-8E6F-4145555B2CE4}" type="slidenum">
              <a:rPr lang="de-DE" smtClean="0"/>
              <a:t>‹Nr.›</a:t>
            </a:fld>
            <a:endParaRPr lang="de-DE"/>
          </a:p>
        </p:txBody>
      </p:sp>
    </p:spTree>
    <p:extLst>
      <p:ext uri="{BB962C8B-B14F-4D97-AF65-F5344CB8AC3E}">
        <p14:creationId xmlns:p14="http://schemas.microsoft.com/office/powerpoint/2010/main" val="2289164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89CDEC-B7F9-B15C-5035-3E63BF1803B8}"/>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796227B8-0328-A8A0-FAC6-D178C0BB15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604FD58-DB3E-2E7A-0EFC-F583E353CE2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9EF84D9E-08C5-9060-DEE5-3B2426E43C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38E1339-DD9C-3835-2CFA-4EEBC825901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A76C5A-D58C-C223-1790-65721A4D169D}"/>
              </a:ext>
            </a:extLst>
          </p:cNvPr>
          <p:cNvSpPr>
            <a:spLocks noGrp="1"/>
          </p:cNvSpPr>
          <p:nvPr>
            <p:ph type="dt" sz="half" idx="10"/>
          </p:nvPr>
        </p:nvSpPr>
        <p:spPr/>
        <p:txBody>
          <a:bodyPr/>
          <a:lstStyle/>
          <a:p>
            <a:fld id="{00915608-42D1-4743-85E7-FB7FBC0EB71A}" type="datetimeFigureOut">
              <a:rPr lang="de-DE" smtClean="0"/>
              <a:t>08.10.2024</a:t>
            </a:fld>
            <a:endParaRPr lang="de-DE"/>
          </a:p>
        </p:txBody>
      </p:sp>
      <p:sp>
        <p:nvSpPr>
          <p:cNvPr id="8" name="Fußzeilenplatzhalter 7">
            <a:extLst>
              <a:ext uri="{FF2B5EF4-FFF2-40B4-BE49-F238E27FC236}">
                <a16:creationId xmlns:a16="http://schemas.microsoft.com/office/drawing/2014/main" id="{3AE6F2A5-E41E-6633-4DD0-1787429997B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661ADC2A-A256-4BA9-15B8-8D736352C6B2}"/>
              </a:ext>
            </a:extLst>
          </p:cNvPr>
          <p:cNvSpPr>
            <a:spLocks noGrp="1"/>
          </p:cNvSpPr>
          <p:nvPr>
            <p:ph type="sldNum" sz="quarter" idx="12"/>
          </p:nvPr>
        </p:nvSpPr>
        <p:spPr/>
        <p:txBody>
          <a:bodyPr/>
          <a:lstStyle/>
          <a:p>
            <a:fld id="{59182100-0AEB-45C3-8E6F-4145555B2CE4}" type="slidenum">
              <a:rPr lang="de-DE" smtClean="0"/>
              <a:t>‹Nr.›</a:t>
            </a:fld>
            <a:endParaRPr lang="de-DE"/>
          </a:p>
        </p:txBody>
      </p:sp>
    </p:spTree>
    <p:extLst>
      <p:ext uri="{BB962C8B-B14F-4D97-AF65-F5344CB8AC3E}">
        <p14:creationId xmlns:p14="http://schemas.microsoft.com/office/powerpoint/2010/main" val="212620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8493EE-D74C-3AE8-DD25-8C24CB87707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4235BAC-2217-D5D0-2AFB-5E9563086306}"/>
              </a:ext>
            </a:extLst>
          </p:cNvPr>
          <p:cNvSpPr>
            <a:spLocks noGrp="1"/>
          </p:cNvSpPr>
          <p:nvPr>
            <p:ph type="dt" sz="half" idx="10"/>
          </p:nvPr>
        </p:nvSpPr>
        <p:spPr/>
        <p:txBody>
          <a:bodyPr/>
          <a:lstStyle/>
          <a:p>
            <a:fld id="{00915608-42D1-4743-85E7-FB7FBC0EB71A}" type="datetimeFigureOut">
              <a:rPr lang="de-DE" smtClean="0"/>
              <a:t>08.10.2024</a:t>
            </a:fld>
            <a:endParaRPr lang="de-DE"/>
          </a:p>
        </p:txBody>
      </p:sp>
      <p:sp>
        <p:nvSpPr>
          <p:cNvPr id="4" name="Fußzeilenplatzhalter 3">
            <a:extLst>
              <a:ext uri="{FF2B5EF4-FFF2-40B4-BE49-F238E27FC236}">
                <a16:creationId xmlns:a16="http://schemas.microsoft.com/office/drawing/2014/main" id="{D3CC73EA-0666-DFD7-E203-0EF3DA481F52}"/>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6D9C37C-D202-0964-212D-EFB9C81C6EF3}"/>
              </a:ext>
            </a:extLst>
          </p:cNvPr>
          <p:cNvSpPr>
            <a:spLocks noGrp="1"/>
          </p:cNvSpPr>
          <p:nvPr>
            <p:ph type="sldNum" sz="quarter" idx="12"/>
          </p:nvPr>
        </p:nvSpPr>
        <p:spPr/>
        <p:txBody>
          <a:bodyPr/>
          <a:lstStyle/>
          <a:p>
            <a:fld id="{59182100-0AEB-45C3-8E6F-4145555B2CE4}" type="slidenum">
              <a:rPr lang="de-DE" smtClean="0"/>
              <a:t>‹Nr.›</a:t>
            </a:fld>
            <a:endParaRPr lang="de-DE"/>
          </a:p>
        </p:txBody>
      </p:sp>
    </p:spTree>
    <p:extLst>
      <p:ext uri="{BB962C8B-B14F-4D97-AF65-F5344CB8AC3E}">
        <p14:creationId xmlns:p14="http://schemas.microsoft.com/office/powerpoint/2010/main" val="1476124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C33BA51-BF90-CB40-3BCB-EB0397D39238}"/>
              </a:ext>
            </a:extLst>
          </p:cNvPr>
          <p:cNvSpPr>
            <a:spLocks noGrp="1"/>
          </p:cNvSpPr>
          <p:nvPr>
            <p:ph type="dt" sz="half" idx="10"/>
          </p:nvPr>
        </p:nvSpPr>
        <p:spPr/>
        <p:txBody>
          <a:bodyPr/>
          <a:lstStyle/>
          <a:p>
            <a:fld id="{00915608-42D1-4743-85E7-FB7FBC0EB71A}" type="datetimeFigureOut">
              <a:rPr lang="de-DE" smtClean="0"/>
              <a:t>08.10.2024</a:t>
            </a:fld>
            <a:endParaRPr lang="de-DE"/>
          </a:p>
        </p:txBody>
      </p:sp>
      <p:sp>
        <p:nvSpPr>
          <p:cNvPr id="3" name="Fußzeilenplatzhalter 2">
            <a:extLst>
              <a:ext uri="{FF2B5EF4-FFF2-40B4-BE49-F238E27FC236}">
                <a16:creationId xmlns:a16="http://schemas.microsoft.com/office/drawing/2014/main" id="{ED903802-F85A-4477-76AE-29BF545DD729}"/>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D3FACE0-1F87-EA95-C12B-6EEA6F6A3950}"/>
              </a:ext>
            </a:extLst>
          </p:cNvPr>
          <p:cNvSpPr>
            <a:spLocks noGrp="1"/>
          </p:cNvSpPr>
          <p:nvPr>
            <p:ph type="sldNum" sz="quarter" idx="12"/>
          </p:nvPr>
        </p:nvSpPr>
        <p:spPr/>
        <p:txBody>
          <a:bodyPr/>
          <a:lstStyle/>
          <a:p>
            <a:fld id="{59182100-0AEB-45C3-8E6F-4145555B2CE4}" type="slidenum">
              <a:rPr lang="de-DE" smtClean="0"/>
              <a:t>‹Nr.›</a:t>
            </a:fld>
            <a:endParaRPr lang="de-DE"/>
          </a:p>
        </p:txBody>
      </p:sp>
    </p:spTree>
    <p:extLst>
      <p:ext uri="{BB962C8B-B14F-4D97-AF65-F5344CB8AC3E}">
        <p14:creationId xmlns:p14="http://schemas.microsoft.com/office/powerpoint/2010/main" val="3801542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B6F3DF-21D8-61A3-516A-3094356B0D7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2ADDEFDC-AF80-C0CC-0E21-563CE23F4E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75A4CB5-6CA6-B6C1-7F64-B121E7C27D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F963F10-5831-1EC1-D83E-78DBD8C7B9BF}"/>
              </a:ext>
            </a:extLst>
          </p:cNvPr>
          <p:cNvSpPr>
            <a:spLocks noGrp="1"/>
          </p:cNvSpPr>
          <p:nvPr>
            <p:ph type="dt" sz="half" idx="10"/>
          </p:nvPr>
        </p:nvSpPr>
        <p:spPr/>
        <p:txBody>
          <a:bodyPr/>
          <a:lstStyle/>
          <a:p>
            <a:fld id="{00915608-42D1-4743-85E7-FB7FBC0EB71A}" type="datetimeFigureOut">
              <a:rPr lang="de-DE" smtClean="0"/>
              <a:t>08.10.2024</a:t>
            </a:fld>
            <a:endParaRPr lang="de-DE"/>
          </a:p>
        </p:txBody>
      </p:sp>
      <p:sp>
        <p:nvSpPr>
          <p:cNvPr id="6" name="Fußzeilenplatzhalter 5">
            <a:extLst>
              <a:ext uri="{FF2B5EF4-FFF2-40B4-BE49-F238E27FC236}">
                <a16:creationId xmlns:a16="http://schemas.microsoft.com/office/drawing/2014/main" id="{69352DA1-F60B-2845-2D2E-561766D35B7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33C37CD-9BE9-6670-FF6F-2E36708B9831}"/>
              </a:ext>
            </a:extLst>
          </p:cNvPr>
          <p:cNvSpPr>
            <a:spLocks noGrp="1"/>
          </p:cNvSpPr>
          <p:nvPr>
            <p:ph type="sldNum" sz="quarter" idx="12"/>
          </p:nvPr>
        </p:nvSpPr>
        <p:spPr/>
        <p:txBody>
          <a:bodyPr/>
          <a:lstStyle/>
          <a:p>
            <a:fld id="{59182100-0AEB-45C3-8E6F-4145555B2CE4}" type="slidenum">
              <a:rPr lang="de-DE" smtClean="0"/>
              <a:t>‹Nr.›</a:t>
            </a:fld>
            <a:endParaRPr lang="de-DE"/>
          </a:p>
        </p:txBody>
      </p:sp>
    </p:spTree>
    <p:extLst>
      <p:ext uri="{BB962C8B-B14F-4D97-AF65-F5344CB8AC3E}">
        <p14:creationId xmlns:p14="http://schemas.microsoft.com/office/powerpoint/2010/main" val="1415289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D77A46-8037-1236-A8EF-BC1B19FDA4A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4871869-B1FE-F97E-4845-6115A95975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A4EB27E-C0AC-46E5-D6F0-69672986FB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7E74AE7-A5D5-5BF1-6055-EE7B25C0336C}"/>
              </a:ext>
            </a:extLst>
          </p:cNvPr>
          <p:cNvSpPr>
            <a:spLocks noGrp="1"/>
          </p:cNvSpPr>
          <p:nvPr>
            <p:ph type="dt" sz="half" idx="10"/>
          </p:nvPr>
        </p:nvSpPr>
        <p:spPr/>
        <p:txBody>
          <a:bodyPr/>
          <a:lstStyle/>
          <a:p>
            <a:fld id="{00915608-42D1-4743-85E7-FB7FBC0EB71A}" type="datetimeFigureOut">
              <a:rPr lang="de-DE" smtClean="0"/>
              <a:t>08.10.2024</a:t>
            </a:fld>
            <a:endParaRPr lang="de-DE"/>
          </a:p>
        </p:txBody>
      </p:sp>
      <p:sp>
        <p:nvSpPr>
          <p:cNvPr id="6" name="Fußzeilenplatzhalter 5">
            <a:extLst>
              <a:ext uri="{FF2B5EF4-FFF2-40B4-BE49-F238E27FC236}">
                <a16:creationId xmlns:a16="http://schemas.microsoft.com/office/drawing/2014/main" id="{F2B52C5B-E77A-AEF2-BA81-AC4C559D9E6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840AE79-AD7F-EF8F-9E8B-CE2DF105C9AF}"/>
              </a:ext>
            </a:extLst>
          </p:cNvPr>
          <p:cNvSpPr>
            <a:spLocks noGrp="1"/>
          </p:cNvSpPr>
          <p:nvPr>
            <p:ph type="sldNum" sz="quarter" idx="12"/>
          </p:nvPr>
        </p:nvSpPr>
        <p:spPr/>
        <p:txBody>
          <a:bodyPr/>
          <a:lstStyle/>
          <a:p>
            <a:fld id="{59182100-0AEB-45C3-8E6F-4145555B2CE4}" type="slidenum">
              <a:rPr lang="de-DE" smtClean="0"/>
              <a:t>‹Nr.›</a:t>
            </a:fld>
            <a:endParaRPr lang="de-DE"/>
          </a:p>
        </p:txBody>
      </p:sp>
    </p:spTree>
    <p:extLst>
      <p:ext uri="{BB962C8B-B14F-4D97-AF65-F5344CB8AC3E}">
        <p14:creationId xmlns:p14="http://schemas.microsoft.com/office/powerpoint/2010/main" val="7116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D637927-D2A1-1541-2C3D-47E3783637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00AB9EC-3387-E38D-3E3E-21AC8318BD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24CE81C-C682-3B8F-D4F0-AB3C2AAD9B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15608-42D1-4743-85E7-FB7FBC0EB71A}" type="datetimeFigureOut">
              <a:rPr lang="de-DE" smtClean="0"/>
              <a:t>08.10.2024</a:t>
            </a:fld>
            <a:endParaRPr lang="de-DE"/>
          </a:p>
        </p:txBody>
      </p:sp>
      <p:sp>
        <p:nvSpPr>
          <p:cNvPr id="5" name="Fußzeilenplatzhalter 4">
            <a:extLst>
              <a:ext uri="{FF2B5EF4-FFF2-40B4-BE49-F238E27FC236}">
                <a16:creationId xmlns:a16="http://schemas.microsoft.com/office/drawing/2014/main" id="{914A94B2-5A31-DCE1-7FD2-984D158B71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76B27C4E-1E0B-D094-D0D4-C3058A43E3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182100-0AEB-45C3-8E6F-4145555B2CE4}" type="slidenum">
              <a:rPr lang="de-DE" smtClean="0"/>
              <a:t>‹Nr.›</a:t>
            </a:fld>
            <a:endParaRPr lang="de-DE"/>
          </a:p>
        </p:txBody>
      </p:sp>
      <p:pic>
        <p:nvPicPr>
          <p:cNvPr id="8" name="Grafik 7">
            <a:extLst>
              <a:ext uri="{FF2B5EF4-FFF2-40B4-BE49-F238E27FC236}">
                <a16:creationId xmlns:a16="http://schemas.microsoft.com/office/drawing/2014/main" id="{7B22B3BC-871E-504C-3A46-B6E55FED42E7}"/>
              </a:ext>
            </a:extLst>
          </p:cNvPr>
          <p:cNvPicPr>
            <a:picLocks noChangeAspect="1"/>
          </p:cNvPicPr>
          <p:nvPr userDrawn="1"/>
        </p:nvPicPr>
        <p:blipFill>
          <a:blip r:embed="rId13"/>
          <a:stretch>
            <a:fillRect/>
          </a:stretch>
        </p:blipFill>
        <p:spPr>
          <a:xfrm>
            <a:off x="8773470" y="300730"/>
            <a:ext cx="3418530" cy="1230934"/>
          </a:xfrm>
          <a:prstGeom prst="rect">
            <a:avLst/>
          </a:prstGeom>
        </p:spPr>
      </p:pic>
    </p:spTree>
    <p:extLst>
      <p:ext uri="{BB962C8B-B14F-4D97-AF65-F5344CB8AC3E}">
        <p14:creationId xmlns:p14="http://schemas.microsoft.com/office/powerpoint/2010/main" val="3665611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490.png"/><Relationship Id="rId13" Type="http://schemas.openxmlformats.org/officeDocument/2006/relationships/customXml" Target="../ink/ink22.xml"/><Relationship Id="rId3" Type="http://schemas.openxmlformats.org/officeDocument/2006/relationships/customXml" Target="../ink/ink17.xml"/><Relationship Id="rId7" Type="http://schemas.openxmlformats.org/officeDocument/2006/relationships/customXml" Target="../ink/ink19.xml"/><Relationship Id="rId12" Type="http://schemas.openxmlformats.org/officeDocument/2006/relationships/image" Target="../media/image5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80.png"/><Relationship Id="rId11" Type="http://schemas.openxmlformats.org/officeDocument/2006/relationships/customXml" Target="../ink/ink21.xml"/><Relationship Id="rId5" Type="http://schemas.openxmlformats.org/officeDocument/2006/relationships/customXml" Target="../ink/ink18.xml"/><Relationship Id="rId10" Type="http://schemas.openxmlformats.org/officeDocument/2006/relationships/image" Target="../media/image500.png"/><Relationship Id="rId4" Type="http://schemas.openxmlformats.org/officeDocument/2006/relationships/image" Target="../media/image470.png"/><Relationship Id="rId9" Type="http://schemas.openxmlformats.org/officeDocument/2006/relationships/customXml" Target="../ink/ink20.xml"/><Relationship Id="rId14" Type="http://schemas.openxmlformats.org/officeDocument/2006/relationships/image" Target="../media/image52.png"/></Relationships>
</file>

<file path=ppt/slides/_rels/slide11.xml.rels><?xml version="1.0" encoding="UTF-8" standalone="yes"?>
<Relationships xmlns="http://schemas.openxmlformats.org/package/2006/relationships"><Relationship Id="rId8" Type="http://schemas.openxmlformats.org/officeDocument/2006/relationships/image" Target="../media/image19.png"/><Relationship Id="rId18" Type="http://schemas.openxmlformats.org/officeDocument/2006/relationships/image" Target="../media/image24.png"/><Relationship Id="rId26" Type="http://schemas.openxmlformats.org/officeDocument/2006/relationships/image" Target="../media/image28.png"/><Relationship Id="rId3" Type="http://schemas.openxmlformats.org/officeDocument/2006/relationships/customXml" Target="../ink/ink23.xml"/><Relationship Id="rId21" Type="http://schemas.openxmlformats.org/officeDocument/2006/relationships/customXml" Target="../ink/ink30.xml"/><Relationship Id="rId7" Type="http://schemas.openxmlformats.org/officeDocument/2006/relationships/customXml" Target="../ink/ink25.xml"/><Relationship Id="rId17" Type="http://schemas.openxmlformats.org/officeDocument/2006/relationships/customXml" Target="../ink/ink28.xml"/><Relationship Id="rId25" Type="http://schemas.openxmlformats.org/officeDocument/2006/relationships/customXml" Target="../ink/ink32.xml"/><Relationship Id="rId2" Type="http://schemas.openxmlformats.org/officeDocument/2006/relationships/notesSlide" Target="../notesSlides/notesSlide11.xml"/><Relationship Id="rId16" Type="http://schemas.openxmlformats.org/officeDocument/2006/relationships/image" Target="../media/image23.png"/><Relationship Id="rId20" Type="http://schemas.openxmlformats.org/officeDocument/2006/relationships/image" Target="../media/image25.png"/><Relationship Id="rId29" Type="http://schemas.openxmlformats.org/officeDocument/2006/relationships/customXml" Target="../ink/ink34.xml"/><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customXml" Target="../ink/ink27.xml"/><Relationship Id="rId24" Type="http://schemas.openxmlformats.org/officeDocument/2006/relationships/image" Target="../media/image27.png"/><Relationship Id="rId5" Type="http://schemas.openxmlformats.org/officeDocument/2006/relationships/customXml" Target="../ink/ink24.xml"/><Relationship Id="rId23" Type="http://schemas.openxmlformats.org/officeDocument/2006/relationships/customXml" Target="../ink/ink31.xml"/><Relationship Id="rId28" Type="http://schemas.openxmlformats.org/officeDocument/2006/relationships/image" Target="../media/image29.png"/><Relationship Id="rId10" Type="http://schemas.openxmlformats.org/officeDocument/2006/relationships/image" Target="../media/image20.png"/><Relationship Id="rId19" Type="http://schemas.openxmlformats.org/officeDocument/2006/relationships/customXml" Target="../ink/ink29.xml"/><Relationship Id="rId4" Type="http://schemas.openxmlformats.org/officeDocument/2006/relationships/image" Target="../media/image17.png"/><Relationship Id="rId9" Type="http://schemas.openxmlformats.org/officeDocument/2006/relationships/customXml" Target="../ink/ink26.xml"/><Relationship Id="rId22" Type="http://schemas.openxmlformats.org/officeDocument/2006/relationships/image" Target="../media/image26.png"/><Relationship Id="rId27" Type="http://schemas.openxmlformats.org/officeDocument/2006/relationships/customXml" Target="../ink/ink33.xml"/><Relationship Id="rId30" Type="http://schemas.openxmlformats.org/officeDocument/2006/relationships/image" Target="../media/image30.png"/></Relationships>
</file>

<file path=ppt/slides/_rels/slide12.xml.rels><?xml version="1.0" encoding="UTF-8" standalone="yes"?>
<Relationships xmlns="http://schemas.openxmlformats.org/package/2006/relationships"><Relationship Id="rId13" Type="http://schemas.openxmlformats.org/officeDocument/2006/relationships/customXml" Target="../ink/ink40.xml"/><Relationship Id="rId18" Type="http://schemas.openxmlformats.org/officeDocument/2006/relationships/image" Target="../media/image38.png"/><Relationship Id="rId26" Type="http://schemas.openxmlformats.org/officeDocument/2006/relationships/image" Target="../media/image42.png"/><Relationship Id="rId39" Type="http://schemas.openxmlformats.org/officeDocument/2006/relationships/customXml" Target="../ink/ink52.xml"/><Relationship Id="rId21" Type="http://schemas.openxmlformats.org/officeDocument/2006/relationships/customXml" Target="../ink/ink44.xml"/><Relationship Id="rId34" Type="http://schemas.openxmlformats.org/officeDocument/2006/relationships/image" Target="../media/image46.png"/><Relationship Id="rId42" Type="http://schemas.openxmlformats.org/officeDocument/2006/relationships/image" Target="../media/image49.png"/><Relationship Id="rId7" Type="http://schemas.openxmlformats.org/officeDocument/2006/relationships/customXml" Target="../ink/ink37.xml"/><Relationship Id="rId2" Type="http://schemas.openxmlformats.org/officeDocument/2006/relationships/notesSlide" Target="../notesSlides/notesSlide12.xml"/><Relationship Id="rId16" Type="http://schemas.openxmlformats.org/officeDocument/2006/relationships/image" Target="../media/image37.png"/><Relationship Id="rId20" Type="http://schemas.openxmlformats.org/officeDocument/2006/relationships/image" Target="../media/image39.png"/><Relationship Id="rId29" Type="http://schemas.openxmlformats.org/officeDocument/2006/relationships/customXml" Target="../ink/ink48.xml"/><Relationship Id="rId41" Type="http://schemas.openxmlformats.org/officeDocument/2006/relationships/customXml" Target="../ink/ink53.xml"/><Relationship Id="rId1" Type="http://schemas.openxmlformats.org/officeDocument/2006/relationships/slideLayout" Target="../slideLayouts/slideLayout2.xml"/><Relationship Id="rId6" Type="http://schemas.openxmlformats.org/officeDocument/2006/relationships/image" Target="../media/image320.png"/><Relationship Id="rId11" Type="http://schemas.openxmlformats.org/officeDocument/2006/relationships/customXml" Target="../ink/ink39.xml"/><Relationship Id="rId24" Type="http://schemas.openxmlformats.org/officeDocument/2006/relationships/image" Target="../media/image41.png"/><Relationship Id="rId32" Type="http://schemas.openxmlformats.org/officeDocument/2006/relationships/image" Target="../media/image45.png"/><Relationship Id="rId37" Type="http://schemas.openxmlformats.org/officeDocument/2006/relationships/customXml" Target="../ink/ink51.xml"/><Relationship Id="rId40" Type="http://schemas.openxmlformats.org/officeDocument/2006/relationships/image" Target="../media/image48.png"/><Relationship Id="rId5" Type="http://schemas.openxmlformats.org/officeDocument/2006/relationships/customXml" Target="../ink/ink36.xml"/><Relationship Id="rId15" Type="http://schemas.openxmlformats.org/officeDocument/2006/relationships/customXml" Target="../ink/ink41.xml"/><Relationship Id="rId23" Type="http://schemas.openxmlformats.org/officeDocument/2006/relationships/customXml" Target="../ink/ink45.xml"/><Relationship Id="rId28" Type="http://schemas.openxmlformats.org/officeDocument/2006/relationships/image" Target="../media/image43.png"/><Relationship Id="rId36" Type="http://schemas.openxmlformats.org/officeDocument/2006/relationships/image" Target="../media/image44.png"/><Relationship Id="rId10" Type="http://schemas.openxmlformats.org/officeDocument/2006/relationships/image" Target="../media/image34.png"/><Relationship Id="rId19" Type="http://schemas.openxmlformats.org/officeDocument/2006/relationships/customXml" Target="../ink/ink43.xml"/><Relationship Id="rId44" Type="http://schemas.openxmlformats.org/officeDocument/2006/relationships/image" Target="../media/image50.png"/><Relationship Id="rId4" Type="http://schemas.openxmlformats.org/officeDocument/2006/relationships/image" Target="../media/image310.png"/><Relationship Id="rId9" Type="http://schemas.openxmlformats.org/officeDocument/2006/relationships/customXml" Target="../ink/ink38.xml"/><Relationship Id="rId14" Type="http://schemas.openxmlformats.org/officeDocument/2006/relationships/image" Target="../media/image36.png"/><Relationship Id="rId22" Type="http://schemas.openxmlformats.org/officeDocument/2006/relationships/image" Target="../media/image40.png"/><Relationship Id="rId27" Type="http://schemas.openxmlformats.org/officeDocument/2006/relationships/customXml" Target="../ink/ink47.xml"/><Relationship Id="rId35" Type="http://schemas.openxmlformats.org/officeDocument/2006/relationships/customXml" Target="../ink/ink50.xml"/><Relationship Id="rId43" Type="http://schemas.openxmlformats.org/officeDocument/2006/relationships/customXml" Target="../ink/ink54.xml"/><Relationship Id="rId8" Type="http://schemas.openxmlformats.org/officeDocument/2006/relationships/image" Target="../media/image33.png"/><Relationship Id="rId3" Type="http://schemas.openxmlformats.org/officeDocument/2006/relationships/customXml" Target="../ink/ink35.xml"/><Relationship Id="rId12" Type="http://schemas.openxmlformats.org/officeDocument/2006/relationships/image" Target="../media/image35.png"/><Relationship Id="rId17" Type="http://schemas.openxmlformats.org/officeDocument/2006/relationships/customXml" Target="../ink/ink42.xml"/><Relationship Id="rId25" Type="http://schemas.openxmlformats.org/officeDocument/2006/relationships/customXml" Target="../ink/ink46.xml"/><Relationship Id="rId33" Type="http://schemas.openxmlformats.org/officeDocument/2006/relationships/customXml" Target="../ink/ink49.xml"/><Relationship Id="rId38" Type="http://schemas.openxmlformats.org/officeDocument/2006/relationships/image" Target="../media/image47.png"/></Relationships>
</file>

<file path=ppt/slides/_rels/slide13.xml.rels><?xml version="1.0" encoding="UTF-8" standalone="yes"?>
<Relationships xmlns="http://schemas.openxmlformats.org/package/2006/relationships"><Relationship Id="rId8" Type="http://schemas.openxmlformats.org/officeDocument/2006/relationships/image" Target="../media/image55.png"/><Relationship Id="rId13" Type="http://schemas.openxmlformats.org/officeDocument/2006/relationships/customXml" Target="../ink/ink60.xml"/><Relationship Id="rId18" Type="http://schemas.openxmlformats.org/officeDocument/2006/relationships/image" Target="../media/image60.png"/><Relationship Id="rId3" Type="http://schemas.openxmlformats.org/officeDocument/2006/relationships/customXml" Target="../ink/ink55.xml"/><Relationship Id="rId21" Type="http://schemas.openxmlformats.org/officeDocument/2006/relationships/customXml" Target="../ink/ink64.xml"/><Relationship Id="rId7" Type="http://schemas.openxmlformats.org/officeDocument/2006/relationships/customXml" Target="../ink/ink57.xml"/><Relationship Id="rId12" Type="http://schemas.openxmlformats.org/officeDocument/2006/relationships/image" Target="../media/image57.png"/><Relationship Id="rId17" Type="http://schemas.openxmlformats.org/officeDocument/2006/relationships/customXml" Target="../ink/ink62.xml"/><Relationship Id="rId2" Type="http://schemas.openxmlformats.org/officeDocument/2006/relationships/notesSlide" Target="../notesSlides/notesSlide13.xml"/><Relationship Id="rId16" Type="http://schemas.openxmlformats.org/officeDocument/2006/relationships/image" Target="../media/image59.png"/><Relationship Id="rId20" Type="http://schemas.openxmlformats.org/officeDocument/2006/relationships/image" Target="../media/image61.png"/><Relationship Id="rId1" Type="http://schemas.openxmlformats.org/officeDocument/2006/relationships/slideLayout" Target="../slideLayouts/slideLayout2.xml"/><Relationship Id="rId6" Type="http://schemas.openxmlformats.org/officeDocument/2006/relationships/image" Target="../media/image54.png"/><Relationship Id="rId11" Type="http://schemas.openxmlformats.org/officeDocument/2006/relationships/customXml" Target="../ink/ink59.xml"/><Relationship Id="rId24" Type="http://schemas.openxmlformats.org/officeDocument/2006/relationships/image" Target="../media/image63.png"/><Relationship Id="rId5" Type="http://schemas.openxmlformats.org/officeDocument/2006/relationships/customXml" Target="../ink/ink56.xml"/><Relationship Id="rId15" Type="http://schemas.openxmlformats.org/officeDocument/2006/relationships/customXml" Target="../ink/ink61.xml"/><Relationship Id="rId23" Type="http://schemas.openxmlformats.org/officeDocument/2006/relationships/customXml" Target="../ink/ink65.xml"/><Relationship Id="rId10" Type="http://schemas.openxmlformats.org/officeDocument/2006/relationships/image" Target="../media/image56.png"/><Relationship Id="rId19" Type="http://schemas.openxmlformats.org/officeDocument/2006/relationships/customXml" Target="../ink/ink63.xml"/><Relationship Id="rId4" Type="http://schemas.openxmlformats.org/officeDocument/2006/relationships/image" Target="../media/image53.png"/><Relationship Id="rId9" Type="http://schemas.openxmlformats.org/officeDocument/2006/relationships/customXml" Target="../ink/ink58.xml"/><Relationship Id="rId14" Type="http://schemas.openxmlformats.org/officeDocument/2006/relationships/image" Target="../media/image58.png"/><Relationship Id="rId22" Type="http://schemas.openxmlformats.org/officeDocument/2006/relationships/image" Target="../media/image6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8" Type="http://schemas.openxmlformats.org/officeDocument/2006/relationships/image" Target="../media/image69.png"/><Relationship Id="rId3" Type="http://schemas.openxmlformats.org/officeDocument/2006/relationships/customXml" Target="../ink/ink66.xml"/><Relationship Id="rId21" Type="http://schemas.openxmlformats.org/officeDocument/2006/relationships/customXml" Target="../ink/ink73.xml"/><Relationship Id="rId7" Type="http://schemas.openxmlformats.org/officeDocument/2006/relationships/customXml" Target="../ink/ink68.xml"/><Relationship Id="rId17" Type="http://schemas.openxmlformats.org/officeDocument/2006/relationships/customXml" Target="../ink/ink71.xml"/><Relationship Id="rId2" Type="http://schemas.openxmlformats.org/officeDocument/2006/relationships/notesSlide" Target="../notesSlides/notesSlide14.xml"/><Relationship Id="rId16" Type="http://schemas.openxmlformats.org/officeDocument/2006/relationships/image" Target="../media/image67.png"/><Relationship Id="rId20" Type="http://schemas.openxmlformats.org/officeDocument/2006/relationships/image" Target="../media/image70.png"/><Relationship Id="rId1" Type="http://schemas.openxmlformats.org/officeDocument/2006/relationships/slideLayout" Target="../slideLayouts/slideLayout2.xml"/><Relationship Id="rId6" Type="http://schemas.openxmlformats.org/officeDocument/2006/relationships/image" Target="../media/image640.png"/><Relationship Id="rId11" Type="http://schemas.openxmlformats.org/officeDocument/2006/relationships/customXml" Target="../ink/ink69.xml"/><Relationship Id="rId5" Type="http://schemas.openxmlformats.org/officeDocument/2006/relationships/customXml" Target="../ink/ink67.xml"/><Relationship Id="rId15" Type="http://schemas.openxmlformats.org/officeDocument/2006/relationships/customXml" Target="../ink/ink70.xml"/><Relationship Id="rId10" Type="http://schemas.openxmlformats.org/officeDocument/2006/relationships/image" Target="../media/image66.png"/><Relationship Id="rId19" Type="http://schemas.openxmlformats.org/officeDocument/2006/relationships/customXml" Target="../ink/ink72.xml"/><Relationship Id="rId4" Type="http://schemas.openxmlformats.org/officeDocument/2006/relationships/image" Target="../media/image630.png"/><Relationship Id="rId14" Type="http://schemas.openxmlformats.org/officeDocument/2006/relationships/image" Target="../media/image68.png"/><Relationship Id="rId22" Type="http://schemas.openxmlformats.org/officeDocument/2006/relationships/image" Target="../media/image71.png"/></Relationships>
</file>

<file path=ppt/slides/_rels/slide16.xml.rels><?xml version="1.0" encoding="UTF-8" standalone="yes"?>
<Relationships xmlns="http://schemas.openxmlformats.org/package/2006/relationships"><Relationship Id="rId18" Type="http://schemas.openxmlformats.org/officeDocument/2006/relationships/image" Target="../media/image73.png"/><Relationship Id="rId26" Type="http://schemas.openxmlformats.org/officeDocument/2006/relationships/image" Target="../media/image78.png"/><Relationship Id="rId39" Type="http://schemas.openxmlformats.org/officeDocument/2006/relationships/customXml" Target="../ink/ink89.xml"/><Relationship Id="rId21" Type="http://schemas.openxmlformats.org/officeDocument/2006/relationships/customXml" Target="../ink/ink80.xml"/><Relationship Id="rId34" Type="http://schemas.openxmlformats.org/officeDocument/2006/relationships/image" Target="../media/image82.png"/><Relationship Id="rId42" Type="http://schemas.openxmlformats.org/officeDocument/2006/relationships/image" Target="../media/image86.png"/><Relationship Id="rId7" Type="http://schemas.openxmlformats.org/officeDocument/2006/relationships/customXml" Target="../ink/ink76.xml"/><Relationship Id="rId17" Type="http://schemas.openxmlformats.org/officeDocument/2006/relationships/customXml" Target="../ink/ink78.xml"/><Relationship Id="rId25" Type="http://schemas.openxmlformats.org/officeDocument/2006/relationships/customXml" Target="../ink/ink82.xml"/><Relationship Id="rId33" Type="http://schemas.openxmlformats.org/officeDocument/2006/relationships/customXml" Target="../ink/ink86.xml"/><Relationship Id="rId38" Type="http://schemas.openxmlformats.org/officeDocument/2006/relationships/image" Target="../media/image84.png"/><Relationship Id="rId46" Type="http://schemas.openxmlformats.org/officeDocument/2006/relationships/image" Target="../media/image88.png"/><Relationship Id="rId2" Type="http://schemas.openxmlformats.org/officeDocument/2006/relationships/notesSlide" Target="../notesSlides/notesSlide15.xml"/><Relationship Id="rId16" Type="http://schemas.openxmlformats.org/officeDocument/2006/relationships/image" Target="../media/image72.png"/><Relationship Id="rId20" Type="http://schemas.openxmlformats.org/officeDocument/2006/relationships/image" Target="../media/image75.png"/><Relationship Id="rId29" Type="http://schemas.openxmlformats.org/officeDocument/2006/relationships/customXml" Target="../ink/ink84.xml"/><Relationship Id="rId41" Type="http://schemas.openxmlformats.org/officeDocument/2006/relationships/customXml" Target="../ink/ink90.xml"/><Relationship Id="rId1" Type="http://schemas.openxmlformats.org/officeDocument/2006/relationships/slideLayout" Target="../slideLayouts/slideLayout2.xml"/><Relationship Id="rId6" Type="http://schemas.openxmlformats.org/officeDocument/2006/relationships/image" Target="../media/image700.png"/><Relationship Id="rId24" Type="http://schemas.openxmlformats.org/officeDocument/2006/relationships/image" Target="../media/image77.png"/><Relationship Id="rId32" Type="http://schemas.openxmlformats.org/officeDocument/2006/relationships/image" Target="../media/image81.png"/><Relationship Id="rId37" Type="http://schemas.openxmlformats.org/officeDocument/2006/relationships/customXml" Target="../ink/ink88.xml"/><Relationship Id="rId40" Type="http://schemas.openxmlformats.org/officeDocument/2006/relationships/image" Target="../media/image85.png"/><Relationship Id="rId45" Type="http://schemas.openxmlformats.org/officeDocument/2006/relationships/customXml" Target="../ink/ink92.xml"/><Relationship Id="rId5" Type="http://schemas.openxmlformats.org/officeDocument/2006/relationships/customXml" Target="../ink/ink75.xml"/><Relationship Id="rId15" Type="http://schemas.openxmlformats.org/officeDocument/2006/relationships/customXml" Target="../ink/ink77.xml"/><Relationship Id="rId23" Type="http://schemas.openxmlformats.org/officeDocument/2006/relationships/customXml" Target="../ink/ink81.xml"/><Relationship Id="rId28" Type="http://schemas.openxmlformats.org/officeDocument/2006/relationships/image" Target="../media/image79.png"/><Relationship Id="rId36" Type="http://schemas.openxmlformats.org/officeDocument/2006/relationships/image" Target="../media/image83.png"/><Relationship Id="rId19" Type="http://schemas.openxmlformats.org/officeDocument/2006/relationships/customXml" Target="../ink/ink79.xml"/><Relationship Id="rId31" Type="http://schemas.openxmlformats.org/officeDocument/2006/relationships/customXml" Target="../ink/ink85.xml"/><Relationship Id="rId44" Type="http://schemas.openxmlformats.org/officeDocument/2006/relationships/image" Target="../media/image87.png"/><Relationship Id="rId4" Type="http://schemas.openxmlformats.org/officeDocument/2006/relationships/image" Target="../media/image690.png"/><Relationship Id="rId14" Type="http://schemas.openxmlformats.org/officeDocument/2006/relationships/image" Target="../media/image74.png"/><Relationship Id="rId22" Type="http://schemas.openxmlformats.org/officeDocument/2006/relationships/image" Target="../media/image76.png"/><Relationship Id="rId27" Type="http://schemas.openxmlformats.org/officeDocument/2006/relationships/customXml" Target="../ink/ink83.xml"/><Relationship Id="rId30" Type="http://schemas.openxmlformats.org/officeDocument/2006/relationships/image" Target="../media/image80.png"/><Relationship Id="rId35" Type="http://schemas.openxmlformats.org/officeDocument/2006/relationships/customXml" Target="../ink/ink87.xml"/><Relationship Id="rId43" Type="http://schemas.openxmlformats.org/officeDocument/2006/relationships/customXml" Target="../ink/ink91.xml"/><Relationship Id="rId3" Type="http://schemas.openxmlformats.org/officeDocument/2006/relationships/customXml" Target="../ink/ink74.xml"/></Relationships>
</file>

<file path=ppt/slides/_rels/slide17.xml.rels><?xml version="1.0" encoding="UTF-8" standalone="yes"?>
<Relationships xmlns="http://schemas.openxmlformats.org/package/2006/relationships"><Relationship Id="rId8" Type="http://schemas.openxmlformats.org/officeDocument/2006/relationships/image" Target="../media/image91.png"/><Relationship Id="rId3" Type="http://schemas.openxmlformats.org/officeDocument/2006/relationships/customXml" Target="../ink/ink93.xml"/><Relationship Id="rId7" Type="http://schemas.openxmlformats.org/officeDocument/2006/relationships/customXml" Target="../ink/ink95.xml"/><Relationship Id="rId12" Type="http://schemas.openxmlformats.org/officeDocument/2006/relationships/image" Target="../media/image64.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90.png"/><Relationship Id="rId11" Type="http://schemas.openxmlformats.org/officeDocument/2006/relationships/customXml" Target="../ink/ink97.xml"/><Relationship Id="rId5" Type="http://schemas.openxmlformats.org/officeDocument/2006/relationships/customXml" Target="../ink/ink94.xml"/><Relationship Id="rId10" Type="http://schemas.openxmlformats.org/officeDocument/2006/relationships/image" Target="../media/image92.png"/><Relationship Id="rId4" Type="http://schemas.openxmlformats.org/officeDocument/2006/relationships/image" Target="../media/image89.png"/><Relationship Id="rId9" Type="http://schemas.openxmlformats.org/officeDocument/2006/relationships/customXml" Target="../ink/ink96.xml"/></Relationships>
</file>

<file path=ppt/slides/_rels/slide18.xml.rels><?xml version="1.0" encoding="UTF-8" standalone="yes"?>
<Relationships xmlns="http://schemas.openxmlformats.org/package/2006/relationships"><Relationship Id="rId8" Type="http://schemas.openxmlformats.org/officeDocument/2006/relationships/image" Target="../media/image94.png"/><Relationship Id="rId13" Type="http://schemas.openxmlformats.org/officeDocument/2006/relationships/customXml" Target="../ink/ink103.xml"/><Relationship Id="rId18" Type="http://schemas.openxmlformats.org/officeDocument/2006/relationships/image" Target="../media/image99.png"/><Relationship Id="rId3" Type="http://schemas.openxmlformats.org/officeDocument/2006/relationships/customXml" Target="../ink/ink98.xml"/><Relationship Id="rId7" Type="http://schemas.openxmlformats.org/officeDocument/2006/relationships/customXml" Target="../ink/ink100.xml"/><Relationship Id="rId12" Type="http://schemas.openxmlformats.org/officeDocument/2006/relationships/image" Target="../media/image96.png"/><Relationship Id="rId17" Type="http://schemas.openxmlformats.org/officeDocument/2006/relationships/customXml" Target="../ink/ink105.xml"/><Relationship Id="rId2" Type="http://schemas.openxmlformats.org/officeDocument/2006/relationships/notesSlide" Target="../notesSlides/notesSlide17.xml"/><Relationship Id="rId16" Type="http://schemas.openxmlformats.org/officeDocument/2006/relationships/image" Target="../media/image98.png"/><Relationship Id="rId1" Type="http://schemas.openxmlformats.org/officeDocument/2006/relationships/slideLayout" Target="../slideLayouts/slideLayout2.xml"/><Relationship Id="rId6" Type="http://schemas.openxmlformats.org/officeDocument/2006/relationships/image" Target="../media/image93.png"/><Relationship Id="rId11" Type="http://schemas.openxmlformats.org/officeDocument/2006/relationships/customXml" Target="../ink/ink102.xml"/><Relationship Id="rId5" Type="http://schemas.openxmlformats.org/officeDocument/2006/relationships/customXml" Target="../ink/ink99.xml"/><Relationship Id="rId15" Type="http://schemas.openxmlformats.org/officeDocument/2006/relationships/customXml" Target="../ink/ink104.xml"/><Relationship Id="rId10" Type="http://schemas.openxmlformats.org/officeDocument/2006/relationships/image" Target="../media/image95.png"/><Relationship Id="rId4" Type="http://schemas.openxmlformats.org/officeDocument/2006/relationships/image" Target="../media/image770.png"/><Relationship Id="rId9" Type="http://schemas.openxmlformats.org/officeDocument/2006/relationships/customXml" Target="../ink/ink101.xml"/><Relationship Id="rId14" Type="http://schemas.openxmlformats.org/officeDocument/2006/relationships/image" Target="../media/image97.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customXml" Target="../ink/ink6.xml"/><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customXml" Target="../ink/ink5.xml"/><Relationship Id="rId5" Type="http://schemas.openxmlformats.org/officeDocument/2006/relationships/customXml" Target="../ink/ink2.xml"/><Relationship Id="rId10"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customXml" Target="../ink/ink4.xml"/><Relationship Id="rId14"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customXml" Target="../ink/ink12.xml"/><Relationship Id="rId18" Type="http://schemas.openxmlformats.org/officeDocument/2006/relationships/image" Target="../media/image14.png"/><Relationship Id="rId3" Type="http://schemas.openxmlformats.org/officeDocument/2006/relationships/customXml" Target="../ink/ink7.xml"/><Relationship Id="rId21" Type="http://schemas.openxmlformats.org/officeDocument/2006/relationships/customXml" Target="../ink/ink16.xml"/><Relationship Id="rId7" Type="http://schemas.openxmlformats.org/officeDocument/2006/relationships/customXml" Target="../ink/ink9.xml"/><Relationship Id="rId12" Type="http://schemas.openxmlformats.org/officeDocument/2006/relationships/image" Target="../media/image11.png"/><Relationship Id="rId17" Type="http://schemas.openxmlformats.org/officeDocument/2006/relationships/customXml" Target="../ink/ink14.xml"/><Relationship Id="rId2" Type="http://schemas.openxmlformats.org/officeDocument/2006/relationships/notesSlide" Target="../notesSlides/notesSlide9.xml"/><Relationship Id="rId16" Type="http://schemas.openxmlformats.org/officeDocument/2006/relationships/image" Target="../media/image13.png"/><Relationship Id="rId20"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customXml" Target="../ink/ink11.xml"/><Relationship Id="rId5" Type="http://schemas.openxmlformats.org/officeDocument/2006/relationships/customXml" Target="../ink/ink8.xml"/><Relationship Id="rId15" Type="http://schemas.openxmlformats.org/officeDocument/2006/relationships/customXml" Target="../ink/ink13.xml"/><Relationship Id="rId10" Type="http://schemas.openxmlformats.org/officeDocument/2006/relationships/image" Target="../media/image7.png"/><Relationship Id="rId19" Type="http://schemas.openxmlformats.org/officeDocument/2006/relationships/customXml" Target="../ink/ink15.xml"/><Relationship Id="rId4" Type="http://schemas.openxmlformats.org/officeDocument/2006/relationships/image" Target="../media/image10.png"/><Relationship Id="rId9" Type="http://schemas.openxmlformats.org/officeDocument/2006/relationships/customXml" Target="../ink/ink10.xml"/><Relationship Id="rId14" Type="http://schemas.openxmlformats.org/officeDocument/2006/relationships/image" Target="../media/image12.png"/><Relationship Id="rId22"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9B963C-37FB-9C5A-D88C-0F21E7AA6FBE}"/>
              </a:ext>
            </a:extLst>
          </p:cNvPr>
          <p:cNvSpPr>
            <a:spLocks noGrp="1"/>
          </p:cNvSpPr>
          <p:nvPr>
            <p:ph type="ctrTitle"/>
          </p:nvPr>
        </p:nvSpPr>
        <p:spPr>
          <a:xfrm>
            <a:off x="993451" y="2927844"/>
            <a:ext cx="9144000" cy="2387600"/>
          </a:xfrm>
        </p:spPr>
        <p:txBody>
          <a:bodyPr>
            <a:noAutofit/>
          </a:bodyPr>
          <a:lstStyle/>
          <a:p>
            <a:r>
              <a:rPr lang="de-DE" sz="4800" b="1" dirty="0">
                <a:solidFill>
                  <a:schemeClr val="accent2"/>
                </a:solidFill>
              </a:rPr>
              <a:t>„… und was bedeutet das für die Eingliederungshilfe?“ </a:t>
            </a:r>
            <a:br>
              <a:rPr lang="de-DE" sz="4800" b="1" dirty="0">
                <a:solidFill>
                  <a:schemeClr val="accent2"/>
                </a:solidFill>
              </a:rPr>
            </a:br>
            <a:r>
              <a:rPr lang="de-DE" sz="4800" dirty="0"/>
              <a:t>Erkenntnisse aus dem StMAS-Projekt „Personalgewinnung in der Eingliederungshilfe“</a:t>
            </a:r>
          </a:p>
        </p:txBody>
      </p:sp>
      <p:sp>
        <p:nvSpPr>
          <p:cNvPr id="3" name="Untertitel 2">
            <a:extLst>
              <a:ext uri="{FF2B5EF4-FFF2-40B4-BE49-F238E27FC236}">
                <a16:creationId xmlns:a16="http://schemas.microsoft.com/office/drawing/2014/main" id="{AB935EC1-0559-543B-BB31-4F07D1B894B3}"/>
              </a:ext>
            </a:extLst>
          </p:cNvPr>
          <p:cNvSpPr>
            <a:spLocks noGrp="1"/>
          </p:cNvSpPr>
          <p:nvPr>
            <p:ph type="subTitle" idx="1"/>
          </p:nvPr>
        </p:nvSpPr>
        <p:spPr>
          <a:xfrm>
            <a:off x="411709" y="5394774"/>
            <a:ext cx="10401742" cy="500419"/>
          </a:xfrm>
        </p:spPr>
        <p:txBody>
          <a:bodyPr>
            <a:normAutofit/>
          </a:bodyPr>
          <a:lstStyle/>
          <a:p>
            <a:r>
              <a:rPr lang="de-DE" dirty="0"/>
              <a:t>Prof. Dr. Dorit Sing; Prof. Dr. Martina Wolfinger</a:t>
            </a:r>
          </a:p>
        </p:txBody>
      </p:sp>
      <p:sp>
        <p:nvSpPr>
          <p:cNvPr id="4" name="Textfeld 3">
            <a:extLst>
              <a:ext uri="{FF2B5EF4-FFF2-40B4-BE49-F238E27FC236}">
                <a16:creationId xmlns:a16="http://schemas.microsoft.com/office/drawing/2014/main" id="{8CD2F199-57EB-8BF3-D700-B953D13E3A01}"/>
              </a:ext>
            </a:extLst>
          </p:cNvPr>
          <p:cNvSpPr txBox="1"/>
          <p:nvPr/>
        </p:nvSpPr>
        <p:spPr>
          <a:xfrm>
            <a:off x="53638" y="6134988"/>
            <a:ext cx="5273040" cy="276999"/>
          </a:xfrm>
          <a:prstGeom prst="rect">
            <a:avLst/>
          </a:prstGeom>
          <a:noFill/>
        </p:spPr>
        <p:txBody>
          <a:bodyPr wrap="square" rtlCol="0">
            <a:spAutoFit/>
          </a:bodyPr>
          <a:lstStyle/>
          <a:p>
            <a:r>
              <a:rPr lang="de-DE" sz="1200" dirty="0"/>
              <a:t>gefördert durch: </a:t>
            </a:r>
          </a:p>
        </p:txBody>
      </p:sp>
      <p:pic>
        <p:nvPicPr>
          <p:cNvPr id="6" name="Grafik 5">
            <a:extLst>
              <a:ext uri="{FF2B5EF4-FFF2-40B4-BE49-F238E27FC236}">
                <a16:creationId xmlns:a16="http://schemas.microsoft.com/office/drawing/2014/main" id="{7774005B-2EA3-EB31-5DD5-05CC36A31095}"/>
              </a:ext>
            </a:extLst>
          </p:cNvPr>
          <p:cNvPicPr>
            <a:picLocks noChangeAspect="1"/>
          </p:cNvPicPr>
          <p:nvPr/>
        </p:nvPicPr>
        <p:blipFill>
          <a:blip r:embed="rId3"/>
          <a:stretch>
            <a:fillRect/>
          </a:stretch>
        </p:blipFill>
        <p:spPr>
          <a:xfrm>
            <a:off x="142643" y="6280954"/>
            <a:ext cx="3004593" cy="470720"/>
          </a:xfrm>
          <a:prstGeom prst="rect">
            <a:avLst/>
          </a:prstGeom>
        </p:spPr>
      </p:pic>
      <p:sp>
        <p:nvSpPr>
          <p:cNvPr id="5" name="Textfeld 4">
            <a:extLst>
              <a:ext uri="{FF2B5EF4-FFF2-40B4-BE49-F238E27FC236}">
                <a16:creationId xmlns:a16="http://schemas.microsoft.com/office/drawing/2014/main" id="{BB251C9B-475B-4BED-8E94-F00D0E127489}"/>
              </a:ext>
            </a:extLst>
          </p:cNvPr>
          <p:cNvSpPr txBox="1"/>
          <p:nvPr/>
        </p:nvSpPr>
        <p:spPr>
          <a:xfrm>
            <a:off x="4335334" y="6375073"/>
            <a:ext cx="7887372" cy="369332"/>
          </a:xfrm>
          <a:prstGeom prst="rect">
            <a:avLst/>
          </a:prstGeom>
          <a:noFill/>
        </p:spPr>
        <p:txBody>
          <a:bodyPr wrap="square" rtlCol="0">
            <a:spAutoFit/>
          </a:bodyPr>
          <a:lstStyle/>
          <a:p>
            <a:r>
              <a:rPr lang="de-DE" dirty="0"/>
              <a:t>LAG Ö|F Fachtag am 10. Oktober 2024: „Wer hilft, wenn niemand mehr da ist?“ </a:t>
            </a:r>
          </a:p>
        </p:txBody>
      </p:sp>
    </p:spTree>
    <p:extLst>
      <p:ext uri="{BB962C8B-B14F-4D97-AF65-F5344CB8AC3E}">
        <p14:creationId xmlns:p14="http://schemas.microsoft.com/office/powerpoint/2010/main" val="2294229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501884"/>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1091153" cy="1325563"/>
          </a:xfrm>
        </p:spPr>
        <p:txBody>
          <a:bodyPr>
            <a:normAutofit/>
          </a:bodyPr>
          <a:lstStyle/>
          <a:p>
            <a:r>
              <a:rPr lang="de-DE" sz="2800" dirty="0"/>
              <a:t>Anerkennungsverfahren von </a:t>
            </a:r>
            <a:r>
              <a:rPr lang="de-DE" sz="2800" b="1" dirty="0"/>
              <a:t>qualifizierten Hilfskräften</a:t>
            </a:r>
            <a:br>
              <a:rPr lang="de-DE" sz="2800" dirty="0"/>
            </a:br>
            <a:r>
              <a:rPr lang="de-DE" sz="2800" dirty="0"/>
              <a:t> in Deutschland und in Bayern im Jahr 2022</a:t>
            </a:r>
            <a:br>
              <a:rPr lang="de-DE" sz="2800" dirty="0"/>
            </a:br>
            <a:r>
              <a:rPr lang="de-DE" sz="2800" dirty="0"/>
              <a:t> (nach § 16 </a:t>
            </a:r>
            <a:r>
              <a:rPr lang="de-DE" sz="2800" dirty="0" err="1"/>
              <a:t>AVPfleWoqG</a:t>
            </a:r>
            <a:r>
              <a:rPr lang="de-DE" sz="2800" dirty="0"/>
              <a:t>)</a:t>
            </a:r>
          </a:p>
        </p:txBody>
      </p:sp>
      <p:graphicFrame>
        <p:nvGraphicFramePr>
          <p:cNvPr id="2" name="Tabelle 1">
            <a:extLst>
              <a:ext uri="{FF2B5EF4-FFF2-40B4-BE49-F238E27FC236}">
                <a16:creationId xmlns:a16="http://schemas.microsoft.com/office/drawing/2014/main" id="{B50B91AC-1066-EAE4-AAE7-19C4A9A7EDB1}"/>
              </a:ext>
            </a:extLst>
          </p:cNvPr>
          <p:cNvGraphicFramePr>
            <a:graphicFrameLocks noGrp="1"/>
          </p:cNvGraphicFramePr>
          <p:nvPr/>
        </p:nvGraphicFramePr>
        <p:xfrm>
          <a:off x="672663" y="1639614"/>
          <a:ext cx="10268605" cy="4814274"/>
        </p:xfrm>
        <a:graphic>
          <a:graphicData uri="http://schemas.openxmlformats.org/drawingml/2006/table">
            <a:tbl>
              <a:tblPr firstRow="1" firstCol="1" bandRow="1">
                <a:tableStyleId>{21E4AEA4-8DFA-4A89-87EB-49C32662AFE0}</a:tableStyleId>
              </a:tblPr>
              <a:tblGrid>
                <a:gridCol w="2676994">
                  <a:extLst>
                    <a:ext uri="{9D8B030D-6E8A-4147-A177-3AD203B41FA5}">
                      <a16:colId xmlns:a16="http://schemas.microsoft.com/office/drawing/2014/main" val="2639224875"/>
                    </a:ext>
                  </a:extLst>
                </a:gridCol>
                <a:gridCol w="848167">
                  <a:extLst>
                    <a:ext uri="{9D8B030D-6E8A-4147-A177-3AD203B41FA5}">
                      <a16:colId xmlns:a16="http://schemas.microsoft.com/office/drawing/2014/main" val="3750579178"/>
                    </a:ext>
                  </a:extLst>
                </a:gridCol>
                <a:gridCol w="848167">
                  <a:extLst>
                    <a:ext uri="{9D8B030D-6E8A-4147-A177-3AD203B41FA5}">
                      <a16:colId xmlns:a16="http://schemas.microsoft.com/office/drawing/2014/main" val="2593809505"/>
                    </a:ext>
                  </a:extLst>
                </a:gridCol>
                <a:gridCol w="848167">
                  <a:extLst>
                    <a:ext uri="{9D8B030D-6E8A-4147-A177-3AD203B41FA5}">
                      <a16:colId xmlns:a16="http://schemas.microsoft.com/office/drawing/2014/main" val="706905694"/>
                    </a:ext>
                  </a:extLst>
                </a:gridCol>
                <a:gridCol w="848167">
                  <a:extLst>
                    <a:ext uri="{9D8B030D-6E8A-4147-A177-3AD203B41FA5}">
                      <a16:colId xmlns:a16="http://schemas.microsoft.com/office/drawing/2014/main" val="3360715511"/>
                    </a:ext>
                  </a:extLst>
                </a:gridCol>
                <a:gridCol w="839110">
                  <a:extLst>
                    <a:ext uri="{9D8B030D-6E8A-4147-A177-3AD203B41FA5}">
                      <a16:colId xmlns:a16="http://schemas.microsoft.com/office/drawing/2014/main" val="337648008"/>
                    </a:ext>
                  </a:extLst>
                </a:gridCol>
                <a:gridCol w="839110">
                  <a:extLst>
                    <a:ext uri="{9D8B030D-6E8A-4147-A177-3AD203B41FA5}">
                      <a16:colId xmlns:a16="http://schemas.microsoft.com/office/drawing/2014/main" val="303415498"/>
                    </a:ext>
                  </a:extLst>
                </a:gridCol>
                <a:gridCol w="840241">
                  <a:extLst>
                    <a:ext uri="{9D8B030D-6E8A-4147-A177-3AD203B41FA5}">
                      <a16:colId xmlns:a16="http://schemas.microsoft.com/office/drawing/2014/main" val="3210138089"/>
                    </a:ext>
                  </a:extLst>
                </a:gridCol>
                <a:gridCol w="840241">
                  <a:extLst>
                    <a:ext uri="{9D8B030D-6E8A-4147-A177-3AD203B41FA5}">
                      <a16:colId xmlns:a16="http://schemas.microsoft.com/office/drawing/2014/main" val="2789487767"/>
                    </a:ext>
                  </a:extLst>
                </a:gridCol>
                <a:gridCol w="840241">
                  <a:extLst>
                    <a:ext uri="{9D8B030D-6E8A-4147-A177-3AD203B41FA5}">
                      <a16:colId xmlns:a16="http://schemas.microsoft.com/office/drawing/2014/main" val="3141739372"/>
                    </a:ext>
                  </a:extLst>
                </a:gridCol>
              </a:tblGrid>
              <a:tr h="451389">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527869252"/>
                  </a:ext>
                </a:extLst>
              </a:tr>
              <a:tr h="1988932">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Frauen</a:t>
                      </a:r>
                    </a:p>
                    <a:p>
                      <a:pPr marL="71755" marR="71755" algn="ctr">
                        <a:lnSpc>
                          <a:spcPct val="107000"/>
                        </a:lnSpc>
                        <a:spcAft>
                          <a:spcPts val="800"/>
                        </a:spcAft>
                      </a:pPr>
                      <a:r>
                        <a:rPr lang="de-DE" sz="1600" dirty="0">
                          <a:effectLst/>
                        </a:rPr>
                        <a:t> </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3198287674"/>
                  </a:ext>
                </a:extLst>
              </a:tr>
              <a:tr h="295357">
                <a:tc>
                  <a:txBody>
                    <a:bodyPr/>
                    <a:lstStyle/>
                    <a:p>
                      <a:pPr>
                        <a:lnSpc>
                          <a:spcPct val="107000"/>
                        </a:lnSpc>
                        <a:spcAft>
                          <a:spcPts val="800"/>
                        </a:spcAft>
                      </a:pPr>
                      <a:r>
                        <a:rPr lang="de-DE" sz="1400" dirty="0">
                          <a:effectLst/>
                        </a:rPr>
                        <a:t>Kinderpfleger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519</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60489210"/>
                  </a:ext>
                </a:extLst>
              </a:tr>
              <a:tr h="342251">
                <a:tc>
                  <a:txBody>
                    <a:bodyPr/>
                    <a:lstStyle/>
                    <a:p>
                      <a:pPr>
                        <a:lnSpc>
                          <a:spcPct val="107000"/>
                        </a:lnSpc>
                        <a:spcAft>
                          <a:spcPts val="800"/>
                        </a:spcAft>
                      </a:pPr>
                      <a:r>
                        <a:rPr lang="de-DE" sz="1400" dirty="0">
                          <a:effectLst/>
                        </a:rPr>
                        <a:t>Heilerziehungspflegehelfer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3</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92114369"/>
                  </a:ext>
                </a:extLst>
              </a:tr>
              <a:tr h="358954">
                <a:tc>
                  <a:txBody>
                    <a:bodyPr/>
                    <a:lstStyle/>
                    <a:p>
                      <a:pPr>
                        <a:lnSpc>
                          <a:spcPct val="107000"/>
                        </a:lnSpc>
                        <a:spcAft>
                          <a:spcPts val="800"/>
                        </a:spcAft>
                      </a:pPr>
                      <a:r>
                        <a:rPr lang="de-DE" sz="1400" dirty="0">
                          <a:effectLst/>
                        </a:rPr>
                        <a:t>Sozialbetreuer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90</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98300648"/>
                  </a:ext>
                </a:extLst>
              </a:tr>
              <a:tr h="601890">
                <a:tc>
                  <a:txBody>
                    <a:bodyPr/>
                    <a:lstStyle/>
                    <a:p>
                      <a:pPr>
                        <a:lnSpc>
                          <a:spcPct val="107000"/>
                        </a:lnSpc>
                        <a:spcAft>
                          <a:spcPts val="800"/>
                        </a:spcAft>
                      </a:pPr>
                      <a:r>
                        <a:rPr lang="de-DE" sz="1400" dirty="0">
                          <a:effectLst/>
                        </a:rPr>
                        <a:t>Pflegefachhelfer (Krankenpflege)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738</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0820487"/>
                  </a:ext>
                </a:extLst>
              </a:tr>
              <a:tr h="775501">
                <a:tc>
                  <a:txBody>
                    <a:bodyPr/>
                    <a:lstStyle/>
                    <a:p>
                      <a:pPr>
                        <a:lnSpc>
                          <a:spcPct val="107000"/>
                        </a:lnSpc>
                        <a:spcAft>
                          <a:spcPts val="800"/>
                        </a:spcAft>
                      </a:pPr>
                      <a:r>
                        <a:rPr lang="de-DE" sz="1400" dirty="0">
                          <a:effectLst/>
                        </a:rPr>
                        <a:t>Pflegefachhelfer (Altenpflege)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105</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61412050"/>
                  </a:ext>
                </a:extLst>
              </a:tr>
            </a:tbl>
          </a:graphicData>
        </a:graphic>
      </p:graphicFrame>
      <mc:AlternateContent xmlns:mc="http://schemas.openxmlformats.org/markup-compatibility/2006" xmlns:p14="http://schemas.microsoft.com/office/powerpoint/2010/main">
        <mc:Choice Requires="p14">
          <p:contentPart p14:bwMode="auto" r:id="rId3">
            <p14:nvContentPartPr>
              <p14:cNvPr id="10" name="Freihand 9">
                <a:extLst>
                  <a:ext uri="{FF2B5EF4-FFF2-40B4-BE49-F238E27FC236}">
                    <a16:creationId xmlns:a16="http://schemas.microsoft.com/office/drawing/2014/main" id="{FAF8AF1A-FA9A-263E-8B83-D0B1B1B72764}"/>
                  </a:ext>
                </a:extLst>
              </p14:cNvPr>
              <p14:cNvContentPartPr/>
              <p14:nvPr/>
            </p14:nvContentPartPr>
            <p14:xfrm>
              <a:off x="3938637" y="4571260"/>
              <a:ext cx="240480" cy="10440"/>
            </p14:xfrm>
          </p:contentPart>
        </mc:Choice>
        <mc:Fallback xmlns="">
          <p:pic>
            <p:nvPicPr>
              <p:cNvPr id="10" name="Freihand 9">
                <a:extLst>
                  <a:ext uri="{FF2B5EF4-FFF2-40B4-BE49-F238E27FC236}">
                    <a16:creationId xmlns:a16="http://schemas.microsoft.com/office/drawing/2014/main" id="{FAF8AF1A-FA9A-263E-8B83-D0B1B1B72764}"/>
                  </a:ext>
                </a:extLst>
              </p:cNvPr>
              <p:cNvPicPr/>
              <p:nvPr/>
            </p:nvPicPr>
            <p:blipFill>
              <a:blip r:embed="rId4"/>
              <a:stretch>
                <a:fillRect/>
              </a:stretch>
            </p:blipFill>
            <p:spPr>
              <a:xfrm>
                <a:off x="3884637" y="4463260"/>
                <a:ext cx="348120" cy="2260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1" name="Freihand 10">
                <a:extLst>
                  <a:ext uri="{FF2B5EF4-FFF2-40B4-BE49-F238E27FC236}">
                    <a16:creationId xmlns:a16="http://schemas.microsoft.com/office/drawing/2014/main" id="{0000ECEC-E24D-553B-3DBD-ECF86A0A4D00}"/>
                  </a:ext>
                </a:extLst>
              </p14:cNvPr>
              <p14:cNvContentPartPr/>
              <p14:nvPr/>
            </p14:nvContentPartPr>
            <p14:xfrm>
              <a:off x="793317" y="4510780"/>
              <a:ext cx="1956960" cy="31320"/>
            </p14:xfrm>
          </p:contentPart>
        </mc:Choice>
        <mc:Fallback xmlns="">
          <p:pic>
            <p:nvPicPr>
              <p:cNvPr id="11" name="Freihand 10">
                <a:extLst>
                  <a:ext uri="{FF2B5EF4-FFF2-40B4-BE49-F238E27FC236}">
                    <a16:creationId xmlns:a16="http://schemas.microsoft.com/office/drawing/2014/main" id="{0000ECEC-E24D-553B-3DBD-ECF86A0A4D00}"/>
                  </a:ext>
                </a:extLst>
              </p:cNvPr>
              <p:cNvPicPr/>
              <p:nvPr/>
            </p:nvPicPr>
            <p:blipFill>
              <a:blip r:embed="rId6"/>
              <a:stretch>
                <a:fillRect/>
              </a:stretch>
            </p:blipFill>
            <p:spPr>
              <a:xfrm>
                <a:off x="739677" y="4402780"/>
                <a:ext cx="2064600" cy="2469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2" name="Freihand 11">
                <a:extLst>
                  <a:ext uri="{FF2B5EF4-FFF2-40B4-BE49-F238E27FC236}">
                    <a16:creationId xmlns:a16="http://schemas.microsoft.com/office/drawing/2014/main" id="{59A9817B-DB7F-3A4A-2933-80B55C5167C2}"/>
                  </a:ext>
                </a:extLst>
              </p14:cNvPr>
              <p14:cNvContentPartPr/>
              <p14:nvPr/>
            </p14:nvContentPartPr>
            <p14:xfrm>
              <a:off x="3767637" y="5310645"/>
              <a:ext cx="430200" cy="55440"/>
            </p14:xfrm>
          </p:contentPart>
        </mc:Choice>
        <mc:Fallback xmlns="">
          <p:pic>
            <p:nvPicPr>
              <p:cNvPr id="12" name="Freihand 11">
                <a:extLst>
                  <a:ext uri="{FF2B5EF4-FFF2-40B4-BE49-F238E27FC236}">
                    <a16:creationId xmlns:a16="http://schemas.microsoft.com/office/drawing/2014/main" id="{59A9817B-DB7F-3A4A-2933-80B55C5167C2}"/>
                  </a:ext>
                </a:extLst>
              </p:cNvPr>
              <p:cNvPicPr/>
              <p:nvPr/>
            </p:nvPicPr>
            <p:blipFill>
              <a:blip r:embed="rId8"/>
              <a:stretch>
                <a:fillRect/>
              </a:stretch>
            </p:blipFill>
            <p:spPr>
              <a:xfrm>
                <a:off x="3713637" y="5202645"/>
                <a:ext cx="537840" cy="2710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Freihand 12">
                <a:extLst>
                  <a:ext uri="{FF2B5EF4-FFF2-40B4-BE49-F238E27FC236}">
                    <a16:creationId xmlns:a16="http://schemas.microsoft.com/office/drawing/2014/main" id="{8DEC9F8C-7FF3-24F9-2532-588D77ED7830}"/>
                  </a:ext>
                </a:extLst>
              </p14:cNvPr>
              <p14:cNvContentPartPr/>
              <p14:nvPr/>
            </p14:nvContentPartPr>
            <p14:xfrm>
              <a:off x="3747837" y="6085005"/>
              <a:ext cx="495000" cy="24120"/>
            </p14:xfrm>
          </p:contentPart>
        </mc:Choice>
        <mc:Fallback xmlns="">
          <p:pic>
            <p:nvPicPr>
              <p:cNvPr id="13" name="Freihand 12">
                <a:extLst>
                  <a:ext uri="{FF2B5EF4-FFF2-40B4-BE49-F238E27FC236}">
                    <a16:creationId xmlns:a16="http://schemas.microsoft.com/office/drawing/2014/main" id="{8DEC9F8C-7FF3-24F9-2532-588D77ED7830}"/>
                  </a:ext>
                </a:extLst>
              </p:cNvPr>
              <p:cNvPicPr/>
              <p:nvPr/>
            </p:nvPicPr>
            <p:blipFill>
              <a:blip r:embed="rId10"/>
              <a:stretch>
                <a:fillRect/>
              </a:stretch>
            </p:blipFill>
            <p:spPr>
              <a:xfrm>
                <a:off x="3693837" y="5977365"/>
                <a:ext cx="602640" cy="2397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4" name="Freihand 13">
                <a:extLst>
                  <a:ext uri="{FF2B5EF4-FFF2-40B4-BE49-F238E27FC236}">
                    <a16:creationId xmlns:a16="http://schemas.microsoft.com/office/drawing/2014/main" id="{5DFBC5DF-6CF6-FE60-0CDE-DFEAE5222087}"/>
                  </a:ext>
                </a:extLst>
              </p14:cNvPr>
              <p14:cNvContentPartPr/>
              <p14:nvPr/>
            </p14:nvContentPartPr>
            <p14:xfrm>
              <a:off x="3717237" y="4199685"/>
              <a:ext cx="513720" cy="11520"/>
            </p14:xfrm>
          </p:contentPart>
        </mc:Choice>
        <mc:Fallback xmlns="">
          <p:pic>
            <p:nvPicPr>
              <p:cNvPr id="14" name="Freihand 13">
                <a:extLst>
                  <a:ext uri="{FF2B5EF4-FFF2-40B4-BE49-F238E27FC236}">
                    <a16:creationId xmlns:a16="http://schemas.microsoft.com/office/drawing/2014/main" id="{5DFBC5DF-6CF6-FE60-0CDE-DFEAE5222087}"/>
                  </a:ext>
                </a:extLst>
              </p:cNvPr>
              <p:cNvPicPr/>
              <p:nvPr/>
            </p:nvPicPr>
            <p:blipFill>
              <a:blip r:embed="rId12"/>
              <a:stretch>
                <a:fillRect/>
              </a:stretch>
            </p:blipFill>
            <p:spPr>
              <a:xfrm>
                <a:off x="3663597" y="4091685"/>
                <a:ext cx="621360" cy="22716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5" name="Freihand 14">
                <a:extLst>
                  <a:ext uri="{FF2B5EF4-FFF2-40B4-BE49-F238E27FC236}">
                    <a16:creationId xmlns:a16="http://schemas.microsoft.com/office/drawing/2014/main" id="{058A08CD-4597-989A-8AE2-C28C9B89602B}"/>
                  </a:ext>
                </a:extLst>
              </p14:cNvPr>
              <p14:cNvContentPartPr/>
              <p14:nvPr/>
            </p14:nvContentPartPr>
            <p14:xfrm>
              <a:off x="3747837" y="4905285"/>
              <a:ext cx="483120" cy="58680"/>
            </p14:xfrm>
          </p:contentPart>
        </mc:Choice>
        <mc:Fallback xmlns="">
          <p:pic>
            <p:nvPicPr>
              <p:cNvPr id="15" name="Freihand 14">
                <a:extLst>
                  <a:ext uri="{FF2B5EF4-FFF2-40B4-BE49-F238E27FC236}">
                    <a16:creationId xmlns:a16="http://schemas.microsoft.com/office/drawing/2014/main" id="{058A08CD-4597-989A-8AE2-C28C9B89602B}"/>
                  </a:ext>
                </a:extLst>
              </p:cNvPr>
              <p:cNvPicPr/>
              <p:nvPr/>
            </p:nvPicPr>
            <p:blipFill>
              <a:blip r:embed="rId14"/>
              <a:stretch>
                <a:fillRect/>
              </a:stretch>
            </p:blipFill>
            <p:spPr>
              <a:xfrm>
                <a:off x="3693837" y="4797285"/>
                <a:ext cx="590760" cy="274320"/>
              </a:xfrm>
              <a:prstGeom prst="rect">
                <a:avLst/>
              </a:prstGeom>
            </p:spPr>
          </p:pic>
        </mc:Fallback>
      </mc:AlternateContent>
    </p:spTree>
    <p:extLst>
      <p:ext uri="{BB962C8B-B14F-4D97-AF65-F5344CB8AC3E}">
        <p14:creationId xmlns:p14="http://schemas.microsoft.com/office/powerpoint/2010/main" val="3627520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449333"/>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1091153" cy="1325563"/>
          </a:xfrm>
        </p:spPr>
        <p:txBody>
          <a:bodyPr>
            <a:normAutofit fontScale="90000"/>
          </a:bodyPr>
          <a:lstStyle/>
          <a:p>
            <a:r>
              <a:rPr lang="de-DE" sz="3200" dirty="0"/>
              <a:t>Anerkennungsverfahren von pädagogischen</a:t>
            </a:r>
            <a:br>
              <a:rPr lang="de-DE" sz="3200" dirty="0"/>
            </a:br>
            <a:r>
              <a:rPr lang="de-DE" sz="3200" dirty="0"/>
              <a:t>und pflegerischen </a:t>
            </a:r>
            <a:r>
              <a:rPr lang="de-DE" sz="3200" b="1" dirty="0"/>
              <a:t>Fachkräften</a:t>
            </a:r>
            <a:r>
              <a:rPr lang="de-DE" sz="3200" dirty="0"/>
              <a:t> in Deutschland</a:t>
            </a:r>
            <a:br>
              <a:rPr lang="de-DE" sz="3200" dirty="0"/>
            </a:br>
            <a:r>
              <a:rPr lang="de-DE" sz="3200" dirty="0"/>
              <a:t>und in Bayern im Jahr 2022 (nach § 16 </a:t>
            </a:r>
            <a:r>
              <a:rPr lang="de-DE" sz="3200" dirty="0" err="1"/>
              <a:t>AVPfleWoqG</a:t>
            </a:r>
            <a:r>
              <a:rPr lang="de-DE" sz="3200" dirty="0"/>
              <a:t>)</a:t>
            </a:r>
          </a:p>
        </p:txBody>
      </p:sp>
      <p:graphicFrame>
        <p:nvGraphicFramePr>
          <p:cNvPr id="8" name="Tabelle 7">
            <a:extLst>
              <a:ext uri="{FF2B5EF4-FFF2-40B4-BE49-F238E27FC236}">
                <a16:creationId xmlns:a16="http://schemas.microsoft.com/office/drawing/2014/main" id="{C408F90E-F1C1-0588-4E9C-0CCBD299E9C5}"/>
              </a:ext>
            </a:extLst>
          </p:cNvPr>
          <p:cNvGraphicFramePr>
            <a:graphicFrameLocks noGrp="1"/>
          </p:cNvGraphicFramePr>
          <p:nvPr>
            <p:extLst>
              <p:ext uri="{D42A27DB-BD31-4B8C-83A1-F6EECF244321}">
                <p14:modId xmlns:p14="http://schemas.microsoft.com/office/powerpoint/2010/main" val="3535978109"/>
              </p:ext>
            </p:extLst>
          </p:nvPr>
        </p:nvGraphicFramePr>
        <p:xfrm>
          <a:off x="765313" y="1528763"/>
          <a:ext cx="10550387" cy="4932825"/>
        </p:xfrm>
        <a:graphic>
          <a:graphicData uri="http://schemas.openxmlformats.org/drawingml/2006/table">
            <a:tbl>
              <a:tblPr firstRow="1" firstCol="1" bandRow="1">
                <a:tableStyleId>{21E4AEA4-8DFA-4A89-87EB-49C32662AFE0}</a:tableStyleId>
              </a:tblPr>
              <a:tblGrid>
                <a:gridCol w="2750453">
                  <a:extLst>
                    <a:ext uri="{9D8B030D-6E8A-4147-A177-3AD203B41FA5}">
                      <a16:colId xmlns:a16="http://schemas.microsoft.com/office/drawing/2014/main" val="2275385207"/>
                    </a:ext>
                  </a:extLst>
                </a:gridCol>
                <a:gridCol w="871443">
                  <a:extLst>
                    <a:ext uri="{9D8B030D-6E8A-4147-A177-3AD203B41FA5}">
                      <a16:colId xmlns:a16="http://schemas.microsoft.com/office/drawing/2014/main" val="3599538417"/>
                    </a:ext>
                  </a:extLst>
                </a:gridCol>
                <a:gridCol w="871443">
                  <a:extLst>
                    <a:ext uri="{9D8B030D-6E8A-4147-A177-3AD203B41FA5}">
                      <a16:colId xmlns:a16="http://schemas.microsoft.com/office/drawing/2014/main" val="1457125858"/>
                    </a:ext>
                  </a:extLst>
                </a:gridCol>
                <a:gridCol w="871443">
                  <a:extLst>
                    <a:ext uri="{9D8B030D-6E8A-4147-A177-3AD203B41FA5}">
                      <a16:colId xmlns:a16="http://schemas.microsoft.com/office/drawing/2014/main" val="3555003123"/>
                    </a:ext>
                  </a:extLst>
                </a:gridCol>
                <a:gridCol w="871443">
                  <a:extLst>
                    <a:ext uri="{9D8B030D-6E8A-4147-A177-3AD203B41FA5}">
                      <a16:colId xmlns:a16="http://schemas.microsoft.com/office/drawing/2014/main" val="1597122516"/>
                    </a:ext>
                  </a:extLst>
                </a:gridCol>
                <a:gridCol w="862134">
                  <a:extLst>
                    <a:ext uri="{9D8B030D-6E8A-4147-A177-3AD203B41FA5}">
                      <a16:colId xmlns:a16="http://schemas.microsoft.com/office/drawing/2014/main" val="3376844331"/>
                    </a:ext>
                  </a:extLst>
                </a:gridCol>
                <a:gridCol w="862134">
                  <a:extLst>
                    <a:ext uri="{9D8B030D-6E8A-4147-A177-3AD203B41FA5}">
                      <a16:colId xmlns:a16="http://schemas.microsoft.com/office/drawing/2014/main" val="911582771"/>
                    </a:ext>
                  </a:extLst>
                </a:gridCol>
                <a:gridCol w="863298">
                  <a:extLst>
                    <a:ext uri="{9D8B030D-6E8A-4147-A177-3AD203B41FA5}">
                      <a16:colId xmlns:a16="http://schemas.microsoft.com/office/drawing/2014/main" val="956273422"/>
                    </a:ext>
                  </a:extLst>
                </a:gridCol>
                <a:gridCol w="863298">
                  <a:extLst>
                    <a:ext uri="{9D8B030D-6E8A-4147-A177-3AD203B41FA5}">
                      <a16:colId xmlns:a16="http://schemas.microsoft.com/office/drawing/2014/main" val="4192717612"/>
                    </a:ext>
                  </a:extLst>
                </a:gridCol>
                <a:gridCol w="863298">
                  <a:extLst>
                    <a:ext uri="{9D8B030D-6E8A-4147-A177-3AD203B41FA5}">
                      <a16:colId xmlns:a16="http://schemas.microsoft.com/office/drawing/2014/main" val="3506790987"/>
                    </a:ext>
                  </a:extLst>
                </a:gridCol>
              </a:tblGrid>
              <a:tr h="455345">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806846928"/>
                  </a:ext>
                </a:extLst>
              </a:tr>
              <a:tr h="1463285">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Frauen in %</a:t>
                      </a:r>
                    </a:p>
                    <a:p>
                      <a:pPr marL="71755" marR="71755" algn="ctr">
                        <a:lnSpc>
                          <a:spcPct val="107000"/>
                        </a:lnSpc>
                        <a:spcAft>
                          <a:spcPts val="800"/>
                        </a:spcAft>
                      </a:pPr>
                      <a:r>
                        <a:rPr lang="de-DE" sz="1600" dirty="0">
                          <a:effectLst/>
                        </a:rPr>
                        <a:t> </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3100324639"/>
                  </a:ext>
                </a:extLst>
              </a:tr>
              <a:tr h="378373">
                <a:tc>
                  <a:txBody>
                    <a:bodyPr/>
                    <a:lstStyle/>
                    <a:p>
                      <a:pPr>
                        <a:lnSpc>
                          <a:spcPct val="107000"/>
                        </a:lnSpc>
                        <a:spcAft>
                          <a:spcPts val="800"/>
                        </a:spcAft>
                      </a:pPr>
                      <a:r>
                        <a:rPr lang="de-DE" sz="1300" dirty="0">
                          <a:effectLst/>
                        </a:rPr>
                        <a:t>Heilerziehungspfleger</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975519731"/>
                  </a:ext>
                </a:extLst>
              </a:tr>
              <a:tr h="297945">
                <a:tc>
                  <a:txBody>
                    <a:bodyPr/>
                    <a:lstStyle/>
                    <a:p>
                      <a:pPr>
                        <a:lnSpc>
                          <a:spcPct val="107000"/>
                        </a:lnSpc>
                        <a:spcAft>
                          <a:spcPts val="800"/>
                        </a:spcAft>
                      </a:pPr>
                      <a:r>
                        <a:rPr lang="de-DE" sz="1300" dirty="0">
                          <a:effectLst/>
                        </a:rPr>
                        <a:t>Erzieher</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2 229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249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931375819"/>
                  </a:ext>
                </a:extLst>
              </a:tr>
              <a:tr h="297945">
                <a:tc>
                  <a:txBody>
                    <a:bodyPr/>
                    <a:lstStyle/>
                    <a:p>
                      <a:pPr>
                        <a:lnSpc>
                          <a:spcPct val="107000"/>
                        </a:lnSpc>
                        <a:spcAft>
                          <a:spcPts val="800"/>
                        </a:spcAft>
                      </a:pPr>
                      <a:r>
                        <a:rPr lang="de-DE" sz="1300" dirty="0">
                          <a:effectLst/>
                        </a:rPr>
                        <a:t>Sozialpädagoge</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741</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902050383"/>
                  </a:ext>
                </a:extLst>
              </a:tr>
              <a:tr h="339187">
                <a:tc>
                  <a:txBody>
                    <a:bodyPr/>
                    <a:lstStyle/>
                    <a:p>
                      <a:pPr>
                        <a:lnSpc>
                          <a:spcPct val="107000"/>
                        </a:lnSpc>
                        <a:spcAft>
                          <a:spcPts val="800"/>
                        </a:spcAft>
                      </a:pPr>
                      <a:r>
                        <a:rPr lang="de-DE" sz="1300" dirty="0">
                          <a:effectLst/>
                        </a:rPr>
                        <a:t>Sonderpädagoge</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9">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950543609"/>
                  </a:ext>
                </a:extLst>
              </a:tr>
              <a:tr h="297945">
                <a:tc>
                  <a:txBody>
                    <a:bodyPr/>
                    <a:lstStyle/>
                    <a:p>
                      <a:pPr>
                        <a:lnSpc>
                          <a:spcPct val="107000"/>
                        </a:lnSpc>
                        <a:spcAft>
                          <a:spcPts val="800"/>
                        </a:spcAft>
                      </a:pPr>
                      <a:r>
                        <a:rPr lang="de-DE" sz="1300" dirty="0">
                          <a:effectLst/>
                        </a:rPr>
                        <a:t>Heilpädagoge</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407652581"/>
                  </a:ext>
                </a:extLst>
              </a:tr>
              <a:tr h="297945">
                <a:tc>
                  <a:txBody>
                    <a:bodyPr/>
                    <a:lstStyle/>
                    <a:p>
                      <a:pPr>
                        <a:lnSpc>
                          <a:spcPct val="107000"/>
                        </a:lnSpc>
                        <a:spcAft>
                          <a:spcPts val="800"/>
                        </a:spcAft>
                      </a:pPr>
                      <a:r>
                        <a:rPr lang="de-DE" sz="1300" dirty="0">
                          <a:effectLst/>
                        </a:rPr>
                        <a:t>Pflegefachkraft</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2 358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243</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3368670225"/>
                  </a:ext>
                </a:extLst>
              </a:tr>
              <a:tr h="345016">
                <a:tc>
                  <a:txBody>
                    <a:bodyPr/>
                    <a:lstStyle/>
                    <a:p>
                      <a:pPr>
                        <a:lnSpc>
                          <a:spcPct val="107000"/>
                        </a:lnSpc>
                        <a:spcAft>
                          <a:spcPts val="800"/>
                        </a:spcAft>
                      </a:pPr>
                      <a:r>
                        <a:rPr lang="de-DE" sz="1300" dirty="0">
                          <a:effectLst/>
                        </a:rPr>
                        <a:t>Gesundheits- und Krankenpfleger</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22 218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4 155</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169933600"/>
                  </a:ext>
                </a:extLst>
              </a:tr>
              <a:tr h="461894">
                <a:tc>
                  <a:txBody>
                    <a:bodyPr/>
                    <a:lstStyle/>
                    <a:p>
                      <a:pPr>
                        <a:lnSpc>
                          <a:spcPct val="107000"/>
                        </a:lnSpc>
                        <a:spcAft>
                          <a:spcPts val="800"/>
                        </a:spcAft>
                      </a:pPr>
                      <a:r>
                        <a:rPr lang="de-DE" sz="1300" dirty="0">
                          <a:effectLst/>
                        </a:rPr>
                        <a:t>Gesundheits- und Kinderkrankenpfleger</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528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66</a:t>
                      </a: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792061174"/>
                  </a:ext>
                </a:extLst>
              </a:tr>
              <a:tr h="297945">
                <a:tc>
                  <a:txBody>
                    <a:bodyPr/>
                    <a:lstStyle/>
                    <a:p>
                      <a:pPr>
                        <a:lnSpc>
                          <a:spcPct val="107000"/>
                        </a:lnSpc>
                        <a:spcAft>
                          <a:spcPts val="800"/>
                        </a:spcAft>
                      </a:pPr>
                      <a:r>
                        <a:rPr lang="de-DE" sz="1300" dirty="0">
                          <a:effectLst/>
                        </a:rPr>
                        <a:t>Altenpfleger</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159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491169438"/>
                  </a:ext>
                </a:extLst>
              </a:tr>
            </a:tbl>
          </a:graphicData>
        </a:graphic>
      </p:graphicFrame>
      <mc:AlternateContent xmlns:mc="http://schemas.openxmlformats.org/markup-compatibility/2006" xmlns:p14="http://schemas.microsoft.com/office/powerpoint/2010/main">
        <mc:Choice Requires="p14">
          <p:contentPart p14:bwMode="auto" r:id="rId3">
            <p14:nvContentPartPr>
              <p14:cNvPr id="10" name="Freihand 9">
                <a:extLst>
                  <a:ext uri="{FF2B5EF4-FFF2-40B4-BE49-F238E27FC236}">
                    <a16:creationId xmlns:a16="http://schemas.microsoft.com/office/drawing/2014/main" id="{8C814EC1-6905-9F06-21C6-6C9DEB779D79}"/>
                  </a:ext>
                </a:extLst>
              </p14:cNvPr>
              <p14:cNvContentPartPr/>
              <p14:nvPr/>
            </p14:nvContentPartPr>
            <p14:xfrm>
              <a:off x="3767637" y="3954885"/>
              <a:ext cx="568080" cy="34560"/>
            </p14:xfrm>
          </p:contentPart>
        </mc:Choice>
        <mc:Fallback xmlns="">
          <p:pic>
            <p:nvPicPr>
              <p:cNvPr id="10" name="Freihand 9">
                <a:extLst>
                  <a:ext uri="{FF2B5EF4-FFF2-40B4-BE49-F238E27FC236}">
                    <a16:creationId xmlns:a16="http://schemas.microsoft.com/office/drawing/2014/main" id="{8C814EC1-6905-9F06-21C6-6C9DEB779D79}"/>
                  </a:ext>
                </a:extLst>
              </p:cNvPr>
              <p:cNvPicPr/>
              <p:nvPr/>
            </p:nvPicPr>
            <p:blipFill>
              <a:blip r:embed="rId4"/>
              <a:stretch>
                <a:fillRect/>
              </a:stretch>
            </p:blipFill>
            <p:spPr>
              <a:xfrm>
                <a:off x="3713671" y="3846885"/>
                <a:ext cx="675652" cy="2502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1" name="Freihand 10">
                <a:extLst>
                  <a:ext uri="{FF2B5EF4-FFF2-40B4-BE49-F238E27FC236}">
                    <a16:creationId xmlns:a16="http://schemas.microsoft.com/office/drawing/2014/main" id="{B52645CA-6956-B290-9BBA-A6698C6ABBCE}"/>
                  </a:ext>
                </a:extLst>
              </p14:cNvPr>
              <p14:cNvContentPartPr/>
              <p14:nvPr/>
            </p14:nvContentPartPr>
            <p14:xfrm>
              <a:off x="3918477" y="4262325"/>
              <a:ext cx="451440" cy="28080"/>
            </p14:xfrm>
          </p:contentPart>
        </mc:Choice>
        <mc:Fallback xmlns="">
          <p:pic>
            <p:nvPicPr>
              <p:cNvPr id="11" name="Freihand 10">
                <a:extLst>
                  <a:ext uri="{FF2B5EF4-FFF2-40B4-BE49-F238E27FC236}">
                    <a16:creationId xmlns:a16="http://schemas.microsoft.com/office/drawing/2014/main" id="{B52645CA-6956-B290-9BBA-A6698C6ABBCE}"/>
                  </a:ext>
                </a:extLst>
              </p:cNvPr>
              <p:cNvPicPr/>
              <p:nvPr/>
            </p:nvPicPr>
            <p:blipFill>
              <a:blip r:embed="rId6"/>
              <a:stretch>
                <a:fillRect/>
              </a:stretch>
            </p:blipFill>
            <p:spPr>
              <a:xfrm>
                <a:off x="3864477" y="4154325"/>
                <a:ext cx="559080" cy="2437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2" name="Freihand 11">
                <a:extLst>
                  <a:ext uri="{FF2B5EF4-FFF2-40B4-BE49-F238E27FC236}">
                    <a16:creationId xmlns:a16="http://schemas.microsoft.com/office/drawing/2014/main" id="{D10FC39F-E515-D995-A963-3F140ACA1C9A}"/>
                  </a:ext>
                </a:extLst>
              </p14:cNvPr>
              <p14:cNvContentPartPr/>
              <p14:nvPr/>
            </p14:nvContentPartPr>
            <p14:xfrm>
              <a:off x="8289237" y="3958485"/>
              <a:ext cx="431280" cy="10800"/>
            </p14:xfrm>
          </p:contentPart>
        </mc:Choice>
        <mc:Fallback xmlns="">
          <p:pic>
            <p:nvPicPr>
              <p:cNvPr id="12" name="Freihand 11">
                <a:extLst>
                  <a:ext uri="{FF2B5EF4-FFF2-40B4-BE49-F238E27FC236}">
                    <a16:creationId xmlns:a16="http://schemas.microsoft.com/office/drawing/2014/main" id="{D10FC39F-E515-D995-A963-3F140ACA1C9A}"/>
                  </a:ext>
                </a:extLst>
              </p:cNvPr>
              <p:cNvPicPr/>
              <p:nvPr/>
            </p:nvPicPr>
            <p:blipFill>
              <a:blip r:embed="rId8"/>
              <a:stretch>
                <a:fillRect/>
              </a:stretch>
            </p:blipFill>
            <p:spPr>
              <a:xfrm>
                <a:off x="8235237" y="3850485"/>
                <a:ext cx="538920" cy="2264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Freihand 12">
                <a:extLst>
                  <a:ext uri="{FF2B5EF4-FFF2-40B4-BE49-F238E27FC236}">
                    <a16:creationId xmlns:a16="http://schemas.microsoft.com/office/drawing/2014/main" id="{9875122A-D735-F4CE-ECA1-E7E3B357AF63}"/>
                  </a:ext>
                </a:extLst>
              </p14:cNvPr>
              <p14:cNvContentPartPr/>
              <p14:nvPr/>
            </p14:nvContentPartPr>
            <p14:xfrm>
              <a:off x="8319837" y="4322445"/>
              <a:ext cx="440640" cy="18720"/>
            </p14:xfrm>
          </p:contentPart>
        </mc:Choice>
        <mc:Fallback xmlns="">
          <p:pic>
            <p:nvPicPr>
              <p:cNvPr id="13" name="Freihand 12">
                <a:extLst>
                  <a:ext uri="{FF2B5EF4-FFF2-40B4-BE49-F238E27FC236}">
                    <a16:creationId xmlns:a16="http://schemas.microsoft.com/office/drawing/2014/main" id="{9875122A-D735-F4CE-ECA1-E7E3B357AF63}"/>
                  </a:ext>
                </a:extLst>
              </p:cNvPr>
              <p:cNvPicPr/>
              <p:nvPr/>
            </p:nvPicPr>
            <p:blipFill>
              <a:blip r:embed="rId10"/>
              <a:stretch>
                <a:fillRect/>
              </a:stretch>
            </p:blipFill>
            <p:spPr>
              <a:xfrm>
                <a:off x="8265881" y="4214445"/>
                <a:ext cx="548192" cy="2343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4" name="Freihand 23">
                <a:extLst>
                  <a:ext uri="{FF2B5EF4-FFF2-40B4-BE49-F238E27FC236}">
                    <a16:creationId xmlns:a16="http://schemas.microsoft.com/office/drawing/2014/main" id="{F120FC16-CB18-0B37-FFE2-7FA8DA3C3B8E}"/>
                  </a:ext>
                </a:extLst>
              </p14:cNvPr>
              <p14:cNvContentPartPr/>
              <p14:nvPr/>
            </p14:nvContentPartPr>
            <p14:xfrm>
              <a:off x="3807957" y="5213805"/>
              <a:ext cx="552600" cy="51840"/>
            </p14:xfrm>
          </p:contentPart>
        </mc:Choice>
        <mc:Fallback xmlns="">
          <p:pic>
            <p:nvPicPr>
              <p:cNvPr id="24" name="Freihand 23">
                <a:extLst>
                  <a:ext uri="{FF2B5EF4-FFF2-40B4-BE49-F238E27FC236}">
                    <a16:creationId xmlns:a16="http://schemas.microsoft.com/office/drawing/2014/main" id="{F120FC16-CB18-0B37-FFE2-7FA8DA3C3B8E}"/>
                  </a:ext>
                </a:extLst>
              </p:cNvPr>
              <p:cNvPicPr/>
              <p:nvPr/>
            </p:nvPicPr>
            <p:blipFill>
              <a:blip r:embed="rId16"/>
              <a:stretch>
                <a:fillRect/>
              </a:stretch>
            </p:blipFill>
            <p:spPr>
              <a:xfrm>
                <a:off x="3753922" y="5105805"/>
                <a:ext cx="660310" cy="26748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5" name="Freihand 24">
                <a:extLst>
                  <a:ext uri="{FF2B5EF4-FFF2-40B4-BE49-F238E27FC236}">
                    <a16:creationId xmlns:a16="http://schemas.microsoft.com/office/drawing/2014/main" id="{1F92103C-6DE5-97FC-6E62-4B53454D4C36}"/>
                  </a:ext>
                </a:extLst>
              </p14:cNvPr>
              <p14:cNvContentPartPr/>
              <p14:nvPr/>
            </p14:nvContentPartPr>
            <p14:xfrm>
              <a:off x="3807957" y="5544285"/>
              <a:ext cx="497160" cy="52920"/>
            </p14:xfrm>
          </p:contentPart>
        </mc:Choice>
        <mc:Fallback xmlns="">
          <p:pic>
            <p:nvPicPr>
              <p:cNvPr id="25" name="Freihand 24">
                <a:extLst>
                  <a:ext uri="{FF2B5EF4-FFF2-40B4-BE49-F238E27FC236}">
                    <a16:creationId xmlns:a16="http://schemas.microsoft.com/office/drawing/2014/main" id="{1F92103C-6DE5-97FC-6E62-4B53454D4C36}"/>
                  </a:ext>
                </a:extLst>
              </p:cNvPr>
              <p:cNvPicPr/>
              <p:nvPr/>
            </p:nvPicPr>
            <p:blipFill>
              <a:blip r:embed="rId18"/>
              <a:stretch>
                <a:fillRect/>
              </a:stretch>
            </p:blipFill>
            <p:spPr>
              <a:xfrm>
                <a:off x="3753918" y="5436285"/>
                <a:ext cx="604878" cy="2685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6" name="Freihand 25">
                <a:extLst>
                  <a:ext uri="{FF2B5EF4-FFF2-40B4-BE49-F238E27FC236}">
                    <a16:creationId xmlns:a16="http://schemas.microsoft.com/office/drawing/2014/main" id="{F38E559A-91A9-20C4-7659-2999063A00AC}"/>
                  </a:ext>
                </a:extLst>
              </p14:cNvPr>
              <p14:cNvContentPartPr/>
              <p14:nvPr/>
            </p14:nvContentPartPr>
            <p14:xfrm>
              <a:off x="3968877" y="5958285"/>
              <a:ext cx="391320" cy="70560"/>
            </p14:xfrm>
          </p:contentPart>
        </mc:Choice>
        <mc:Fallback xmlns="">
          <p:pic>
            <p:nvPicPr>
              <p:cNvPr id="26" name="Freihand 25">
                <a:extLst>
                  <a:ext uri="{FF2B5EF4-FFF2-40B4-BE49-F238E27FC236}">
                    <a16:creationId xmlns:a16="http://schemas.microsoft.com/office/drawing/2014/main" id="{F38E559A-91A9-20C4-7659-2999063A00AC}"/>
                  </a:ext>
                </a:extLst>
              </p:cNvPr>
              <p:cNvPicPr/>
              <p:nvPr/>
            </p:nvPicPr>
            <p:blipFill>
              <a:blip r:embed="rId20"/>
              <a:stretch>
                <a:fillRect/>
              </a:stretch>
            </p:blipFill>
            <p:spPr>
              <a:xfrm>
                <a:off x="3914827" y="5850285"/>
                <a:ext cx="499059" cy="2862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7" name="Freihand 26">
                <a:extLst>
                  <a:ext uri="{FF2B5EF4-FFF2-40B4-BE49-F238E27FC236}">
                    <a16:creationId xmlns:a16="http://schemas.microsoft.com/office/drawing/2014/main" id="{93F66836-C72E-9AFA-F568-FBA20C12561B}"/>
                  </a:ext>
                </a:extLst>
              </p14:cNvPr>
              <p14:cNvContentPartPr/>
              <p14:nvPr/>
            </p14:nvContentPartPr>
            <p14:xfrm>
              <a:off x="3978957" y="6329085"/>
              <a:ext cx="370800" cy="51840"/>
            </p14:xfrm>
          </p:contentPart>
        </mc:Choice>
        <mc:Fallback xmlns="">
          <p:pic>
            <p:nvPicPr>
              <p:cNvPr id="27" name="Freihand 26">
                <a:extLst>
                  <a:ext uri="{FF2B5EF4-FFF2-40B4-BE49-F238E27FC236}">
                    <a16:creationId xmlns:a16="http://schemas.microsoft.com/office/drawing/2014/main" id="{93F66836-C72E-9AFA-F568-FBA20C12561B}"/>
                  </a:ext>
                </a:extLst>
              </p:cNvPr>
              <p:cNvPicPr/>
              <p:nvPr/>
            </p:nvPicPr>
            <p:blipFill>
              <a:blip r:embed="rId22"/>
              <a:stretch>
                <a:fillRect/>
              </a:stretch>
            </p:blipFill>
            <p:spPr>
              <a:xfrm>
                <a:off x="3925009" y="6221085"/>
                <a:ext cx="478336" cy="26748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8" name="Freihand 27">
                <a:extLst>
                  <a:ext uri="{FF2B5EF4-FFF2-40B4-BE49-F238E27FC236}">
                    <a16:creationId xmlns:a16="http://schemas.microsoft.com/office/drawing/2014/main" id="{BD347B08-5881-354C-BD6F-99085D59737D}"/>
                  </a:ext>
                </a:extLst>
              </p14:cNvPr>
              <p14:cNvContentPartPr/>
              <p14:nvPr/>
            </p14:nvContentPartPr>
            <p14:xfrm>
              <a:off x="8299317" y="5203725"/>
              <a:ext cx="372240" cy="21600"/>
            </p14:xfrm>
          </p:contentPart>
        </mc:Choice>
        <mc:Fallback xmlns="">
          <p:pic>
            <p:nvPicPr>
              <p:cNvPr id="28" name="Freihand 27">
                <a:extLst>
                  <a:ext uri="{FF2B5EF4-FFF2-40B4-BE49-F238E27FC236}">
                    <a16:creationId xmlns:a16="http://schemas.microsoft.com/office/drawing/2014/main" id="{BD347B08-5881-354C-BD6F-99085D59737D}"/>
                  </a:ext>
                </a:extLst>
              </p:cNvPr>
              <p:cNvPicPr/>
              <p:nvPr/>
            </p:nvPicPr>
            <p:blipFill>
              <a:blip r:embed="rId24"/>
              <a:stretch>
                <a:fillRect/>
              </a:stretch>
            </p:blipFill>
            <p:spPr>
              <a:xfrm>
                <a:off x="8245265" y="5093894"/>
                <a:ext cx="479984" cy="240895"/>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9" name="Freihand 28">
                <a:extLst>
                  <a:ext uri="{FF2B5EF4-FFF2-40B4-BE49-F238E27FC236}">
                    <a16:creationId xmlns:a16="http://schemas.microsoft.com/office/drawing/2014/main" id="{F4DCC7AC-B1F7-7F4E-2E4A-57534FE5D991}"/>
                  </a:ext>
                </a:extLst>
              </p14:cNvPr>
              <p14:cNvContentPartPr/>
              <p14:nvPr/>
            </p14:nvContentPartPr>
            <p14:xfrm>
              <a:off x="8068557" y="5590365"/>
              <a:ext cx="619560" cy="46800"/>
            </p14:xfrm>
          </p:contentPart>
        </mc:Choice>
        <mc:Fallback xmlns="">
          <p:pic>
            <p:nvPicPr>
              <p:cNvPr id="29" name="Freihand 28">
                <a:extLst>
                  <a:ext uri="{FF2B5EF4-FFF2-40B4-BE49-F238E27FC236}">
                    <a16:creationId xmlns:a16="http://schemas.microsoft.com/office/drawing/2014/main" id="{F4DCC7AC-B1F7-7F4E-2E4A-57534FE5D991}"/>
                  </a:ext>
                </a:extLst>
              </p:cNvPr>
              <p:cNvPicPr/>
              <p:nvPr/>
            </p:nvPicPr>
            <p:blipFill>
              <a:blip r:embed="rId26"/>
              <a:stretch>
                <a:fillRect/>
              </a:stretch>
            </p:blipFill>
            <p:spPr>
              <a:xfrm>
                <a:off x="8014557" y="5482365"/>
                <a:ext cx="727200" cy="26244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30" name="Freihand 29">
                <a:extLst>
                  <a:ext uri="{FF2B5EF4-FFF2-40B4-BE49-F238E27FC236}">
                    <a16:creationId xmlns:a16="http://schemas.microsoft.com/office/drawing/2014/main" id="{E770E8A8-09BE-A60A-CDAF-C578769C3E65}"/>
                  </a:ext>
                </a:extLst>
              </p14:cNvPr>
              <p14:cNvContentPartPr/>
              <p14:nvPr/>
            </p14:nvContentPartPr>
            <p14:xfrm>
              <a:off x="8379957" y="5951805"/>
              <a:ext cx="328680" cy="57600"/>
            </p14:xfrm>
          </p:contentPart>
        </mc:Choice>
        <mc:Fallback xmlns="">
          <p:pic>
            <p:nvPicPr>
              <p:cNvPr id="30" name="Freihand 29">
                <a:extLst>
                  <a:ext uri="{FF2B5EF4-FFF2-40B4-BE49-F238E27FC236}">
                    <a16:creationId xmlns:a16="http://schemas.microsoft.com/office/drawing/2014/main" id="{E770E8A8-09BE-A60A-CDAF-C578769C3E65}"/>
                  </a:ext>
                </a:extLst>
              </p:cNvPr>
              <p:cNvPicPr/>
              <p:nvPr/>
            </p:nvPicPr>
            <p:blipFill>
              <a:blip r:embed="rId28"/>
              <a:stretch>
                <a:fillRect/>
              </a:stretch>
            </p:blipFill>
            <p:spPr>
              <a:xfrm>
                <a:off x="8325957" y="5843805"/>
                <a:ext cx="436320" cy="27324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31" name="Freihand 30">
                <a:extLst>
                  <a:ext uri="{FF2B5EF4-FFF2-40B4-BE49-F238E27FC236}">
                    <a16:creationId xmlns:a16="http://schemas.microsoft.com/office/drawing/2014/main" id="{9F9D4A35-F615-F5BC-7DE8-7669F20013E0}"/>
                  </a:ext>
                </a:extLst>
              </p14:cNvPr>
              <p14:cNvContentPartPr/>
              <p14:nvPr/>
            </p14:nvContentPartPr>
            <p14:xfrm>
              <a:off x="8450157" y="6327645"/>
              <a:ext cx="207360" cy="53280"/>
            </p14:xfrm>
          </p:contentPart>
        </mc:Choice>
        <mc:Fallback xmlns="">
          <p:pic>
            <p:nvPicPr>
              <p:cNvPr id="31" name="Freihand 30">
                <a:extLst>
                  <a:ext uri="{FF2B5EF4-FFF2-40B4-BE49-F238E27FC236}">
                    <a16:creationId xmlns:a16="http://schemas.microsoft.com/office/drawing/2014/main" id="{9F9D4A35-F615-F5BC-7DE8-7669F20013E0}"/>
                  </a:ext>
                </a:extLst>
              </p:cNvPr>
              <p:cNvPicPr/>
              <p:nvPr/>
            </p:nvPicPr>
            <p:blipFill>
              <a:blip r:embed="rId30"/>
              <a:stretch>
                <a:fillRect/>
              </a:stretch>
            </p:blipFill>
            <p:spPr>
              <a:xfrm>
                <a:off x="8396157" y="6219645"/>
                <a:ext cx="315000" cy="268920"/>
              </a:xfrm>
              <a:prstGeom prst="rect">
                <a:avLst/>
              </a:prstGeom>
            </p:spPr>
          </p:pic>
        </mc:Fallback>
      </mc:AlternateContent>
    </p:spTree>
    <p:extLst>
      <p:ext uri="{BB962C8B-B14F-4D97-AF65-F5344CB8AC3E}">
        <p14:creationId xmlns:p14="http://schemas.microsoft.com/office/powerpoint/2010/main" val="1579319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449333"/>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1091153" cy="1325563"/>
          </a:xfrm>
        </p:spPr>
        <p:txBody>
          <a:bodyPr>
            <a:normAutofit fontScale="90000"/>
          </a:bodyPr>
          <a:lstStyle/>
          <a:p>
            <a:r>
              <a:rPr lang="de-DE" sz="3200" dirty="0"/>
              <a:t>Anerkennungsverfahren von pädagogischen</a:t>
            </a:r>
            <a:br>
              <a:rPr lang="de-DE" sz="3200" dirty="0"/>
            </a:br>
            <a:r>
              <a:rPr lang="de-DE" sz="3200" dirty="0"/>
              <a:t>und pflegerischen </a:t>
            </a:r>
            <a:r>
              <a:rPr lang="de-DE" sz="3200" b="1" dirty="0"/>
              <a:t>Fachkräften</a:t>
            </a:r>
            <a:r>
              <a:rPr lang="de-DE" sz="3200" dirty="0"/>
              <a:t> in Deutschland</a:t>
            </a:r>
            <a:br>
              <a:rPr lang="de-DE" sz="3200" dirty="0"/>
            </a:br>
            <a:r>
              <a:rPr lang="de-DE" sz="3200" dirty="0"/>
              <a:t>und in Bayern im Jahr 2022 (nach § 16 </a:t>
            </a:r>
            <a:r>
              <a:rPr lang="de-DE" sz="3200" dirty="0" err="1"/>
              <a:t>AVPfleWoqG</a:t>
            </a:r>
            <a:r>
              <a:rPr lang="de-DE" sz="3200" dirty="0"/>
              <a:t>)</a:t>
            </a:r>
          </a:p>
        </p:txBody>
      </p:sp>
      <p:graphicFrame>
        <p:nvGraphicFramePr>
          <p:cNvPr id="8" name="Tabelle 7">
            <a:extLst>
              <a:ext uri="{FF2B5EF4-FFF2-40B4-BE49-F238E27FC236}">
                <a16:creationId xmlns:a16="http://schemas.microsoft.com/office/drawing/2014/main" id="{C408F90E-F1C1-0588-4E9C-0CCBD299E9C5}"/>
              </a:ext>
            </a:extLst>
          </p:cNvPr>
          <p:cNvGraphicFramePr>
            <a:graphicFrameLocks noGrp="1"/>
          </p:cNvGraphicFramePr>
          <p:nvPr>
            <p:extLst>
              <p:ext uri="{D42A27DB-BD31-4B8C-83A1-F6EECF244321}">
                <p14:modId xmlns:p14="http://schemas.microsoft.com/office/powerpoint/2010/main" val="3861237628"/>
              </p:ext>
            </p:extLst>
          </p:nvPr>
        </p:nvGraphicFramePr>
        <p:xfrm>
          <a:off x="765313" y="1528763"/>
          <a:ext cx="10550387" cy="4932825"/>
        </p:xfrm>
        <a:graphic>
          <a:graphicData uri="http://schemas.openxmlformats.org/drawingml/2006/table">
            <a:tbl>
              <a:tblPr firstRow="1" firstCol="1" bandRow="1">
                <a:tableStyleId>{21E4AEA4-8DFA-4A89-87EB-49C32662AFE0}</a:tableStyleId>
              </a:tblPr>
              <a:tblGrid>
                <a:gridCol w="2750453">
                  <a:extLst>
                    <a:ext uri="{9D8B030D-6E8A-4147-A177-3AD203B41FA5}">
                      <a16:colId xmlns:a16="http://schemas.microsoft.com/office/drawing/2014/main" val="2275385207"/>
                    </a:ext>
                  </a:extLst>
                </a:gridCol>
                <a:gridCol w="871443">
                  <a:extLst>
                    <a:ext uri="{9D8B030D-6E8A-4147-A177-3AD203B41FA5}">
                      <a16:colId xmlns:a16="http://schemas.microsoft.com/office/drawing/2014/main" val="3599538417"/>
                    </a:ext>
                  </a:extLst>
                </a:gridCol>
                <a:gridCol w="871443">
                  <a:extLst>
                    <a:ext uri="{9D8B030D-6E8A-4147-A177-3AD203B41FA5}">
                      <a16:colId xmlns:a16="http://schemas.microsoft.com/office/drawing/2014/main" val="1457125858"/>
                    </a:ext>
                  </a:extLst>
                </a:gridCol>
                <a:gridCol w="871443">
                  <a:extLst>
                    <a:ext uri="{9D8B030D-6E8A-4147-A177-3AD203B41FA5}">
                      <a16:colId xmlns:a16="http://schemas.microsoft.com/office/drawing/2014/main" val="3555003123"/>
                    </a:ext>
                  </a:extLst>
                </a:gridCol>
                <a:gridCol w="871443">
                  <a:extLst>
                    <a:ext uri="{9D8B030D-6E8A-4147-A177-3AD203B41FA5}">
                      <a16:colId xmlns:a16="http://schemas.microsoft.com/office/drawing/2014/main" val="1597122516"/>
                    </a:ext>
                  </a:extLst>
                </a:gridCol>
                <a:gridCol w="862134">
                  <a:extLst>
                    <a:ext uri="{9D8B030D-6E8A-4147-A177-3AD203B41FA5}">
                      <a16:colId xmlns:a16="http://schemas.microsoft.com/office/drawing/2014/main" val="3376844331"/>
                    </a:ext>
                  </a:extLst>
                </a:gridCol>
                <a:gridCol w="862134">
                  <a:extLst>
                    <a:ext uri="{9D8B030D-6E8A-4147-A177-3AD203B41FA5}">
                      <a16:colId xmlns:a16="http://schemas.microsoft.com/office/drawing/2014/main" val="911582771"/>
                    </a:ext>
                  </a:extLst>
                </a:gridCol>
                <a:gridCol w="863298">
                  <a:extLst>
                    <a:ext uri="{9D8B030D-6E8A-4147-A177-3AD203B41FA5}">
                      <a16:colId xmlns:a16="http://schemas.microsoft.com/office/drawing/2014/main" val="956273422"/>
                    </a:ext>
                  </a:extLst>
                </a:gridCol>
                <a:gridCol w="863298">
                  <a:extLst>
                    <a:ext uri="{9D8B030D-6E8A-4147-A177-3AD203B41FA5}">
                      <a16:colId xmlns:a16="http://schemas.microsoft.com/office/drawing/2014/main" val="4192717612"/>
                    </a:ext>
                  </a:extLst>
                </a:gridCol>
                <a:gridCol w="863298">
                  <a:extLst>
                    <a:ext uri="{9D8B030D-6E8A-4147-A177-3AD203B41FA5}">
                      <a16:colId xmlns:a16="http://schemas.microsoft.com/office/drawing/2014/main" val="3506790987"/>
                    </a:ext>
                  </a:extLst>
                </a:gridCol>
              </a:tblGrid>
              <a:tr h="455345">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806846928"/>
                  </a:ext>
                </a:extLst>
              </a:tr>
              <a:tr h="1463285">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Frauen in %</a:t>
                      </a:r>
                    </a:p>
                    <a:p>
                      <a:pPr marL="71755" marR="71755" algn="ctr">
                        <a:lnSpc>
                          <a:spcPct val="107000"/>
                        </a:lnSpc>
                        <a:spcAft>
                          <a:spcPts val="800"/>
                        </a:spcAft>
                      </a:pPr>
                      <a:r>
                        <a:rPr lang="de-DE" sz="1600" dirty="0">
                          <a:effectLst/>
                        </a:rPr>
                        <a:t> </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3100324639"/>
                  </a:ext>
                </a:extLst>
              </a:tr>
              <a:tr h="378373">
                <a:tc>
                  <a:txBody>
                    <a:bodyPr/>
                    <a:lstStyle/>
                    <a:p>
                      <a:pPr>
                        <a:lnSpc>
                          <a:spcPct val="107000"/>
                        </a:lnSpc>
                        <a:spcAft>
                          <a:spcPts val="800"/>
                        </a:spcAft>
                      </a:pPr>
                      <a:r>
                        <a:rPr lang="de-DE" sz="1300" dirty="0">
                          <a:effectLst/>
                        </a:rPr>
                        <a:t>Heilerziehungspfleger</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30</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975519731"/>
                  </a:ext>
                </a:extLst>
              </a:tr>
              <a:tr h="297945">
                <a:tc>
                  <a:txBody>
                    <a:bodyPr/>
                    <a:lstStyle/>
                    <a:p>
                      <a:pPr>
                        <a:lnSpc>
                          <a:spcPct val="107000"/>
                        </a:lnSpc>
                        <a:spcAft>
                          <a:spcPts val="800"/>
                        </a:spcAft>
                      </a:pPr>
                      <a:r>
                        <a:rPr lang="de-DE" sz="1300" dirty="0">
                          <a:effectLst/>
                        </a:rPr>
                        <a:t>Erzieher</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2 229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249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931375819"/>
                  </a:ext>
                </a:extLst>
              </a:tr>
              <a:tr h="297945">
                <a:tc>
                  <a:txBody>
                    <a:bodyPr/>
                    <a:lstStyle/>
                    <a:p>
                      <a:pPr>
                        <a:lnSpc>
                          <a:spcPct val="107000"/>
                        </a:lnSpc>
                        <a:spcAft>
                          <a:spcPts val="800"/>
                        </a:spcAft>
                      </a:pPr>
                      <a:r>
                        <a:rPr lang="de-DE" sz="1300" dirty="0">
                          <a:effectLst/>
                        </a:rPr>
                        <a:t>Sozialpädagoge</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741</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902050383"/>
                  </a:ext>
                </a:extLst>
              </a:tr>
              <a:tr h="339187">
                <a:tc>
                  <a:txBody>
                    <a:bodyPr/>
                    <a:lstStyle/>
                    <a:p>
                      <a:pPr>
                        <a:lnSpc>
                          <a:spcPct val="107000"/>
                        </a:lnSpc>
                        <a:spcAft>
                          <a:spcPts val="800"/>
                        </a:spcAft>
                      </a:pPr>
                      <a:r>
                        <a:rPr lang="de-DE" sz="1300" dirty="0">
                          <a:effectLst/>
                        </a:rPr>
                        <a:t>Sonderpädagoge</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9">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950543609"/>
                  </a:ext>
                </a:extLst>
              </a:tr>
              <a:tr h="297945">
                <a:tc>
                  <a:txBody>
                    <a:bodyPr/>
                    <a:lstStyle/>
                    <a:p>
                      <a:pPr>
                        <a:lnSpc>
                          <a:spcPct val="107000"/>
                        </a:lnSpc>
                        <a:spcAft>
                          <a:spcPts val="800"/>
                        </a:spcAft>
                      </a:pPr>
                      <a:r>
                        <a:rPr lang="de-DE" sz="1300" dirty="0">
                          <a:effectLst/>
                        </a:rPr>
                        <a:t>Heilpädagoge</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60</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30</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407652581"/>
                  </a:ext>
                </a:extLst>
              </a:tr>
              <a:tr h="297945">
                <a:tc>
                  <a:txBody>
                    <a:bodyPr/>
                    <a:lstStyle/>
                    <a:p>
                      <a:pPr>
                        <a:lnSpc>
                          <a:spcPct val="107000"/>
                        </a:lnSpc>
                        <a:spcAft>
                          <a:spcPts val="800"/>
                        </a:spcAft>
                      </a:pPr>
                      <a:r>
                        <a:rPr lang="de-DE" sz="1300" dirty="0">
                          <a:effectLst/>
                        </a:rPr>
                        <a:t>Pflegefachkraft</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2 358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243</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3368670225"/>
                  </a:ext>
                </a:extLst>
              </a:tr>
              <a:tr h="345016">
                <a:tc>
                  <a:txBody>
                    <a:bodyPr/>
                    <a:lstStyle/>
                    <a:p>
                      <a:pPr>
                        <a:lnSpc>
                          <a:spcPct val="107000"/>
                        </a:lnSpc>
                        <a:spcAft>
                          <a:spcPts val="800"/>
                        </a:spcAft>
                      </a:pPr>
                      <a:r>
                        <a:rPr lang="de-DE" sz="1300" dirty="0">
                          <a:effectLst/>
                        </a:rPr>
                        <a:t>Gesundheits- und Krankenpfleger</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22 218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4 155</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169933600"/>
                  </a:ext>
                </a:extLst>
              </a:tr>
              <a:tr h="461894">
                <a:tc>
                  <a:txBody>
                    <a:bodyPr/>
                    <a:lstStyle/>
                    <a:p>
                      <a:pPr>
                        <a:lnSpc>
                          <a:spcPct val="107000"/>
                        </a:lnSpc>
                        <a:spcAft>
                          <a:spcPts val="800"/>
                        </a:spcAft>
                      </a:pPr>
                      <a:r>
                        <a:rPr lang="de-DE" sz="1300" dirty="0">
                          <a:effectLst/>
                        </a:rPr>
                        <a:t>Gesundheits- und Kinderkrankenpfleger</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528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66</a:t>
                      </a: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792061174"/>
                  </a:ext>
                </a:extLst>
              </a:tr>
              <a:tr h="297945">
                <a:tc>
                  <a:txBody>
                    <a:bodyPr/>
                    <a:lstStyle/>
                    <a:p>
                      <a:pPr>
                        <a:lnSpc>
                          <a:spcPct val="107000"/>
                        </a:lnSpc>
                        <a:spcAft>
                          <a:spcPts val="800"/>
                        </a:spcAft>
                      </a:pPr>
                      <a:r>
                        <a:rPr lang="de-DE" sz="1300" dirty="0">
                          <a:effectLst/>
                        </a:rPr>
                        <a:t>Altenpfleger</a:t>
                      </a:r>
                      <a:endParaRPr lang="de-DE" sz="13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159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491169438"/>
                  </a:ext>
                </a:extLst>
              </a:tr>
            </a:tbl>
          </a:graphicData>
        </a:graphic>
      </p:graphicFrame>
      <mc:AlternateContent xmlns:mc="http://schemas.openxmlformats.org/markup-compatibility/2006" xmlns:p14="http://schemas.microsoft.com/office/powerpoint/2010/main">
        <mc:Choice Requires="p14">
          <p:contentPart p14:bwMode="auto" r:id="rId3">
            <p14:nvContentPartPr>
              <p14:cNvPr id="10" name="Freihand 9">
                <a:extLst>
                  <a:ext uri="{FF2B5EF4-FFF2-40B4-BE49-F238E27FC236}">
                    <a16:creationId xmlns:a16="http://schemas.microsoft.com/office/drawing/2014/main" id="{8C814EC1-6905-9F06-21C6-6C9DEB779D79}"/>
                  </a:ext>
                </a:extLst>
              </p14:cNvPr>
              <p14:cNvContentPartPr/>
              <p14:nvPr/>
            </p14:nvContentPartPr>
            <p14:xfrm>
              <a:off x="3767637" y="3954885"/>
              <a:ext cx="568080" cy="34560"/>
            </p14:xfrm>
          </p:contentPart>
        </mc:Choice>
        <mc:Fallback xmlns="">
          <p:pic>
            <p:nvPicPr>
              <p:cNvPr id="10" name="Freihand 9">
                <a:extLst>
                  <a:ext uri="{FF2B5EF4-FFF2-40B4-BE49-F238E27FC236}">
                    <a16:creationId xmlns:a16="http://schemas.microsoft.com/office/drawing/2014/main" id="{8C814EC1-6905-9F06-21C6-6C9DEB779D79}"/>
                  </a:ext>
                </a:extLst>
              </p:cNvPr>
              <p:cNvPicPr/>
              <p:nvPr/>
            </p:nvPicPr>
            <p:blipFill>
              <a:blip r:embed="rId4"/>
              <a:stretch>
                <a:fillRect/>
              </a:stretch>
            </p:blipFill>
            <p:spPr>
              <a:xfrm>
                <a:off x="3713637" y="3846885"/>
                <a:ext cx="675720" cy="2502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1" name="Freihand 10">
                <a:extLst>
                  <a:ext uri="{FF2B5EF4-FFF2-40B4-BE49-F238E27FC236}">
                    <a16:creationId xmlns:a16="http://schemas.microsoft.com/office/drawing/2014/main" id="{B52645CA-6956-B290-9BBA-A6698C6ABBCE}"/>
                  </a:ext>
                </a:extLst>
              </p14:cNvPr>
              <p14:cNvContentPartPr/>
              <p14:nvPr/>
            </p14:nvContentPartPr>
            <p14:xfrm>
              <a:off x="3918477" y="4262325"/>
              <a:ext cx="451440" cy="28080"/>
            </p14:xfrm>
          </p:contentPart>
        </mc:Choice>
        <mc:Fallback xmlns="">
          <p:pic>
            <p:nvPicPr>
              <p:cNvPr id="11" name="Freihand 10">
                <a:extLst>
                  <a:ext uri="{FF2B5EF4-FFF2-40B4-BE49-F238E27FC236}">
                    <a16:creationId xmlns:a16="http://schemas.microsoft.com/office/drawing/2014/main" id="{B52645CA-6956-B290-9BBA-A6698C6ABBCE}"/>
                  </a:ext>
                </a:extLst>
              </p:cNvPr>
              <p:cNvPicPr/>
              <p:nvPr/>
            </p:nvPicPr>
            <p:blipFill>
              <a:blip r:embed="rId6"/>
              <a:stretch>
                <a:fillRect/>
              </a:stretch>
            </p:blipFill>
            <p:spPr>
              <a:xfrm>
                <a:off x="3864837" y="4154685"/>
                <a:ext cx="559080" cy="2437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2" name="Freihand 11">
                <a:extLst>
                  <a:ext uri="{FF2B5EF4-FFF2-40B4-BE49-F238E27FC236}">
                    <a16:creationId xmlns:a16="http://schemas.microsoft.com/office/drawing/2014/main" id="{D10FC39F-E515-D995-A963-3F140ACA1C9A}"/>
                  </a:ext>
                </a:extLst>
              </p14:cNvPr>
              <p14:cNvContentPartPr/>
              <p14:nvPr/>
            </p14:nvContentPartPr>
            <p14:xfrm>
              <a:off x="8289237" y="3958485"/>
              <a:ext cx="431280" cy="10800"/>
            </p14:xfrm>
          </p:contentPart>
        </mc:Choice>
        <mc:Fallback xmlns="">
          <p:pic>
            <p:nvPicPr>
              <p:cNvPr id="12" name="Freihand 11">
                <a:extLst>
                  <a:ext uri="{FF2B5EF4-FFF2-40B4-BE49-F238E27FC236}">
                    <a16:creationId xmlns:a16="http://schemas.microsoft.com/office/drawing/2014/main" id="{D10FC39F-E515-D995-A963-3F140ACA1C9A}"/>
                  </a:ext>
                </a:extLst>
              </p:cNvPr>
              <p:cNvPicPr/>
              <p:nvPr/>
            </p:nvPicPr>
            <p:blipFill>
              <a:blip r:embed="rId8"/>
              <a:stretch>
                <a:fillRect/>
              </a:stretch>
            </p:blipFill>
            <p:spPr>
              <a:xfrm>
                <a:off x="8235597" y="3850485"/>
                <a:ext cx="538920" cy="2264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3" name="Freihand 12">
                <a:extLst>
                  <a:ext uri="{FF2B5EF4-FFF2-40B4-BE49-F238E27FC236}">
                    <a16:creationId xmlns:a16="http://schemas.microsoft.com/office/drawing/2014/main" id="{9875122A-D735-F4CE-ECA1-E7E3B357AF63}"/>
                  </a:ext>
                </a:extLst>
              </p14:cNvPr>
              <p14:cNvContentPartPr/>
              <p14:nvPr/>
            </p14:nvContentPartPr>
            <p14:xfrm>
              <a:off x="8319837" y="4322445"/>
              <a:ext cx="440640" cy="18720"/>
            </p14:xfrm>
          </p:contentPart>
        </mc:Choice>
        <mc:Fallback xmlns="">
          <p:pic>
            <p:nvPicPr>
              <p:cNvPr id="13" name="Freihand 12">
                <a:extLst>
                  <a:ext uri="{FF2B5EF4-FFF2-40B4-BE49-F238E27FC236}">
                    <a16:creationId xmlns:a16="http://schemas.microsoft.com/office/drawing/2014/main" id="{9875122A-D735-F4CE-ECA1-E7E3B357AF63}"/>
                  </a:ext>
                </a:extLst>
              </p:cNvPr>
              <p:cNvPicPr/>
              <p:nvPr/>
            </p:nvPicPr>
            <p:blipFill>
              <a:blip r:embed="rId10"/>
              <a:stretch>
                <a:fillRect/>
              </a:stretch>
            </p:blipFill>
            <p:spPr>
              <a:xfrm>
                <a:off x="8265837" y="4214445"/>
                <a:ext cx="548280" cy="2343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4" name="Freihand 13">
                <a:extLst>
                  <a:ext uri="{FF2B5EF4-FFF2-40B4-BE49-F238E27FC236}">
                    <a16:creationId xmlns:a16="http://schemas.microsoft.com/office/drawing/2014/main" id="{0E819176-B9F3-78C3-D97E-39C75E246EEC}"/>
                  </a:ext>
                </a:extLst>
              </p14:cNvPr>
              <p14:cNvContentPartPr/>
              <p14:nvPr/>
            </p14:nvContentPartPr>
            <p14:xfrm>
              <a:off x="4068957" y="3602085"/>
              <a:ext cx="304560" cy="65880"/>
            </p14:xfrm>
          </p:contentPart>
        </mc:Choice>
        <mc:Fallback xmlns="">
          <p:pic>
            <p:nvPicPr>
              <p:cNvPr id="14" name="Freihand 13">
                <a:extLst>
                  <a:ext uri="{FF2B5EF4-FFF2-40B4-BE49-F238E27FC236}">
                    <a16:creationId xmlns:a16="http://schemas.microsoft.com/office/drawing/2014/main" id="{0E819176-B9F3-78C3-D97E-39C75E246EEC}"/>
                  </a:ext>
                </a:extLst>
              </p:cNvPr>
              <p:cNvPicPr/>
              <p:nvPr/>
            </p:nvPicPr>
            <p:blipFill>
              <a:blip r:embed="rId12"/>
              <a:stretch>
                <a:fillRect/>
              </a:stretch>
            </p:blipFill>
            <p:spPr>
              <a:xfrm>
                <a:off x="4015317" y="3494085"/>
                <a:ext cx="412200" cy="28152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5" name="Freihand 14">
                <a:extLst>
                  <a:ext uri="{FF2B5EF4-FFF2-40B4-BE49-F238E27FC236}">
                    <a16:creationId xmlns:a16="http://schemas.microsoft.com/office/drawing/2014/main" id="{42523B4C-81AB-5E60-CDDD-704643B7B1F6}"/>
                  </a:ext>
                </a:extLst>
              </p14:cNvPr>
              <p14:cNvContentPartPr/>
              <p14:nvPr/>
            </p14:nvContentPartPr>
            <p14:xfrm>
              <a:off x="8480397" y="3608925"/>
              <a:ext cx="262440" cy="18360"/>
            </p14:xfrm>
          </p:contentPart>
        </mc:Choice>
        <mc:Fallback xmlns="">
          <p:pic>
            <p:nvPicPr>
              <p:cNvPr id="15" name="Freihand 14">
                <a:extLst>
                  <a:ext uri="{FF2B5EF4-FFF2-40B4-BE49-F238E27FC236}">
                    <a16:creationId xmlns:a16="http://schemas.microsoft.com/office/drawing/2014/main" id="{42523B4C-81AB-5E60-CDDD-704643B7B1F6}"/>
                  </a:ext>
                </a:extLst>
              </p:cNvPr>
              <p:cNvPicPr/>
              <p:nvPr/>
            </p:nvPicPr>
            <p:blipFill>
              <a:blip r:embed="rId14"/>
              <a:stretch>
                <a:fillRect/>
              </a:stretch>
            </p:blipFill>
            <p:spPr>
              <a:xfrm>
                <a:off x="8426397" y="3501285"/>
                <a:ext cx="370080" cy="234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1" name="Freihand 20">
                <a:extLst>
                  <a:ext uri="{FF2B5EF4-FFF2-40B4-BE49-F238E27FC236}">
                    <a16:creationId xmlns:a16="http://schemas.microsoft.com/office/drawing/2014/main" id="{81044A56-AFF4-1093-B705-7CAFCA0BFFE6}"/>
                  </a:ext>
                </a:extLst>
              </p14:cNvPr>
              <p14:cNvContentPartPr/>
              <p14:nvPr/>
            </p14:nvContentPartPr>
            <p14:xfrm>
              <a:off x="4059237" y="4847685"/>
              <a:ext cx="397800" cy="35640"/>
            </p14:xfrm>
          </p:contentPart>
        </mc:Choice>
        <mc:Fallback xmlns="">
          <p:pic>
            <p:nvPicPr>
              <p:cNvPr id="21" name="Freihand 20">
                <a:extLst>
                  <a:ext uri="{FF2B5EF4-FFF2-40B4-BE49-F238E27FC236}">
                    <a16:creationId xmlns:a16="http://schemas.microsoft.com/office/drawing/2014/main" id="{81044A56-AFF4-1093-B705-7CAFCA0BFFE6}"/>
                  </a:ext>
                </a:extLst>
              </p:cNvPr>
              <p:cNvPicPr/>
              <p:nvPr/>
            </p:nvPicPr>
            <p:blipFill>
              <a:blip r:embed="rId16"/>
              <a:stretch>
                <a:fillRect/>
              </a:stretch>
            </p:blipFill>
            <p:spPr>
              <a:xfrm>
                <a:off x="4005237" y="4740045"/>
                <a:ext cx="505440" cy="25128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2" name="Freihand 21">
                <a:extLst>
                  <a:ext uri="{FF2B5EF4-FFF2-40B4-BE49-F238E27FC236}">
                    <a16:creationId xmlns:a16="http://schemas.microsoft.com/office/drawing/2014/main" id="{C28F6D93-2227-6DE1-2692-9286491693CB}"/>
                  </a:ext>
                </a:extLst>
              </p14:cNvPr>
              <p14:cNvContentPartPr/>
              <p14:nvPr/>
            </p14:nvContentPartPr>
            <p14:xfrm>
              <a:off x="8359797" y="4823925"/>
              <a:ext cx="287280" cy="49320"/>
            </p14:xfrm>
          </p:contentPart>
        </mc:Choice>
        <mc:Fallback xmlns="">
          <p:pic>
            <p:nvPicPr>
              <p:cNvPr id="22" name="Freihand 21">
                <a:extLst>
                  <a:ext uri="{FF2B5EF4-FFF2-40B4-BE49-F238E27FC236}">
                    <a16:creationId xmlns:a16="http://schemas.microsoft.com/office/drawing/2014/main" id="{C28F6D93-2227-6DE1-2692-9286491693CB}"/>
                  </a:ext>
                </a:extLst>
              </p:cNvPr>
              <p:cNvPicPr/>
              <p:nvPr/>
            </p:nvPicPr>
            <p:blipFill>
              <a:blip r:embed="rId18"/>
              <a:stretch>
                <a:fillRect/>
              </a:stretch>
            </p:blipFill>
            <p:spPr>
              <a:xfrm>
                <a:off x="8305797" y="4716285"/>
                <a:ext cx="394920" cy="26496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4" name="Freihand 23">
                <a:extLst>
                  <a:ext uri="{FF2B5EF4-FFF2-40B4-BE49-F238E27FC236}">
                    <a16:creationId xmlns:a16="http://schemas.microsoft.com/office/drawing/2014/main" id="{F120FC16-CB18-0B37-FFE2-7FA8DA3C3B8E}"/>
                  </a:ext>
                </a:extLst>
              </p14:cNvPr>
              <p14:cNvContentPartPr/>
              <p14:nvPr/>
            </p14:nvContentPartPr>
            <p14:xfrm>
              <a:off x="3807957" y="5213805"/>
              <a:ext cx="552600" cy="51840"/>
            </p14:xfrm>
          </p:contentPart>
        </mc:Choice>
        <mc:Fallback xmlns="">
          <p:pic>
            <p:nvPicPr>
              <p:cNvPr id="24" name="Freihand 23">
                <a:extLst>
                  <a:ext uri="{FF2B5EF4-FFF2-40B4-BE49-F238E27FC236}">
                    <a16:creationId xmlns:a16="http://schemas.microsoft.com/office/drawing/2014/main" id="{F120FC16-CB18-0B37-FFE2-7FA8DA3C3B8E}"/>
                  </a:ext>
                </a:extLst>
              </p:cNvPr>
              <p:cNvPicPr/>
              <p:nvPr/>
            </p:nvPicPr>
            <p:blipFill>
              <a:blip r:embed="rId20"/>
              <a:stretch>
                <a:fillRect/>
              </a:stretch>
            </p:blipFill>
            <p:spPr>
              <a:xfrm>
                <a:off x="3754317" y="5106165"/>
                <a:ext cx="660240" cy="26748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5" name="Freihand 24">
                <a:extLst>
                  <a:ext uri="{FF2B5EF4-FFF2-40B4-BE49-F238E27FC236}">
                    <a16:creationId xmlns:a16="http://schemas.microsoft.com/office/drawing/2014/main" id="{1F92103C-6DE5-97FC-6E62-4B53454D4C36}"/>
                  </a:ext>
                </a:extLst>
              </p14:cNvPr>
              <p14:cNvContentPartPr/>
              <p14:nvPr/>
            </p14:nvContentPartPr>
            <p14:xfrm>
              <a:off x="3807957" y="5544285"/>
              <a:ext cx="497160" cy="52920"/>
            </p14:xfrm>
          </p:contentPart>
        </mc:Choice>
        <mc:Fallback xmlns="">
          <p:pic>
            <p:nvPicPr>
              <p:cNvPr id="25" name="Freihand 24">
                <a:extLst>
                  <a:ext uri="{FF2B5EF4-FFF2-40B4-BE49-F238E27FC236}">
                    <a16:creationId xmlns:a16="http://schemas.microsoft.com/office/drawing/2014/main" id="{1F92103C-6DE5-97FC-6E62-4B53454D4C36}"/>
                  </a:ext>
                </a:extLst>
              </p:cNvPr>
              <p:cNvPicPr/>
              <p:nvPr/>
            </p:nvPicPr>
            <p:blipFill>
              <a:blip r:embed="rId22"/>
              <a:stretch>
                <a:fillRect/>
              </a:stretch>
            </p:blipFill>
            <p:spPr>
              <a:xfrm>
                <a:off x="3754317" y="5436285"/>
                <a:ext cx="604800" cy="26856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6" name="Freihand 25">
                <a:extLst>
                  <a:ext uri="{FF2B5EF4-FFF2-40B4-BE49-F238E27FC236}">
                    <a16:creationId xmlns:a16="http://schemas.microsoft.com/office/drawing/2014/main" id="{F38E559A-91A9-20C4-7659-2999063A00AC}"/>
                  </a:ext>
                </a:extLst>
              </p14:cNvPr>
              <p14:cNvContentPartPr/>
              <p14:nvPr/>
            </p14:nvContentPartPr>
            <p14:xfrm>
              <a:off x="3968877" y="5958285"/>
              <a:ext cx="391320" cy="70560"/>
            </p14:xfrm>
          </p:contentPart>
        </mc:Choice>
        <mc:Fallback xmlns="">
          <p:pic>
            <p:nvPicPr>
              <p:cNvPr id="26" name="Freihand 25">
                <a:extLst>
                  <a:ext uri="{FF2B5EF4-FFF2-40B4-BE49-F238E27FC236}">
                    <a16:creationId xmlns:a16="http://schemas.microsoft.com/office/drawing/2014/main" id="{F38E559A-91A9-20C4-7659-2999063A00AC}"/>
                  </a:ext>
                </a:extLst>
              </p:cNvPr>
              <p:cNvPicPr/>
              <p:nvPr/>
            </p:nvPicPr>
            <p:blipFill>
              <a:blip r:embed="rId24"/>
              <a:stretch>
                <a:fillRect/>
              </a:stretch>
            </p:blipFill>
            <p:spPr>
              <a:xfrm>
                <a:off x="3915237" y="5850645"/>
                <a:ext cx="498960" cy="2862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7" name="Freihand 26">
                <a:extLst>
                  <a:ext uri="{FF2B5EF4-FFF2-40B4-BE49-F238E27FC236}">
                    <a16:creationId xmlns:a16="http://schemas.microsoft.com/office/drawing/2014/main" id="{93F66836-C72E-9AFA-F568-FBA20C12561B}"/>
                  </a:ext>
                </a:extLst>
              </p14:cNvPr>
              <p14:cNvContentPartPr/>
              <p14:nvPr/>
            </p14:nvContentPartPr>
            <p14:xfrm>
              <a:off x="3978957" y="6329085"/>
              <a:ext cx="370800" cy="51840"/>
            </p14:xfrm>
          </p:contentPart>
        </mc:Choice>
        <mc:Fallback xmlns="">
          <p:pic>
            <p:nvPicPr>
              <p:cNvPr id="27" name="Freihand 26">
                <a:extLst>
                  <a:ext uri="{FF2B5EF4-FFF2-40B4-BE49-F238E27FC236}">
                    <a16:creationId xmlns:a16="http://schemas.microsoft.com/office/drawing/2014/main" id="{93F66836-C72E-9AFA-F568-FBA20C12561B}"/>
                  </a:ext>
                </a:extLst>
              </p:cNvPr>
              <p:cNvPicPr/>
              <p:nvPr/>
            </p:nvPicPr>
            <p:blipFill>
              <a:blip r:embed="rId26"/>
              <a:stretch>
                <a:fillRect/>
              </a:stretch>
            </p:blipFill>
            <p:spPr>
              <a:xfrm>
                <a:off x="3924957" y="6221445"/>
                <a:ext cx="478440" cy="26748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28" name="Freihand 27">
                <a:extLst>
                  <a:ext uri="{FF2B5EF4-FFF2-40B4-BE49-F238E27FC236}">
                    <a16:creationId xmlns:a16="http://schemas.microsoft.com/office/drawing/2014/main" id="{BD347B08-5881-354C-BD6F-99085D59737D}"/>
                  </a:ext>
                </a:extLst>
              </p14:cNvPr>
              <p14:cNvContentPartPr/>
              <p14:nvPr/>
            </p14:nvContentPartPr>
            <p14:xfrm>
              <a:off x="8299317" y="5203725"/>
              <a:ext cx="372240" cy="21600"/>
            </p14:xfrm>
          </p:contentPart>
        </mc:Choice>
        <mc:Fallback xmlns="">
          <p:pic>
            <p:nvPicPr>
              <p:cNvPr id="28" name="Freihand 27">
                <a:extLst>
                  <a:ext uri="{FF2B5EF4-FFF2-40B4-BE49-F238E27FC236}">
                    <a16:creationId xmlns:a16="http://schemas.microsoft.com/office/drawing/2014/main" id="{BD347B08-5881-354C-BD6F-99085D59737D}"/>
                  </a:ext>
                </a:extLst>
              </p:cNvPr>
              <p:cNvPicPr/>
              <p:nvPr/>
            </p:nvPicPr>
            <p:blipFill>
              <a:blip r:embed="rId28"/>
              <a:stretch>
                <a:fillRect/>
              </a:stretch>
            </p:blipFill>
            <p:spPr>
              <a:xfrm>
                <a:off x="8245677" y="5096085"/>
                <a:ext cx="479880" cy="23724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30" name="Freihand 29">
                <a:extLst>
                  <a:ext uri="{FF2B5EF4-FFF2-40B4-BE49-F238E27FC236}">
                    <a16:creationId xmlns:a16="http://schemas.microsoft.com/office/drawing/2014/main" id="{E770E8A8-09BE-A60A-CDAF-C578769C3E65}"/>
                  </a:ext>
                </a:extLst>
              </p14:cNvPr>
              <p14:cNvContentPartPr/>
              <p14:nvPr/>
            </p14:nvContentPartPr>
            <p14:xfrm>
              <a:off x="8379957" y="5951805"/>
              <a:ext cx="328680" cy="57600"/>
            </p14:xfrm>
          </p:contentPart>
        </mc:Choice>
        <mc:Fallback xmlns="">
          <p:pic>
            <p:nvPicPr>
              <p:cNvPr id="30" name="Freihand 29">
                <a:extLst>
                  <a:ext uri="{FF2B5EF4-FFF2-40B4-BE49-F238E27FC236}">
                    <a16:creationId xmlns:a16="http://schemas.microsoft.com/office/drawing/2014/main" id="{E770E8A8-09BE-A60A-CDAF-C578769C3E65}"/>
                  </a:ext>
                </a:extLst>
              </p:cNvPr>
              <p:cNvPicPr/>
              <p:nvPr/>
            </p:nvPicPr>
            <p:blipFill>
              <a:blip r:embed="rId32"/>
              <a:stretch>
                <a:fillRect/>
              </a:stretch>
            </p:blipFill>
            <p:spPr>
              <a:xfrm>
                <a:off x="8326317" y="5843805"/>
                <a:ext cx="436320" cy="27324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31" name="Freihand 30">
                <a:extLst>
                  <a:ext uri="{FF2B5EF4-FFF2-40B4-BE49-F238E27FC236}">
                    <a16:creationId xmlns:a16="http://schemas.microsoft.com/office/drawing/2014/main" id="{9F9D4A35-F615-F5BC-7DE8-7669F20013E0}"/>
                  </a:ext>
                </a:extLst>
              </p14:cNvPr>
              <p14:cNvContentPartPr/>
              <p14:nvPr/>
            </p14:nvContentPartPr>
            <p14:xfrm>
              <a:off x="8450157" y="6327645"/>
              <a:ext cx="207360" cy="53280"/>
            </p14:xfrm>
          </p:contentPart>
        </mc:Choice>
        <mc:Fallback xmlns="">
          <p:pic>
            <p:nvPicPr>
              <p:cNvPr id="31" name="Freihand 30">
                <a:extLst>
                  <a:ext uri="{FF2B5EF4-FFF2-40B4-BE49-F238E27FC236}">
                    <a16:creationId xmlns:a16="http://schemas.microsoft.com/office/drawing/2014/main" id="{9F9D4A35-F615-F5BC-7DE8-7669F20013E0}"/>
                  </a:ext>
                </a:extLst>
              </p:cNvPr>
              <p:cNvPicPr/>
              <p:nvPr/>
            </p:nvPicPr>
            <p:blipFill>
              <a:blip r:embed="rId34"/>
              <a:stretch>
                <a:fillRect/>
              </a:stretch>
            </p:blipFill>
            <p:spPr>
              <a:xfrm>
                <a:off x="8396517" y="6219645"/>
                <a:ext cx="315000" cy="26892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 name="Freihand 1">
                <a:extLst>
                  <a:ext uri="{FF2B5EF4-FFF2-40B4-BE49-F238E27FC236}">
                    <a16:creationId xmlns:a16="http://schemas.microsoft.com/office/drawing/2014/main" id="{47BAA78B-7F63-E00F-A924-AE4406555FBD}"/>
                  </a:ext>
                </a:extLst>
              </p14:cNvPr>
              <p14:cNvContentPartPr/>
              <p14:nvPr/>
            </p14:nvContentPartPr>
            <p14:xfrm>
              <a:off x="853960" y="4883325"/>
              <a:ext cx="883080" cy="88920"/>
            </p14:xfrm>
          </p:contentPart>
        </mc:Choice>
        <mc:Fallback xmlns="">
          <p:pic>
            <p:nvPicPr>
              <p:cNvPr id="2" name="Freihand 1">
                <a:extLst>
                  <a:ext uri="{FF2B5EF4-FFF2-40B4-BE49-F238E27FC236}">
                    <a16:creationId xmlns:a16="http://schemas.microsoft.com/office/drawing/2014/main" id="{47BAA78B-7F63-E00F-A924-AE4406555FBD}"/>
                  </a:ext>
                </a:extLst>
              </p:cNvPr>
              <p:cNvPicPr/>
              <p:nvPr/>
            </p:nvPicPr>
            <p:blipFill>
              <a:blip r:embed="rId36"/>
              <a:stretch>
                <a:fillRect/>
              </a:stretch>
            </p:blipFill>
            <p:spPr>
              <a:xfrm>
                <a:off x="799960" y="4775325"/>
                <a:ext cx="990720" cy="30456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4" name="Freihand 3">
                <a:extLst>
                  <a:ext uri="{FF2B5EF4-FFF2-40B4-BE49-F238E27FC236}">
                    <a16:creationId xmlns:a16="http://schemas.microsoft.com/office/drawing/2014/main" id="{4EA168D6-9BFC-A752-7D1E-6FABD34F8020}"/>
                  </a:ext>
                </a:extLst>
              </p14:cNvPr>
              <p14:cNvContentPartPr/>
              <p14:nvPr/>
            </p14:nvContentPartPr>
            <p14:xfrm>
              <a:off x="853960" y="3467445"/>
              <a:ext cx="1919880" cy="231480"/>
            </p14:xfrm>
          </p:contentPart>
        </mc:Choice>
        <mc:Fallback xmlns="">
          <p:pic>
            <p:nvPicPr>
              <p:cNvPr id="4" name="Freihand 3">
                <a:extLst>
                  <a:ext uri="{FF2B5EF4-FFF2-40B4-BE49-F238E27FC236}">
                    <a16:creationId xmlns:a16="http://schemas.microsoft.com/office/drawing/2014/main" id="{4EA168D6-9BFC-A752-7D1E-6FABD34F8020}"/>
                  </a:ext>
                </a:extLst>
              </p:cNvPr>
              <p:cNvPicPr/>
              <p:nvPr/>
            </p:nvPicPr>
            <p:blipFill>
              <a:blip r:embed="rId38"/>
              <a:stretch>
                <a:fillRect/>
              </a:stretch>
            </p:blipFill>
            <p:spPr>
              <a:xfrm>
                <a:off x="799960" y="3359805"/>
                <a:ext cx="2027520" cy="44712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5" name="Freihand 4">
                <a:extLst>
                  <a:ext uri="{FF2B5EF4-FFF2-40B4-BE49-F238E27FC236}">
                    <a16:creationId xmlns:a16="http://schemas.microsoft.com/office/drawing/2014/main" id="{2ACFA1FF-16E0-BCFF-938F-7D084D83DD45}"/>
                  </a:ext>
                </a:extLst>
              </p14:cNvPr>
              <p14:cNvContentPartPr/>
              <p14:nvPr/>
            </p14:nvContentPartPr>
            <p14:xfrm>
              <a:off x="1697800" y="3576885"/>
              <a:ext cx="4320" cy="360"/>
            </p14:xfrm>
          </p:contentPart>
        </mc:Choice>
        <mc:Fallback xmlns="">
          <p:pic>
            <p:nvPicPr>
              <p:cNvPr id="5" name="Freihand 4">
                <a:extLst>
                  <a:ext uri="{FF2B5EF4-FFF2-40B4-BE49-F238E27FC236}">
                    <a16:creationId xmlns:a16="http://schemas.microsoft.com/office/drawing/2014/main" id="{2ACFA1FF-16E0-BCFF-938F-7D084D83DD45}"/>
                  </a:ext>
                </a:extLst>
              </p:cNvPr>
              <p:cNvPicPr/>
              <p:nvPr/>
            </p:nvPicPr>
            <p:blipFill>
              <a:blip r:embed="rId40"/>
              <a:stretch>
                <a:fillRect/>
              </a:stretch>
            </p:blipFill>
            <p:spPr>
              <a:xfrm>
                <a:off x="1644160" y="3468885"/>
                <a:ext cx="11196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16" name="Freihand 15">
                <a:extLst>
                  <a:ext uri="{FF2B5EF4-FFF2-40B4-BE49-F238E27FC236}">
                    <a16:creationId xmlns:a16="http://schemas.microsoft.com/office/drawing/2014/main" id="{7036B7A3-7E99-E99C-89E5-B05B69CB1767}"/>
                  </a:ext>
                </a:extLst>
              </p14:cNvPr>
              <p14:cNvContentPartPr/>
              <p14:nvPr/>
            </p14:nvContentPartPr>
            <p14:xfrm>
              <a:off x="8239739" y="5496187"/>
              <a:ext cx="488880" cy="21960"/>
            </p14:xfrm>
          </p:contentPart>
        </mc:Choice>
        <mc:Fallback xmlns="">
          <p:pic>
            <p:nvPicPr>
              <p:cNvPr id="16" name="Freihand 15">
                <a:extLst>
                  <a:ext uri="{FF2B5EF4-FFF2-40B4-BE49-F238E27FC236}">
                    <a16:creationId xmlns:a16="http://schemas.microsoft.com/office/drawing/2014/main" id="{7036B7A3-7E99-E99C-89E5-B05B69CB1767}"/>
                  </a:ext>
                </a:extLst>
              </p:cNvPr>
              <p:cNvPicPr/>
              <p:nvPr/>
            </p:nvPicPr>
            <p:blipFill>
              <a:blip r:embed="rId42"/>
              <a:stretch>
                <a:fillRect/>
              </a:stretch>
            </p:blipFill>
            <p:spPr>
              <a:xfrm>
                <a:off x="8185739" y="5388187"/>
                <a:ext cx="596520" cy="23760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17" name="Freihand 16">
                <a:extLst>
                  <a:ext uri="{FF2B5EF4-FFF2-40B4-BE49-F238E27FC236}">
                    <a16:creationId xmlns:a16="http://schemas.microsoft.com/office/drawing/2014/main" id="{DDB8CCC5-6AE5-6EE3-9C4E-36A0D455167B}"/>
                  </a:ext>
                </a:extLst>
              </p14:cNvPr>
              <p14:cNvContentPartPr/>
              <p14:nvPr/>
            </p14:nvContentPartPr>
            <p14:xfrm>
              <a:off x="13056539" y="3200107"/>
              <a:ext cx="360" cy="360"/>
            </p14:xfrm>
          </p:contentPart>
        </mc:Choice>
        <mc:Fallback xmlns="">
          <p:pic>
            <p:nvPicPr>
              <p:cNvPr id="17" name="Freihand 16">
                <a:extLst>
                  <a:ext uri="{FF2B5EF4-FFF2-40B4-BE49-F238E27FC236}">
                    <a16:creationId xmlns:a16="http://schemas.microsoft.com/office/drawing/2014/main" id="{DDB8CCC5-6AE5-6EE3-9C4E-36A0D455167B}"/>
                  </a:ext>
                </a:extLst>
              </p:cNvPr>
              <p:cNvPicPr/>
              <p:nvPr/>
            </p:nvPicPr>
            <p:blipFill>
              <a:blip r:embed="rId44"/>
              <a:stretch>
                <a:fillRect/>
              </a:stretch>
            </p:blipFill>
            <p:spPr>
              <a:xfrm>
                <a:off x="13002539" y="3092107"/>
                <a:ext cx="108000" cy="216000"/>
              </a:xfrm>
              <a:prstGeom prst="rect">
                <a:avLst/>
              </a:prstGeom>
            </p:spPr>
          </p:pic>
        </mc:Fallback>
      </mc:AlternateContent>
    </p:spTree>
    <p:extLst>
      <p:ext uri="{BB962C8B-B14F-4D97-AF65-F5344CB8AC3E}">
        <p14:creationId xmlns:p14="http://schemas.microsoft.com/office/powerpoint/2010/main" val="3465205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501884"/>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1091153" cy="1325563"/>
          </a:xfrm>
        </p:spPr>
        <p:txBody>
          <a:bodyPr>
            <a:normAutofit/>
          </a:bodyPr>
          <a:lstStyle/>
          <a:p>
            <a:r>
              <a:rPr lang="de-DE" sz="2800" dirty="0"/>
              <a:t>Anerkennungsverfahren von </a:t>
            </a:r>
            <a:r>
              <a:rPr lang="de-DE" sz="2800" b="1" dirty="0"/>
              <a:t>qualifizierten Hilfskräften</a:t>
            </a:r>
            <a:br>
              <a:rPr lang="de-DE" sz="2800" dirty="0"/>
            </a:br>
            <a:r>
              <a:rPr lang="de-DE" sz="2800" dirty="0"/>
              <a:t> in Deutschland und in Bayern im Jahr 2022</a:t>
            </a:r>
            <a:br>
              <a:rPr lang="de-DE" sz="2800" dirty="0"/>
            </a:br>
            <a:r>
              <a:rPr lang="de-DE" sz="2800" dirty="0"/>
              <a:t> (nach § 16 </a:t>
            </a:r>
            <a:r>
              <a:rPr lang="de-DE" sz="2800" dirty="0" err="1"/>
              <a:t>AVPfleWoqG</a:t>
            </a:r>
            <a:r>
              <a:rPr lang="de-DE" sz="2800" dirty="0"/>
              <a:t>)</a:t>
            </a:r>
          </a:p>
        </p:txBody>
      </p:sp>
      <p:graphicFrame>
        <p:nvGraphicFramePr>
          <p:cNvPr id="2" name="Tabelle 1">
            <a:extLst>
              <a:ext uri="{FF2B5EF4-FFF2-40B4-BE49-F238E27FC236}">
                <a16:creationId xmlns:a16="http://schemas.microsoft.com/office/drawing/2014/main" id="{B50B91AC-1066-EAE4-AAE7-19C4A9A7EDB1}"/>
              </a:ext>
            </a:extLst>
          </p:cNvPr>
          <p:cNvGraphicFramePr>
            <a:graphicFrameLocks noGrp="1"/>
          </p:cNvGraphicFramePr>
          <p:nvPr>
            <p:extLst>
              <p:ext uri="{D42A27DB-BD31-4B8C-83A1-F6EECF244321}">
                <p14:modId xmlns:p14="http://schemas.microsoft.com/office/powerpoint/2010/main" val="4178573855"/>
              </p:ext>
            </p:extLst>
          </p:nvPr>
        </p:nvGraphicFramePr>
        <p:xfrm>
          <a:off x="672663" y="1639614"/>
          <a:ext cx="10268605" cy="4814274"/>
        </p:xfrm>
        <a:graphic>
          <a:graphicData uri="http://schemas.openxmlformats.org/drawingml/2006/table">
            <a:tbl>
              <a:tblPr firstRow="1" firstCol="1" bandRow="1">
                <a:tableStyleId>{21E4AEA4-8DFA-4A89-87EB-49C32662AFE0}</a:tableStyleId>
              </a:tblPr>
              <a:tblGrid>
                <a:gridCol w="2676994">
                  <a:extLst>
                    <a:ext uri="{9D8B030D-6E8A-4147-A177-3AD203B41FA5}">
                      <a16:colId xmlns:a16="http://schemas.microsoft.com/office/drawing/2014/main" val="2639224875"/>
                    </a:ext>
                  </a:extLst>
                </a:gridCol>
                <a:gridCol w="848167">
                  <a:extLst>
                    <a:ext uri="{9D8B030D-6E8A-4147-A177-3AD203B41FA5}">
                      <a16:colId xmlns:a16="http://schemas.microsoft.com/office/drawing/2014/main" val="3750579178"/>
                    </a:ext>
                  </a:extLst>
                </a:gridCol>
                <a:gridCol w="848167">
                  <a:extLst>
                    <a:ext uri="{9D8B030D-6E8A-4147-A177-3AD203B41FA5}">
                      <a16:colId xmlns:a16="http://schemas.microsoft.com/office/drawing/2014/main" val="2593809505"/>
                    </a:ext>
                  </a:extLst>
                </a:gridCol>
                <a:gridCol w="848167">
                  <a:extLst>
                    <a:ext uri="{9D8B030D-6E8A-4147-A177-3AD203B41FA5}">
                      <a16:colId xmlns:a16="http://schemas.microsoft.com/office/drawing/2014/main" val="706905694"/>
                    </a:ext>
                  </a:extLst>
                </a:gridCol>
                <a:gridCol w="848167">
                  <a:extLst>
                    <a:ext uri="{9D8B030D-6E8A-4147-A177-3AD203B41FA5}">
                      <a16:colId xmlns:a16="http://schemas.microsoft.com/office/drawing/2014/main" val="3360715511"/>
                    </a:ext>
                  </a:extLst>
                </a:gridCol>
                <a:gridCol w="839110">
                  <a:extLst>
                    <a:ext uri="{9D8B030D-6E8A-4147-A177-3AD203B41FA5}">
                      <a16:colId xmlns:a16="http://schemas.microsoft.com/office/drawing/2014/main" val="337648008"/>
                    </a:ext>
                  </a:extLst>
                </a:gridCol>
                <a:gridCol w="839110">
                  <a:extLst>
                    <a:ext uri="{9D8B030D-6E8A-4147-A177-3AD203B41FA5}">
                      <a16:colId xmlns:a16="http://schemas.microsoft.com/office/drawing/2014/main" val="303415498"/>
                    </a:ext>
                  </a:extLst>
                </a:gridCol>
                <a:gridCol w="840241">
                  <a:extLst>
                    <a:ext uri="{9D8B030D-6E8A-4147-A177-3AD203B41FA5}">
                      <a16:colId xmlns:a16="http://schemas.microsoft.com/office/drawing/2014/main" val="3210138089"/>
                    </a:ext>
                  </a:extLst>
                </a:gridCol>
                <a:gridCol w="840241">
                  <a:extLst>
                    <a:ext uri="{9D8B030D-6E8A-4147-A177-3AD203B41FA5}">
                      <a16:colId xmlns:a16="http://schemas.microsoft.com/office/drawing/2014/main" val="2789487767"/>
                    </a:ext>
                  </a:extLst>
                </a:gridCol>
                <a:gridCol w="840241">
                  <a:extLst>
                    <a:ext uri="{9D8B030D-6E8A-4147-A177-3AD203B41FA5}">
                      <a16:colId xmlns:a16="http://schemas.microsoft.com/office/drawing/2014/main" val="3141739372"/>
                    </a:ext>
                  </a:extLst>
                </a:gridCol>
              </a:tblGrid>
              <a:tr h="451389">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527869252"/>
                  </a:ext>
                </a:extLst>
              </a:tr>
              <a:tr h="1988932">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Frauen</a:t>
                      </a:r>
                    </a:p>
                    <a:p>
                      <a:pPr marL="71755" marR="71755" algn="ctr">
                        <a:lnSpc>
                          <a:spcPct val="107000"/>
                        </a:lnSpc>
                        <a:spcAft>
                          <a:spcPts val="800"/>
                        </a:spcAft>
                      </a:pPr>
                      <a:r>
                        <a:rPr lang="de-DE" sz="1600" dirty="0">
                          <a:effectLst/>
                        </a:rPr>
                        <a:t> </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3198287674"/>
                  </a:ext>
                </a:extLst>
              </a:tr>
              <a:tr h="295357">
                <a:tc>
                  <a:txBody>
                    <a:bodyPr/>
                    <a:lstStyle/>
                    <a:p>
                      <a:pPr>
                        <a:lnSpc>
                          <a:spcPct val="107000"/>
                        </a:lnSpc>
                        <a:spcAft>
                          <a:spcPts val="800"/>
                        </a:spcAft>
                      </a:pPr>
                      <a:r>
                        <a:rPr lang="de-DE" sz="1400" dirty="0">
                          <a:effectLst/>
                        </a:rPr>
                        <a:t>Kinderpfleger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519</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78</a:t>
                      </a: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60489210"/>
                  </a:ext>
                </a:extLst>
              </a:tr>
              <a:tr h="342251">
                <a:tc>
                  <a:txBody>
                    <a:bodyPr/>
                    <a:lstStyle/>
                    <a:p>
                      <a:pPr>
                        <a:lnSpc>
                          <a:spcPct val="107000"/>
                        </a:lnSpc>
                        <a:spcAft>
                          <a:spcPts val="800"/>
                        </a:spcAft>
                      </a:pPr>
                      <a:r>
                        <a:rPr lang="de-DE" sz="1400" dirty="0">
                          <a:effectLst/>
                        </a:rPr>
                        <a:t>Heilerziehungspflegehelfer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3</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3</a:t>
                      </a: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92114369"/>
                  </a:ext>
                </a:extLst>
              </a:tr>
              <a:tr h="358954">
                <a:tc>
                  <a:txBody>
                    <a:bodyPr/>
                    <a:lstStyle/>
                    <a:p>
                      <a:pPr>
                        <a:lnSpc>
                          <a:spcPct val="107000"/>
                        </a:lnSpc>
                        <a:spcAft>
                          <a:spcPts val="800"/>
                        </a:spcAft>
                      </a:pPr>
                      <a:r>
                        <a:rPr lang="de-DE" sz="1400" dirty="0">
                          <a:effectLst/>
                        </a:rPr>
                        <a:t>Sozialbetreuer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90</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a:effectLst/>
                          <a:latin typeface="Aptos" panose="020B0004020202020204" pitchFamily="34" charset="0"/>
                          <a:ea typeface="Aptos" panose="020B0004020202020204" pitchFamily="34" charset="0"/>
                          <a:cs typeface="Times New Roman" panose="02020603050405020304" pitchFamily="18" charset="0"/>
                        </a:rPr>
                        <a:t>12</a:t>
                      </a: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98300648"/>
                  </a:ext>
                </a:extLst>
              </a:tr>
              <a:tr h="601890">
                <a:tc>
                  <a:txBody>
                    <a:bodyPr/>
                    <a:lstStyle/>
                    <a:p>
                      <a:pPr>
                        <a:lnSpc>
                          <a:spcPct val="107000"/>
                        </a:lnSpc>
                        <a:spcAft>
                          <a:spcPts val="800"/>
                        </a:spcAft>
                      </a:pPr>
                      <a:r>
                        <a:rPr lang="de-DE" sz="1400" dirty="0">
                          <a:effectLst/>
                        </a:rPr>
                        <a:t>Pflegefachhelfer (Krankenpflege)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738</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324</a:t>
                      </a: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0820487"/>
                  </a:ext>
                </a:extLst>
              </a:tr>
              <a:tr h="775501">
                <a:tc>
                  <a:txBody>
                    <a:bodyPr/>
                    <a:lstStyle/>
                    <a:p>
                      <a:pPr>
                        <a:lnSpc>
                          <a:spcPct val="107000"/>
                        </a:lnSpc>
                        <a:spcAft>
                          <a:spcPts val="800"/>
                        </a:spcAft>
                      </a:pPr>
                      <a:r>
                        <a:rPr lang="de-DE" sz="1400" dirty="0">
                          <a:effectLst/>
                        </a:rPr>
                        <a:t>Pflegefachhelfer (Altenpflege)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105</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a:effectLst/>
                          <a:latin typeface="Aptos" panose="020B0004020202020204" pitchFamily="34" charset="0"/>
                          <a:ea typeface="Aptos" panose="020B0004020202020204" pitchFamily="34" charset="0"/>
                          <a:cs typeface="Times New Roman" panose="02020603050405020304" pitchFamily="18" charset="0"/>
                        </a:rPr>
                        <a:t>57</a:t>
                      </a: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61412050"/>
                  </a:ext>
                </a:extLst>
              </a:tr>
            </a:tbl>
          </a:graphicData>
        </a:graphic>
      </p:graphicFrame>
      <mc:AlternateContent xmlns:mc="http://schemas.openxmlformats.org/markup-compatibility/2006" xmlns:p14="http://schemas.microsoft.com/office/powerpoint/2010/main">
        <mc:Choice Requires="p14">
          <p:contentPart p14:bwMode="auto" r:id="rId3">
            <p14:nvContentPartPr>
              <p14:cNvPr id="4" name="Freihand 3">
                <a:extLst>
                  <a:ext uri="{FF2B5EF4-FFF2-40B4-BE49-F238E27FC236}">
                    <a16:creationId xmlns:a16="http://schemas.microsoft.com/office/drawing/2014/main" id="{B9214052-F0DB-1CB5-A20A-F50A87048367}"/>
                  </a:ext>
                </a:extLst>
              </p14:cNvPr>
              <p14:cNvContentPartPr/>
              <p14:nvPr/>
            </p14:nvContentPartPr>
            <p14:xfrm>
              <a:off x="8098437" y="4205445"/>
              <a:ext cx="276840" cy="24840"/>
            </p14:xfrm>
          </p:contentPart>
        </mc:Choice>
        <mc:Fallback xmlns="">
          <p:pic>
            <p:nvPicPr>
              <p:cNvPr id="4" name="Freihand 3">
                <a:extLst>
                  <a:ext uri="{FF2B5EF4-FFF2-40B4-BE49-F238E27FC236}">
                    <a16:creationId xmlns:a16="http://schemas.microsoft.com/office/drawing/2014/main" id="{B9214052-F0DB-1CB5-A20A-F50A87048367}"/>
                  </a:ext>
                </a:extLst>
              </p:cNvPr>
              <p:cNvPicPr/>
              <p:nvPr/>
            </p:nvPicPr>
            <p:blipFill>
              <a:blip r:embed="rId4"/>
              <a:stretch>
                <a:fillRect/>
              </a:stretch>
            </p:blipFill>
            <p:spPr>
              <a:xfrm>
                <a:off x="8044797" y="4097805"/>
                <a:ext cx="384480" cy="2404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Freihand 4">
                <a:extLst>
                  <a:ext uri="{FF2B5EF4-FFF2-40B4-BE49-F238E27FC236}">
                    <a16:creationId xmlns:a16="http://schemas.microsoft.com/office/drawing/2014/main" id="{A5F5C3B7-4C16-8FF4-7E82-21ECF4A2E1E7}"/>
                  </a:ext>
                </a:extLst>
              </p14:cNvPr>
              <p14:cNvContentPartPr/>
              <p14:nvPr/>
            </p14:nvContentPartPr>
            <p14:xfrm>
              <a:off x="8108517" y="4884045"/>
              <a:ext cx="381240" cy="59760"/>
            </p14:xfrm>
          </p:contentPart>
        </mc:Choice>
        <mc:Fallback xmlns="">
          <p:pic>
            <p:nvPicPr>
              <p:cNvPr id="5" name="Freihand 4">
                <a:extLst>
                  <a:ext uri="{FF2B5EF4-FFF2-40B4-BE49-F238E27FC236}">
                    <a16:creationId xmlns:a16="http://schemas.microsoft.com/office/drawing/2014/main" id="{A5F5C3B7-4C16-8FF4-7E82-21ECF4A2E1E7}"/>
                  </a:ext>
                </a:extLst>
              </p:cNvPr>
              <p:cNvPicPr/>
              <p:nvPr/>
            </p:nvPicPr>
            <p:blipFill>
              <a:blip r:embed="rId6"/>
              <a:stretch>
                <a:fillRect/>
              </a:stretch>
            </p:blipFill>
            <p:spPr>
              <a:xfrm>
                <a:off x="8054877" y="4776405"/>
                <a:ext cx="488880" cy="2754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8" name="Freihand 7">
                <a:extLst>
                  <a:ext uri="{FF2B5EF4-FFF2-40B4-BE49-F238E27FC236}">
                    <a16:creationId xmlns:a16="http://schemas.microsoft.com/office/drawing/2014/main" id="{A3EB19A9-5361-431D-9263-4541E0D0FB4B}"/>
                  </a:ext>
                </a:extLst>
              </p14:cNvPr>
              <p14:cNvContentPartPr/>
              <p14:nvPr/>
            </p14:nvContentPartPr>
            <p14:xfrm>
              <a:off x="3777717" y="4229205"/>
              <a:ext cx="486720" cy="11160"/>
            </p14:xfrm>
          </p:contentPart>
        </mc:Choice>
        <mc:Fallback xmlns="">
          <p:pic>
            <p:nvPicPr>
              <p:cNvPr id="8" name="Freihand 7">
                <a:extLst>
                  <a:ext uri="{FF2B5EF4-FFF2-40B4-BE49-F238E27FC236}">
                    <a16:creationId xmlns:a16="http://schemas.microsoft.com/office/drawing/2014/main" id="{A3EB19A9-5361-431D-9263-4541E0D0FB4B}"/>
                  </a:ext>
                </a:extLst>
              </p:cNvPr>
              <p:cNvPicPr/>
              <p:nvPr/>
            </p:nvPicPr>
            <p:blipFill>
              <a:blip r:embed="rId8"/>
              <a:stretch>
                <a:fillRect/>
              </a:stretch>
            </p:blipFill>
            <p:spPr>
              <a:xfrm>
                <a:off x="3723717" y="4121205"/>
                <a:ext cx="594360" cy="2268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Freihand 8">
                <a:extLst>
                  <a:ext uri="{FF2B5EF4-FFF2-40B4-BE49-F238E27FC236}">
                    <a16:creationId xmlns:a16="http://schemas.microsoft.com/office/drawing/2014/main" id="{1CF23D30-077A-7FF4-A695-CDCE2D7D8187}"/>
                  </a:ext>
                </a:extLst>
              </p14:cNvPr>
              <p14:cNvContentPartPr/>
              <p14:nvPr/>
            </p14:nvContentPartPr>
            <p14:xfrm>
              <a:off x="3858357" y="4950285"/>
              <a:ext cx="370080" cy="24120"/>
            </p14:xfrm>
          </p:contentPart>
        </mc:Choice>
        <mc:Fallback xmlns="">
          <p:pic>
            <p:nvPicPr>
              <p:cNvPr id="9" name="Freihand 8">
                <a:extLst>
                  <a:ext uri="{FF2B5EF4-FFF2-40B4-BE49-F238E27FC236}">
                    <a16:creationId xmlns:a16="http://schemas.microsoft.com/office/drawing/2014/main" id="{1CF23D30-077A-7FF4-A695-CDCE2D7D8187}"/>
                  </a:ext>
                </a:extLst>
              </p:cNvPr>
              <p:cNvPicPr/>
              <p:nvPr/>
            </p:nvPicPr>
            <p:blipFill>
              <a:blip r:embed="rId10"/>
              <a:stretch>
                <a:fillRect/>
              </a:stretch>
            </p:blipFill>
            <p:spPr>
              <a:xfrm>
                <a:off x="3804357" y="4842285"/>
                <a:ext cx="477720" cy="2397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0" name="Freihand 9">
                <a:extLst>
                  <a:ext uri="{FF2B5EF4-FFF2-40B4-BE49-F238E27FC236}">
                    <a16:creationId xmlns:a16="http://schemas.microsoft.com/office/drawing/2014/main" id="{132A77AF-C3E9-3495-6393-EA345296448A}"/>
                  </a:ext>
                </a:extLst>
              </p14:cNvPr>
              <p14:cNvContentPartPr/>
              <p14:nvPr/>
            </p14:nvContentPartPr>
            <p14:xfrm>
              <a:off x="3948357" y="4511085"/>
              <a:ext cx="351000" cy="61200"/>
            </p14:xfrm>
          </p:contentPart>
        </mc:Choice>
        <mc:Fallback xmlns="">
          <p:pic>
            <p:nvPicPr>
              <p:cNvPr id="10" name="Freihand 9">
                <a:extLst>
                  <a:ext uri="{FF2B5EF4-FFF2-40B4-BE49-F238E27FC236}">
                    <a16:creationId xmlns:a16="http://schemas.microsoft.com/office/drawing/2014/main" id="{132A77AF-C3E9-3495-6393-EA345296448A}"/>
                  </a:ext>
                </a:extLst>
              </p:cNvPr>
              <p:cNvPicPr/>
              <p:nvPr/>
            </p:nvPicPr>
            <p:blipFill>
              <a:blip r:embed="rId12"/>
              <a:stretch>
                <a:fillRect/>
              </a:stretch>
            </p:blipFill>
            <p:spPr>
              <a:xfrm>
                <a:off x="3894717" y="4403085"/>
                <a:ext cx="458640" cy="27684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1" name="Freihand 10">
                <a:extLst>
                  <a:ext uri="{FF2B5EF4-FFF2-40B4-BE49-F238E27FC236}">
                    <a16:creationId xmlns:a16="http://schemas.microsoft.com/office/drawing/2014/main" id="{73072EF5-4CF3-E7C5-AA19-BF6D7A946E75}"/>
                  </a:ext>
                </a:extLst>
              </p14:cNvPr>
              <p14:cNvContentPartPr/>
              <p14:nvPr/>
            </p14:nvContentPartPr>
            <p14:xfrm>
              <a:off x="8098437" y="4501365"/>
              <a:ext cx="354600" cy="12240"/>
            </p14:xfrm>
          </p:contentPart>
        </mc:Choice>
        <mc:Fallback xmlns="">
          <p:pic>
            <p:nvPicPr>
              <p:cNvPr id="11" name="Freihand 10">
                <a:extLst>
                  <a:ext uri="{FF2B5EF4-FFF2-40B4-BE49-F238E27FC236}">
                    <a16:creationId xmlns:a16="http://schemas.microsoft.com/office/drawing/2014/main" id="{73072EF5-4CF3-E7C5-AA19-BF6D7A946E75}"/>
                  </a:ext>
                </a:extLst>
              </p:cNvPr>
              <p:cNvPicPr/>
              <p:nvPr/>
            </p:nvPicPr>
            <p:blipFill>
              <a:blip r:embed="rId14"/>
              <a:stretch>
                <a:fillRect/>
              </a:stretch>
            </p:blipFill>
            <p:spPr>
              <a:xfrm>
                <a:off x="8044797" y="4393725"/>
                <a:ext cx="462240" cy="2278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2" name="Freihand 11">
                <a:extLst>
                  <a:ext uri="{FF2B5EF4-FFF2-40B4-BE49-F238E27FC236}">
                    <a16:creationId xmlns:a16="http://schemas.microsoft.com/office/drawing/2014/main" id="{A55A5776-877A-02DE-F9DC-39689AB06952}"/>
                  </a:ext>
                </a:extLst>
              </p14:cNvPr>
              <p14:cNvContentPartPr/>
              <p14:nvPr/>
            </p14:nvContentPartPr>
            <p14:xfrm>
              <a:off x="3767637" y="5375445"/>
              <a:ext cx="369720" cy="40680"/>
            </p14:xfrm>
          </p:contentPart>
        </mc:Choice>
        <mc:Fallback xmlns="">
          <p:pic>
            <p:nvPicPr>
              <p:cNvPr id="12" name="Freihand 11">
                <a:extLst>
                  <a:ext uri="{FF2B5EF4-FFF2-40B4-BE49-F238E27FC236}">
                    <a16:creationId xmlns:a16="http://schemas.microsoft.com/office/drawing/2014/main" id="{A55A5776-877A-02DE-F9DC-39689AB06952}"/>
                  </a:ext>
                </a:extLst>
              </p:cNvPr>
              <p:cNvPicPr/>
              <p:nvPr/>
            </p:nvPicPr>
            <p:blipFill>
              <a:blip r:embed="rId16"/>
              <a:stretch>
                <a:fillRect/>
              </a:stretch>
            </p:blipFill>
            <p:spPr>
              <a:xfrm>
                <a:off x="3713637" y="5267445"/>
                <a:ext cx="477360" cy="2563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3" name="Freihand 12">
                <a:extLst>
                  <a:ext uri="{FF2B5EF4-FFF2-40B4-BE49-F238E27FC236}">
                    <a16:creationId xmlns:a16="http://schemas.microsoft.com/office/drawing/2014/main" id="{48161639-A0DC-B998-2FA5-1074B33BC645}"/>
                  </a:ext>
                </a:extLst>
              </p14:cNvPr>
              <p14:cNvContentPartPr/>
              <p14:nvPr/>
            </p14:nvContentPartPr>
            <p14:xfrm>
              <a:off x="3827757" y="6121005"/>
              <a:ext cx="344880" cy="8640"/>
            </p14:xfrm>
          </p:contentPart>
        </mc:Choice>
        <mc:Fallback xmlns="">
          <p:pic>
            <p:nvPicPr>
              <p:cNvPr id="13" name="Freihand 12">
                <a:extLst>
                  <a:ext uri="{FF2B5EF4-FFF2-40B4-BE49-F238E27FC236}">
                    <a16:creationId xmlns:a16="http://schemas.microsoft.com/office/drawing/2014/main" id="{48161639-A0DC-B998-2FA5-1074B33BC645}"/>
                  </a:ext>
                </a:extLst>
              </p:cNvPr>
              <p:cNvPicPr/>
              <p:nvPr/>
            </p:nvPicPr>
            <p:blipFill>
              <a:blip r:embed="rId18"/>
              <a:stretch>
                <a:fillRect/>
              </a:stretch>
            </p:blipFill>
            <p:spPr>
              <a:xfrm>
                <a:off x="3774117" y="6013365"/>
                <a:ext cx="452520" cy="2242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4" name="Freihand 13">
                <a:extLst>
                  <a:ext uri="{FF2B5EF4-FFF2-40B4-BE49-F238E27FC236}">
                    <a16:creationId xmlns:a16="http://schemas.microsoft.com/office/drawing/2014/main" id="{3F016358-9386-86E4-0C0F-151615BA5477}"/>
                  </a:ext>
                </a:extLst>
              </p14:cNvPr>
              <p14:cNvContentPartPr/>
              <p14:nvPr/>
            </p14:nvContentPartPr>
            <p14:xfrm>
              <a:off x="8058117" y="5375445"/>
              <a:ext cx="469800" cy="360"/>
            </p14:xfrm>
          </p:contentPart>
        </mc:Choice>
        <mc:Fallback xmlns="">
          <p:pic>
            <p:nvPicPr>
              <p:cNvPr id="14" name="Freihand 13">
                <a:extLst>
                  <a:ext uri="{FF2B5EF4-FFF2-40B4-BE49-F238E27FC236}">
                    <a16:creationId xmlns:a16="http://schemas.microsoft.com/office/drawing/2014/main" id="{3F016358-9386-86E4-0C0F-151615BA5477}"/>
                  </a:ext>
                </a:extLst>
              </p:cNvPr>
              <p:cNvPicPr/>
              <p:nvPr/>
            </p:nvPicPr>
            <p:blipFill>
              <a:blip r:embed="rId20"/>
              <a:stretch>
                <a:fillRect/>
              </a:stretch>
            </p:blipFill>
            <p:spPr>
              <a:xfrm>
                <a:off x="8004477" y="5267805"/>
                <a:ext cx="5774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5" name="Freihand 14">
                <a:extLst>
                  <a:ext uri="{FF2B5EF4-FFF2-40B4-BE49-F238E27FC236}">
                    <a16:creationId xmlns:a16="http://schemas.microsoft.com/office/drawing/2014/main" id="{FF9DA824-82F2-C85A-F261-0041C7726FC9}"/>
                  </a:ext>
                </a:extLst>
              </p14:cNvPr>
              <p14:cNvContentPartPr/>
              <p14:nvPr/>
            </p14:nvContentPartPr>
            <p14:xfrm>
              <a:off x="8138757" y="6089325"/>
              <a:ext cx="308520" cy="29880"/>
            </p14:xfrm>
          </p:contentPart>
        </mc:Choice>
        <mc:Fallback xmlns="">
          <p:pic>
            <p:nvPicPr>
              <p:cNvPr id="15" name="Freihand 14">
                <a:extLst>
                  <a:ext uri="{FF2B5EF4-FFF2-40B4-BE49-F238E27FC236}">
                    <a16:creationId xmlns:a16="http://schemas.microsoft.com/office/drawing/2014/main" id="{FF9DA824-82F2-C85A-F261-0041C7726FC9}"/>
                  </a:ext>
                </a:extLst>
              </p:cNvPr>
              <p:cNvPicPr/>
              <p:nvPr/>
            </p:nvPicPr>
            <p:blipFill>
              <a:blip r:embed="rId22"/>
              <a:stretch>
                <a:fillRect/>
              </a:stretch>
            </p:blipFill>
            <p:spPr>
              <a:xfrm>
                <a:off x="8085117" y="5981325"/>
                <a:ext cx="416160" cy="24552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6" name="Freihand 5">
                <a:extLst>
                  <a:ext uri="{FF2B5EF4-FFF2-40B4-BE49-F238E27FC236}">
                    <a16:creationId xmlns:a16="http://schemas.microsoft.com/office/drawing/2014/main" id="{95BB6F76-1BD7-AD69-58B1-6A81564A9C80}"/>
                  </a:ext>
                </a:extLst>
              </p14:cNvPr>
              <p14:cNvContentPartPr/>
              <p14:nvPr/>
            </p14:nvContentPartPr>
            <p14:xfrm>
              <a:off x="712840" y="4451325"/>
              <a:ext cx="2114280" cy="50760"/>
            </p14:xfrm>
          </p:contentPart>
        </mc:Choice>
        <mc:Fallback xmlns="">
          <p:pic>
            <p:nvPicPr>
              <p:cNvPr id="6" name="Freihand 5">
                <a:extLst>
                  <a:ext uri="{FF2B5EF4-FFF2-40B4-BE49-F238E27FC236}">
                    <a16:creationId xmlns:a16="http://schemas.microsoft.com/office/drawing/2014/main" id="{95BB6F76-1BD7-AD69-58B1-6A81564A9C80}"/>
                  </a:ext>
                </a:extLst>
              </p:cNvPr>
              <p:cNvPicPr/>
              <p:nvPr/>
            </p:nvPicPr>
            <p:blipFill>
              <a:blip r:embed="rId24"/>
              <a:stretch>
                <a:fillRect/>
              </a:stretch>
            </p:blipFill>
            <p:spPr>
              <a:xfrm>
                <a:off x="659200" y="4343325"/>
                <a:ext cx="2221920" cy="266400"/>
              </a:xfrm>
              <a:prstGeom prst="rect">
                <a:avLst/>
              </a:prstGeom>
            </p:spPr>
          </p:pic>
        </mc:Fallback>
      </mc:AlternateContent>
    </p:spTree>
    <p:extLst>
      <p:ext uri="{BB962C8B-B14F-4D97-AF65-F5344CB8AC3E}">
        <p14:creationId xmlns:p14="http://schemas.microsoft.com/office/powerpoint/2010/main" val="2523338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F57163-8BF2-5A7B-A46B-BDF089A11090}"/>
              </a:ext>
            </a:extLst>
          </p:cNvPr>
          <p:cNvSpPr>
            <a:spLocks noGrp="1"/>
          </p:cNvSpPr>
          <p:nvPr>
            <p:ph type="title"/>
          </p:nvPr>
        </p:nvSpPr>
        <p:spPr>
          <a:xfrm>
            <a:off x="831850" y="2812372"/>
            <a:ext cx="10515600" cy="2852737"/>
          </a:xfrm>
        </p:spPr>
        <p:txBody>
          <a:bodyPr>
            <a:noAutofit/>
          </a:bodyPr>
          <a:lstStyle/>
          <a:p>
            <a:r>
              <a:rPr lang="de-DE" sz="3600" b="1" dirty="0"/>
              <a:t>Ausgewählte Ergebnisse :</a:t>
            </a:r>
            <a:br>
              <a:rPr lang="de-DE" sz="3600" b="1" dirty="0"/>
            </a:br>
            <a:r>
              <a:rPr lang="de-DE" sz="3600" b="1" dirty="0">
                <a:solidFill>
                  <a:schemeClr val="accent2"/>
                </a:solidFill>
              </a:rPr>
              <a:t>Zahl der Verfahren und Bescheide </a:t>
            </a:r>
            <a:br>
              <a:rPr lang="de-DE" sz="3600" b="1" dirty="0"/>
            </a:br>
            <a:r>
              <a:rPr lang="de-DE" sz="3600" dirty="0">
                <a:latin typeface="Calibri" panose="020F0502020204030204" pitchFamily="34" charset="0"/>
                <a:ea typeface="+mn-ea"/>
                <a:cs typeface="Calibri" panose="020F0502020204030204" pitchFamily="34" charset="0"/>
              </a:rPr>
              <a:t>für die relevanten Berufe nach </a:t>
            </a:r>
            <a:br>
              <a:rPr lang="de-DE" sz="3600" dirty="0">
                <a:latin typeface="Calibri" panose="020F0502020204030204" pitchFamily="34" charset="0"/>
                <a:ea typeface="+mn-ea"/>
                <a:cs typeface="Calibri" panose="020F0502020204030204" pitchFamily="34" charset="0"/>
              </a:rPr>
            </a:br>
            <a:r>
              <a:rPr lang="de-DE" sz="3600" dirty="0">
                <a:latin typeface="Calibri" panose="020F0502020204030204" pitchFamily="34" charset="0"/>
                <a:ea typeface="+mn-ea"/>
                <a:cs typeface="Calibri" panose="020F0502020204030204" pitchFamily="34" charset="0"/>
              </a:rPr>
              <a:t>§ 16 </a:t>
            </a:r>
            <a:r>
              <a:rPr lang="de-DE" sz="3600" dirty="0" err="1">
                <a:latin typeface="Calibri" panose="020F0502020204030204" pitchFamily="34" charset="0"/>
                <a:ea typeface="+mn-ea"/>
                <a:cs typeface="Calibri" panose="020F0502020204030204" pitchFamily="34" charset="0"/>
              </a:rPr>
              <a:t>AVPfleWoqG</a:t>
            </a:r>
            <a:r>
              <a:rPr lang="de-DE" sz="3600" dirty="0">
                <a:latin typeface="Calibri" panose="020F0502020204030204" pitchFamily="34" charset="0"/>
                <a:ea typeface="+mn-ea"/>
                <a:cs typeface="Calibri" panose="020F0502020204030204" pitchFamily="34" charset="0"/>
              </a:rPr>
              <a:t> </a:t>
            </a:r>
            <a:br>
              <a:rPr lang="de-DE" sz="3600" dirty="0">
                <a:latin typeface="Calibri" panose="020F0502020204030204" pitchFamily="34" charset="0"/>
                <a:ea typeface="+mn-ea"/>
                <a:cs typeface="Calibri" panose="020F0502020204030204" pitchFamily="34" charset="0"/>
              </a:rPr>
            </a:br>
            <a:r>
              <a:rPr lang="de-DE" sz="3600" dirty="0">
                <a:latin typeface="Calibri" panose="020F0502020204030204" pitchFamily="34" charset="0"/>
                <a:ea typeface="+mn-ea"/>
                <a:cs typeface="Calibri" panose="020F0502020204030204" pitchFamily="34" charset="0"/>
              </a:rPr>
              <a:t>auf Bundesebene und für Bayern</a:t>
            </a:r>
            <a:br>
              <a:rPr lang="de-DE" sz="3600" dirty="0">
                <a:latin typeface="Calibri" panose="020F0502020204030204" pitchFamily="34" charset="0"/>
                <a:ea typeface="+mn-ea"/>
                <a:cs typeface="Calibri" panose="020F0502020204030204" pitchFamily="34" charset="0"/>
              </a:rPr>
            </a:br>
            <a:r>
              <a:rPr lang="de-DE" sz="3600" dirty="0">
                <a:latin typeface="Calibri" panose="020F0502020204030204" pitchFamily="34" charset="0"/>
                <a:ea typeface="+mn-ea"/>
                <a:cs typeface="Calibri" panose="020F0502020204030204" pitchFamily="34" charset="0"/>
              </a:rPr>
              <a:t>im Jahr 2022</a:t>
            </a:r>
          </a:p>
        </p:txBody>
      </p:sp>
    </p:spTree>
    <p:extLst>
      <p:ext uri="{BB962C8B-B14F-4D97-AF65-F5344CB8AC3E}">
        <p14:creationId xmlns:p14="http://schemas.microsoft.com/office/powerpoint/2010/main" val="1778185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449333"/>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1091153" cy="1325563"/>
          </a:xfrm>
        </p:spPr>
        <p:txBody>
          <a:bodyPr>
            <a:normAutofit fontScale="90000"/>
          </a:bodyPr>
          <a:lstStyle/>
          <a:p>
            <a:r>
              <a:rPr lang="de-DE" sz="3200" dirty="0"/>
              <a:t>Anerkennungsverfahren von </a:t>
            </a:r>
            <a:r>
              <a:rPr lang="de-DE" sz="3200" b="1" dirty="0"/>
              <a:t>pädagogischen</a:t>
            </a:r>
            <a:br>
              <a:rPr lang="de-DE" sz="3200" b="1" dirty="0"/>
            </a:br>
            <a:r>
              <a:rPr lang="de-DE" sz="3200" b="1" dirty="0"/>
              <a:t>und pflegerischen Fachkräften </a:t>
            </a:r>
            <a:r>
              <a:rPr lang="de-DE" sz="3200" dirty="0"/>
              <a:t>in Deutschland</a:t>
            </a:r>
            <a:br>
              <a:rPr lang="de-DE" sz="3200" dirty="0"/>
            </a:br>
            <a:r>
              <a:rPr lang="de-DE" sz="3200" dirty="0"/>
              <a:t>und in Bayern im Jahr 2022 (nach § 16 </a:t>
            </a:r>
            <a:r>
              <a:rPr lang="de-DE" sz="3200" dirty="0" err="1"/>
              <a:t>AVPfleWoqG</a:t>
            </a:r>
            <a:r>
              <a:rPr lang="de-DE" sz="3200" dirty="0"/>
              <a:t>)</a:t>
            </a:r>
          </a:p>
        </p:txBody>
      </p:sp>
      <p:graphicFrame>
        <p:nvGraphicFramePr>
          <p:cNvPr id="8" name="Tabelle 7">
            <a:extLst>
              <a:ext uri="{FF2B5EF4-FFF2-40B4-BE49-F238E27FC236}">
                <a16:creationId xmlns:a16="http://schemas.microsoft.com/office/drawing/2014/main" id="{C408F90E-F1C1-0588-4E9C-0CCBD299E9C5}"/>
              </a:ext>
            </a:extLst>
          </p:cNvPr>
          <p:cNvGraphicFramePr>
            <a:graphicFrameLocks noGrp="1"/>
          </p:cNvGraphicFramePr>
          <p:nvPr>
            <p:extLst>
              <p:ext uri="{D42A27DB-BD31-4B8C-83A1-F6EECF244321}">
                <p14:modId xmlns:p14="http://schemas.microsoft.com/office/powerpoint/2010/main" val="2828550801"/>
              </p:ext>
            </p:extLst>
          </p:nvPr>
        </p:nvGraphicFramePr>
        <p:xfrm>
          <a:off x="765313" y="1528763"/>
          <a:ext cx="10550387" cy="4932825"/>
        </p:xfrm>
        <a:graphic>
          <a:graphicData uri="http://schemas.openxmlformats.org/drawingml/2006/table">
            <a:tbl>
              <a:tblPr firstRow="1" firstCol="1" bandRow="1">
                <a:tableStyleId>{21E4AEA4-8DFA-4A89-87EB-49C32662AFE0}</a:tableStyleId>
              </a:tblPr>
              <a:tblGrid>
                <a:gridCol w="2750453">
                  <a:extLst>
                    <a:ext uri="{9D8B030D-6E8A-4147-A177-3AD203B41FA5}">
                      <a16:colId xmlns:a16="http://schemas.microsoft.com/office/drawing/2014/main" val="2275385207"/>
                    </a:ext>
                  </a:extLst>
                </a:gridCol>
                <a:gridCol w="871443">
                  <a:extLst>
                    <a:ext uri="{9D8B030D-6E8A-4147-A177-3AD203B41FA5}">
                      <a16:colId xmlns:a16="http://schemas.microsoft.com/office/drawing/2014/main" val="3599538417"/>
                    </a:ext>
                  </a:extLst>
                </a:gridCol>
                <a:gridCol w="871443">
                  <a:extLst>
                    <a:ext uri="{9D8B030D-6E8A-4147-A177-3AD203B41FA5}">
                      <a16:colId xmlns:a16="http://schemas.microsoft.com/office/drawing/2014/main" val="1457125858"/>
                    </a:ext>
                  </a:extLst>
                </a:gridCol>
                <a:gridCol w="871443">
                  <a:extLst>
                    <a:ext uri="{9D8B030D-6E8A-4147-A177-3AD203B41FA5}">
                      <a16:colId xmlns:a16="http://schemas.microsoft.com/office/drawing/2014/main" val="3555003123"/>
                    </a:ext>
                  </a:extLst>
                </a:gridCol>
                <a:gridCol w="871443">
                  <a:extLst>
                    <a:ext uri="{9D8B030D-6E8A-4147-A177-3AD203B41FA5}">
                      <a16:colId xmlns:a16="http://schemas.microsoft.com/office/drawing/2014/main" val="1597122516"/>
                    </a:ext>
                  </a:extLst>
                </a:gridCol>
                <a:gridCol w="862134">
                  <a:extLst>
                    <a:ext uri="{9D8B030D-6E8A-4147-A177-3AD203B41FA5}">
                      <a16:colId xmlns:a16="http://schemas.microsoft.com/office/drawing/2014/main" val="3376844331"/>
                    </a:ext>
                  </a:extLst>
                </a:gridCol>
                <a:gridCol w="862134">
                  <a:extLst>
                    <a:ext uri="{9D8B030D-6E8A-4147-A177-3AD203B41FA5}">
                      <a16:colId xmlns:a16="http://schemas.microsoft.com/office/drawing/2014/main" val="911582771"/>
                    </a:ext>
                  </a:extLst>
                </a:gridCol>
                <a:gridCol w="863298">
                  <a:extLst>
                    <a:ext uri="{9D8B030D-6E8A-4147-A177-3AD203B41FA5}">
                      <a16:colId xmlns:a16="http://schemas.microsoft.com/office/drawing/2014/main" val="956273422"/>
                    </a:ext>
                  </a:extLst>
                </a:gridCol>
                <a:gridCol w="863298">
                  <a:extLst>
                    <a:ext uri="{9D8B030D-6E8A-4147-A177-3AD203B41FA5}">
                      <a16:colId xmlns:a16="http://schemas.microsoft.com/office/drawing/2014/main" val="4192717612"/>
                    </a:ext>
                  </a:extLst>
                </a:gridCol>
                <a:gridCol w="863298">
                  <a:extLst>
                    <a:ext uri="{9D8B030D-6E8A-4147-A177-3AD203B41FA5}">
                      <a16:colId xmlns:a16="http://schemas.microsoft.com/office/drawing/2014/main" val="3506790987"/>
                    </a:ext>
                  </a:extLst>
                </a:gridCol>
              </a:tblGrid>
              <a:tr h="455345">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806846928"/>
                  </a:ext>
                </a:extLst>
              </a:tr>
              <a:tr h="1463285">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Frauen in %</a:t>
                      </a:r>
                    </a:p>
                    <a:p>
                      <a:pPr marL="71755" marR="71755" algn="ctr">
                        <a:lnSpc>
                          <a:spcPct val="107000"/>
                        </a:lnSpc>
                        <a:spcAft>
                          <a:spcPts val="800"/>
                        </a:spcAft>
                      </a:pPr>
                      <a:r>
                        <a:rPr lang="de-DE" sz="1600" dirty="0">
                          <a:effectLst/>
                        </a:rPr>
                        <a:t> </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3100324639"/>
                  </a:ext>
                </a:extLst>
              </a:tr>
              <a:tr h="378373">
                <a:tc>
                  <a:txBody>
                    <a:bodyPr/>
                    <a:lstStyle/>
                    <a:p>
                      <a:pPr>
                        <a:lnSpc>
                          <a:spcPct val="107000"/>
                        </a:lnSpc>
                        <a:spcAft>
                          <a:spcPts val="800"/>
                        </a:spcAft>
                      </a:pPr>
                      <a:r>
                        <a:rPr lang="de-DE" sz="1400" dirty="0">
                          <a:effectLst/>
                        </a:rPr>
                        <a:t>Heilerziehungspfleger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80,0</a:t>
                      </a:r>
                    </a:p>
                  </a:txBody>
                  <a:tcPr marL="68580" marR="68580" marT="0" marB="0" anchor="ctr"/>
                </a:tc>
                <a:tc>
                  <a:txBody>
                    <a:bodyPr/>
                    <a:lstStyle/>
                    <a:p>
                      <a:pPr marL="0" algn="r" defTabSz="914400" rtl="0" eaLnBrk="1" latinLnBrk="0" hangingPunct="1">
                        <a:lnSpc>
                          <a:spcPct val="107000"/>
                        </a:lnSpc>
                        <a:spcAft>
                          <a:spcPts val="800"/>
                        </a:spcAft>
                      </a:pPr>
                      <a:r>
                        <a:rPr lang="de-DE" sz="1400" b="1" kern="1200" dirty="0">
                          <a:solidFill>
                            <a:schemeClr val="dk1"/>
                          </a:solidFill>
                          <a:effectLst/>
                          <a:latin typeface="+mn-lt"/>
                          <a:ea typeface="+mn-ea"/>
                          <a:cs typeface="+mn-cs"/>
                        </a:rPr>
                        <a:t>21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15</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50%</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975519731"/>
                  </a:ext>
                </a:extLst>
              </a:tr>
              <a:tr h="297945">
                <a:tc>
                  <a:txBody>
                    <a:bodyPr/>
                    <a:lstStyle/>
                    <a:p>
                      <a:pPr>
                        <a:lnSpc>
                          <a:spcPct val="107000"/>
                        </a:lnSpc>
                        <a:spcAft>
                          <a:spcPts val="800"/>
                        </a:spcAft>
                      </a:pPr>
                      <a:r>
                        <a:rPr lang="de-DE" sz="1400" dirty="0">
                          <a:effectLst/>
                        </a:rPr>
                        <a:t>Erzieher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2 229</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88,2</a:t>
                      </a:r>
                    </a:p>
                  </a:txBody>
                  <a:tcPr marL="68580" marR="68580" marT="0" marB="0" anchor="ctr"/>
                </a:tc>
                <a:tc>
                  <a:txBody>
                    <a:bodyPr/>
                    <a:lstStyle/>
                    <a:p>
                      <a:pPr marL="0" algn="r" defTabSz="914400" rtl="0" eaLnBrk="1" latinLnBrk="0" hangingPunct="1">
                        <a:lnSpc>
                          <a:spcPct val="107000"/>
                        </a:lnSpc>
                        <a:spcAft>
                          <a:spcPts val="800"/>
                        </a:spcAft>
                      </a:pPr>
                      <a:r>
                        <a:rPr lang="de-DE" sz="1400" b="1" kern="1200" dirty="0">
                          <a:solidFill>
                            <a:schemeClr val="dk1"/>
                          </a:solidFill>
                          <a:effectLst/>
                          <a:latin typeface="+mn-lt"/>
                          <a:ea typeface="+mn-ea"/>
                          <a:cs typeface="+mn-cs"/>
                        </a:rPr>
                        <a:t>1 986</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1 506</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931375819"/>
                  </a:ext>
                </a:extLst>
              </a:tr>
              <a:tr h="297945">
                <a:tc>
                  <a:txBody>
                    <a:bodyPr/>
                    <a:lstStyle/>
                    <a:p>
                      <a:pPr>
                        <a:lnSpc>
                          <a:spcPct val="107000"/>
                        </a:lnSpc>
                        <a:spcAft>
                          <a:spcPts val="800"/>
                        </a:spcAft>
                      </a:pPr>
                      <a:r>
                        <a:rPr lang="de-DE" sz="1400" dirty="0">
                          <a:effectLst/>
                        </a:rPr>
                        <a:t>Sozialpädagoge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741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84,2</a:t>
                      </a:r>
                    </a:p>
                  </a:txBody>
                  <a:tcPr marL="68580" marR="68580" marT="0" marB="0" anchor="ctr"/>
                </a:tc>
                <a:tc>
                  <a:txBody>
                    <a:bodyPr/>
                    <a:lstStyle/>
                    <a:p>
                      <a:pPr marL="0" algn="r" defTabSz="914400" rtl="0" eaLnBrk="1" latinLnBrk="0" hangingPunct="1">
                        <a:lnSpc>
                          <a:spcPct val="107000"/>
                        </a:lnSpc>
                        <a:spcAft>
                          <a:spcPts val="800"/>
                        </a:spcAft>
                      </a:pPr>
                      <a:r>
                        <a:rPr lang="de-DE" sz="1400" b="1" kern="1200" dirty="0">
                          <a:solidFill>
                            <a:schemeClr val="dk1"/>
                          </a:solidFill>
                          <a:effectLst/>
                          <a:latin typeface="+mn-lt"/>
                          <a:ea typeface="+mn-ea"/>
                          <a:cs typeface="+mn-cs"/>
                        </a:rPr>
                        <a:t>618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579</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902050383"/>
                  </a:ext>
                </a:extLst>
              </a:tr>
              <a:tr h="339187">
                <a:tc>
                  <a:txBody>
                    <a:bodyPr/>
                    <a:lstStyle/>
                    <a:p>
                      <a:pPr>
                        <a:lnSpc>
                          <a:spcPct val="107000"/>
                        </a:lnSpc>
                        <a:spcAft>
                          <a:spcPts val="800"/>
                        </a:spcAft>
                      </a:pPr>
                      <a:r>
                        <a:rPr lang="de-DE" sz="1400" dirty="0">
                          <a:effectLst/>
                        </a:rPr>
                        <a:t>Sonderpädagoge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9">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950543609"/>
                  </a:ext>
                </a:extLst>
              </a:tr>
              <a:tr h="297945">
                <a:tc>
                  <a:txBody>
                    <a:bodyPr/>
                    <a:lstStyle/>
                    <a:p>
                      <a:pPr>
                        <a:lnSpc>
                          <a:spcPct val="107000"/>
                        </a:lnSpc>
                        <a:spcAft>
                          <a:spcPts val="800"/>
                        </a:spcAft>
                      </a:pPr>
                      <a:r>
                        <a:rPr lang="de-DE" sz="1400" dirty="0">
                          <a:effectLst/>
                        </a:rPr>
                        <a:t>Heilpädagoge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100,0</a:t>
                      </a:r>
                    </a:p>
                  </a:txBody>
                  <a:tcPr marL="68580" marR="68580" marT="0" marB="0" anchor="ctr"/>
                </a:tc>
                <a:tc>
                  <a:txBody>
                    <a:bodyPr/>
                    <a:lstStyle/>
                    <a:p>
                      <a:pPr marL="0" algn="r" defTabSz="914400" rtl="0" eaLnBrk="1" latinLnBrk="0" hangingPunct="1">
                        <a:lnSpc>
                          <a:spcPct val="107000"/>
                        </a:lnSpc>
                        <a:spcAft>
                          <a:spcPts val="800"/>
                        </a:spcAft>
                      </a:pPr>
                      <a:r>
                        <a:rPr lang="de-DE" sz="1400" b="1" kern="1200" dirty="0">
                          <a:solidFill>
                            <a:schemeClr val="dk1"/>
                          </a:solidFill>
                          <a:effectLst/>
                          <a:latin typeface="+mn-lt"/>
                          <a:ea typeface="+mn-ea"/>
                          <a:cs typeface="+mn-cs"/>
                        </a:rPr>
                        <a:t>45</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42</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70%</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407652581"/>
                  </a:ext>
                </a:extLst>
              </a:tr>
              <a:tr h="297945">
                <a:tc>
                  <a:txBody>
                    <a:bodyPr/>
                    <a:lstStyle/>
                    <a:p>
                      <a:pPr>
                        <a:lnSpc>
                          <a:spcPct val="107000"/>
                        </a:lnSpc>
                        <a:spcAft>
                          <a:spcPts val="800"/>
                        </a:spcAft>
                      </a:pPr>
                      <a:r>
                        <a:rPr lang="de-DE" sz="1400" dirty="0">
                          <a:effectLst/>
                        </a:rPr>
                        <a:t>Pflegefachkraft</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2 358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78,2</a:t>
                      </a:r>
                    </a:p>
                  </a:txBody>
                  <a:tcPr marL="68580" marR="68580" marT="0" marB="0" anchor="ctr"/>
                </a:tc>
                <a:tc>
                  <a:txBody>
                    <a:bodyPr/>
                    <a:lstStyle/>
                    <a:p>
                      <a:pPr marL="0" algn="r" defTabSz="914400" rtl="0" eaLnBrk="1" latinLnBrk="0" hangingPunct="1">
                        <a:lnSpc>
                          <a:spcPct val="107000"/>
                        </a:lnSpc>
                        <a:spcAft>
                          <a:spcPts val="800"/>
                        </a:spcAft>
                      </a:pPr>
                      <a:r>
                        <a:rPr lang="de-DE" sz="1400" b="1" kern="1200" dirty="0">
                          <a:solidFill>
                            <a:schemeClr val="dk1"/>
                          </a:solidFill>
                          <a:effectLst/>
                          <a:latin typeface="+mn-lt"/>
                          <a:ea typeface="+mn-ea"/>
                          <a:cs typeface="+mn-cs"/>
                        </a:rPr>
                        <a:t>1.809</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1.791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76%</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3368670225"/>
                  </a:ext>
                </a:extLst>
              </a:tr>
              <a:tr h="345016">
                <a:tc>
                  <a:txBody>
                    <a:bodyPr/>
                    <a:lstStyle/>
                    <a:p>
                      <a:pPr>
                        <a:lnSpc>
                          <a:spcPct val="107000"/>
                        </a:lnSpc>
                        <a:spcAft>
                          <a:spcPts val="800"/>
                        </a:spcAft>
                      </a:pPr>
                      <a:r>
                        <a:rPr lang="de-DE" sz="1400" dirty="0">
                          <a:effectLst/>
                        </a:rPr>
                        <a:t>Gesundheits- und Krankenpfleger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22 218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74,3</a:t>
                      </a:r>
                    </a:p>
                  </a:txBody>
                  <a:tcPr marL="68580" marR="68580" marT="0" marB="0" anchor="ctr"/>
                </a:tc>
                <a:tc>
                  <a:txBody>
                    <a:bodyPr/>
                    <a:lstStyle/>
                    <a:p>
                      <a:pPr marL="0" algn="r" defTabSz="914400" rtl="0" eaLnBrk="1" latinLnBrk="0" hangingPunct="1">
                        <a:lnSpc>
                          <a:spcPct val="107000"/>
                        </a:lnSpc>
                        <a:spcAft>
                          <a:spcPts val="800"/>
                        </a:spcAft>
                      </a:pPr>
                      <a:r>
                        <a:rPr lang="de-DE" sz="1400" b="1" kern="1200" dirty="0">
                          <a:solidFill>
                            <a:schemeClr val="dk1"/>
                          </a:solidFill>
                          <a:effectLst/>
                          <a:latin typeface="+mn-lt"/>
                          <a:ea typeface="+mn-ea"/>
                          <a:cs typeface="+mn-cs"/>
                        </a:rPr>
                        <a:t>18 843</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18 522</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83%</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169933600"/>
                  </a:ext>
                </a:extLst>
              </a:tr>
              <a:tr h="461894">
                <a:tc>
                  <a:txBody>
                    <a:bodyPr/>
                    <a:lstStyle/>
                    <a:p>
                      <a:pPr>
                        <a:lnSpc>
                          <a:spcPct val="107000"/>
                        </a:lnSpc>
                        <a:spcAft>
                          <a:spcPts val="800"/>
                        </a:spcAft>
                      </a:pPr>
                      <a:r>
                        <a:rPr lang="de-DE" sz="1400" dirty="0">
                          <a:effectLst/>
                        </a:rPr>
                        <a:t>Gesundheits- und Kinderkrankenpfleger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528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86,9</a:t>
                      </a:r>
                    </a:p>
                  </a:txBody>
                  <a:tcPr marL="68580" marR="68580" marT="0" marB="0" anchor="ctr"/>
                </a:tc>
                <a:tc>
                  <a:txBody>
                    <a:bodyPr/>
                    <a:lstStyle/>
                    <a:p>
                      <a:pPr marL="0" algn="r" defTabSz="914400" rtl="0" eaLnBrk="1" latinLnBrk="0" hangingPunct="1">
                        <a:lnSpc>
                          <a:spcPct val="107000"/>
                        </a:lnSpc>
                        <a:spcAft>
                          <a:spcPts val="800"/>
                        </a:spcAft>
                      </a:pPr>
                      <a:r>
                        <a:rPr lang="de-DE" sz="1400" b="1" kern="1200" dirty="0">
                          <a:solidFill>
                            <a:schemeClr val="dk1"/>
                          </a:solidFill>
                          <a:effectLst/>
                          <a:latin typeface="+mn-lt"/>
                          <a:ea typeface="+mn-ea"/>
                          <a:cs typeface="+mn-cs"/>
                        </a:rPr>
                        <a:t>444</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435</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82%</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792061174"/>
                  </a:ext>
                </a:extLst>
              </a:tr>
              <a:tr h="297945">
                <a:tc>
                  <a:txBody>
                    <a:bodyPr/>
                    <a:lstStyle/>
                    <a:p>
                      <a:pPr>
                        <a:lnSpc>
                          <a:spcPct val="107000"/>
                        </a:lnSpc>
                        <a:spcAft>
                          <a:spcPts val="800"/>
                        </a:spcAft>
                      </a:pPr>
                      <a:r>
                        <a:rPr lang="de-DE" sz="1400" dirty="0">
                          <a:effectLst/>
                        </a:rPr>
                        <a:t>Altenpfleger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159</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73,6</a:t>
                      </a:r>
                    </a:p>
                  </a:txBody>
                  <a:tcPr marL="68580" marR="68580" marT="0" marB="0" anchor="ctr"/>
                </a:tc>
                <a:tc>
                  <a:txBody>
                    <a:bodyPr/>
                    <a:lstStyle/>
                    <a:p>
                      <a:pPr marL="0" algn="r" defTabSz="914400" rtl="0" eaLnBrk="1" latinLnBrk="0" hangingPunct="1">
                        <a:lnSpc>
                          <a:spcPct val="107000"/>
                        </a:lnSpc>
                        <a:spcAft>
                          <a:spcPts val="800"/>
                        </a:spcAft>
                      </a:pPr>
                      <a:r>
                        <a:rPr lang="de-DE" sz="1400" b="1" kern="1200" dirty="0">
                          <a:solidFill>
                            <a:schemeClr val="dk1"/>
                          </a:solidFill>
                          <a:effectLst/>
                          <a:latin typeface="+mn-lt"/>
                          <a:ea typeface="+mn-ea"/>
                          <a:cs typeface="+mn-cs"/>
                        </a:rPr>
                        <a:t>117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60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491169438"/>
                  </a:ext>
                </a:extLst>
              </a:tr>
            </a:tbl>
          </a:graphicData>
        </a:graphic>
      </p:graphicFrame>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2CD4A3F4-93D2-FC69-EE95-3F79D4D9BB69}"/>
                  </a:ext>
                </a:extLst>
              </p14:cNvPr>
              <p14:cNvContentPartPr/>
              <p14:nvPr/>
            </p14:nvContentPartPr>
            <p14:xfrm>
              <a:off x="7415517" y="3617260"/>
              <a:ext cx="387720" cy="40320"/>
            </p14:xfrm>
          </p:contentPart>
        </mc:Choice>
        <mc:Fallback xmlns="">
          <p:pic>
            <p:nvPicPr>
              <p:cNvPr id="2" name="Freihand 1">
                <a:extLst>
                  <a:ext uri="{FF2B5EF4-FFF2-40B4-BE49-F238E27FC236}">
                    <a16:creationId xmlns:a16="http://schemas.microsoft.com/office/drawing/2014/main" id="{2CD4A3F4-93D2-FC69-EE95-3F79D4D9BB69}"/>
                  </a:ext>
                </a:extLst>
              </p:cNvPr>
              <p:cNvPicPr/>
              <p:nvPr/>
            </p:nvPicPr>
            <p:blipFill>
              <a:blip r:embed="rId4"/>
              <a:stretch>
                <a:fillRect/>
              </a:stretch>
            </p:blipFill>
            <p:spPr>
              <a:xfrm>
                <a:off x="7361517" y="3509620"/>
                <a:ext cx="495360" cy="2559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Freihand 3">
                <a:extLst>
                  <a:ext uri="{FF2B5EF4-FFF2-40B4-BE49-F238E27FC236}">
                    <a16:creationId xmlns:a16="http://schemas.microsoft.com/office/drawing/2014/main" id="{6502B755-3739-0FBE-B527-540F2C381B54}"/>
                  </a:ext>
                </a:extLst>
              </p14:cNvPr>
              <p14:cNvContentPartPr/>
              <p14:nvPr/>
            </p14:nvContentPartPr>
            <p14:xfrm>
              <a:off x="7415517" y="4876540"/>
              <a:ext cx="397440" cy="37080"/>
            </p14:xfrm>
          </p:contentPart>
        </mc:Choice>
        <mc:Fallback xmlns="">
          <p:pic>
            <p:nvPicPr>
              <p:cNvPr id="4" name="Freihand 3">
                <a:extLst>
                  <a:ext uri="{FF2B5EF4-FFF2-40B4-BE49-F238E27FC236}">
                    <a16:creationId xmlns:a16="http://schemas.microsoft.com/office/drawing/2014/main" id="{6502B755-3739-0FBE-B527-540F2C381B54}"/>
                  </a:ext>
                </a:extLst>
              </p:cNvPr>
              <p:cNvPicPr/>
              <p:nvPr/>
            </p:nvPicPr>
            <p:blipFill>
              <a:blip r:embed="rId6"/>
              <a:stretch>
                <a:fillRect/>
              </a:stretch>
            </p:blipFill>
            <p:spPr>
              <a:xfrm>
                <a:off x="7361517" y="4768540"/>
                <a:ext cx="505080" cy="2527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Freihand 8">
                <a:extLst>
                  <a:ext uri="{FF2B5EF4-FFF2-40B4-BE49-F238E27FC236}">
                    <a16:creationId xmlns:a16="http://schemas.microsoft.com/office/drawing/2014/main" id="{E35B6A76-2C66-9092-CF59-67EF7B8C9AB8}"/>
                  </a:ext>
                </a:extLst>
              </p14:cNvPr>
              <p14:cNvContentPartPr/>
              <p14:nvPr/>
            </p14:nvContentPartPr>
            <p14:xfrm>
              <a:off x="853797" y="3575860"/>
              <a:ext cx="1875600" cy="52200"/>
            </p14:xfrm>
          </p:contentPart>
        </mc:Choice>
        <mc:Fallback xmlns="">
          <p:pic>
            <p:nvPicPr>
              <p:cNvPr id="9" name="Freihand 8">
                <a:extLst>
                  <a:ext uri="{FF2B5EF4-FFF2-40B4-BE49-F238E27FC236}">
                    <a16:creationId xmlns:a16="http://schemas.microsoft.com/office/drawing/2014/main" id="{E35B6A76-2C66-9092-CF59-67EF7B8C9AB8}"/>
                  </a:ext>
                </a:extLst>
              </p:cNvPr>
              <p:cNvPicPr/>
              <p:nvPr/>
            </p:nvPicPr>
            <p:blipFill>
              <a:blip r:embed="rId10"/>
              <a:stretch>
                <a:fillRect/>
              </a:stretch>
            </p:blipFill>
            <p:spPr>
              <a:xfrm>
                <a:off x="799797" y="3468220"/>
                <a:ext cx="1983240" cy="2678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1" name="Freihand 10">
                <a:extLst>
                  <a:ext uri="{FF2B5EF4-FFF2-40B4-BE49-F238E27FC236}">
                    <a16:creationId xmlns:a16="http://schemas.microsoft.com/office/drawing/2014/main" id="{6F818ED2-1A69-CDCF-8203-26EB793F06BC}"/>
                  </a:ext>
                </a:extLst>
              </p14:cNvPr>
              <p14:cNvContentPartPr/>
              <p14:nvPr/>
            </p14:nvContentPartPr>
            <p14:xfrm>
              <a:off x="873597" y="4923340"/>
              <a:ext cx="1351800" cy="360"/>
            </p14:xfrm>
          </p:contentPart>
        </mc:Choice>
        <mc:Fallback xmlns="">
          <p:pic>
            <p:nvPicPr>
              <p:cNvPr id="11" name="Freihand 10">
                <a:extLst>
                  <a:ext uri="{FF2B5EF4-FFF2-40B4-BE49-F238E27FC236}">
                    <a16:creationId xmlns:a16="http://schemas.microsoft.com/office/drawing/2014/main" id="{6F818ED2-1A69-CDCF-8203-26EB793F06BC}"/>
                  </a:ext>
                </a:extLst>
              </p:cNvPr>
              <p:cNvPicPr/>
              <p:nvPr/>
            </p:nvPicPr>
            <p:blipFill>
              <a:blip r:embed="rId14"/>
              <a:stretch>
                <a:fillRect/>
              </a:stretch>
            </p:blipFill>
            <p:spPr>
              <a:xfrm>
                <a:off x="819957" y="4815340"/>
                <a:ext cx="14594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6" name="Freihand 5">
                <a:extLst>
                  <a:ext uri="{FF2B5EF4-FFF2-40B4-BE49-F238E27FC236}">
                    <a16:creationId xmlns:a16="http://schemas.microsoft.com/office/drawing/2014/main" id="{CC66EBC0-7058-ED71-D9F7-DD9215F69BEB}"/>
                  </a:ext>
                </a:extLst>
              </p14:cNvPr>
              <p14:cNvContentPartPr/>
              <p14:nvPr/>
            </p14:nvContentPartPr>
            <p14:xfrm>
              <a:off x="3996093" y="3570889"/>
              <a:ext cx="355680" cy="19080"/>
            </p14:xfrm>
          </p:contentPart>
        </mc:Choice>
        <mc:Fallback xmlns="">
          <p:pic>
            <p:nvPicPr>
              <p:cNvPr id="6" name="Freihand 5">
                <a:extLst>
                  <a:ext uri="{FF2B5EF4-FFF2-40B4-BE49-F238E27FC236}">
                    <a16:creationId xmlns:a16="http://schemas.microsoft.com/office/drawing/2014/main" id="{CC66EBC0-7058-ED71-D9F7-DD9215F69BEB}"/>
                  </a:ext>
                </a:extLst>
              </p:cNvPr>
              <p:cNvPicPr/>
              <p:nvPr/>
            </p:nvPicPr>
            <p:blipFill>
              <a:blip r:embed="rId16"/>
              <a:stretch>
                <a:fillRect/>
              </a:stretch>
            </p:blipFill>
            <p:spPr>
              <a:xfrm>
                <a:off x="3942093" y="3462889"/>
                <a:ext cx="463320" cy="2347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2" name="Freihand 11">
                <a:extLst>
                  <a:ext uri="{FF2B5EF4-FFF2-40B4-BE49-F238E27FC236}">
                    <a16:creationId xmlns:a16="http://schemas.microsoft.com/office/drawing/2014/main" id="{BC4FCCDF-187C-EFB7-E620-65CF606AE7C4}"/>
                  </a:ext>
                </a:extLst>
              </p14:cNvPr>
              <p14:cNvContentPartPr/>
              <p14:nvPr/>
            </p14:nvContentPartPr>
            <p14:xfrm>
              <a:off x="4040733" y="4898209"/>
              <a:ext cx="360720" cy="35280"/>
            </p14:xfrm>
          </p:contentPart>
        </mc:Choice>
        <mc:Fallback xmlns="">
          <p:pic>
            <p:nvPicPr>
              <p:cNvPr id="12" name="Freihand 11">
                <a:extLst>
                  <a:ext uri="{FF2B5EF4-FFF2-40B4-BE49-F238E27FC236}">
                    <a16:creationId xmlns:a16="http://schemas.microsoft.com/office/drawing/2014/main" id="{BC4FCCDF-187C-EFB7-E620-65CF606AE7C4}"/>
                  </a:ext>
                </a:extLst>
              </p:cNvPr>
              <p:cNvPicPr/>
              <p:nvPr/>
            </p:nvPicPr>
            <p:blipFill>
              <a:blip r:embed="rId18"/>
              <a:stretch>
                <a:fillRect/>
              </a:stretch>
            </p:blipFill>
            <p:spPr>
              <a:xfrm>
                <a:off x="3987093" y="4790569"/>
                <a:ext cx="468360" cy="25092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4" name="Freihand 13">
                <a:extLst>
                  <a:ext uri="{FF2B5EF4-FFF2-40B4-BE49-F238E27FC236}">
                    <a16:creationId xmlns:a16="http://schemas.microsoft.com/office/drawing/2014/main" id="{CA894B61-F7BF-0B15-6934-1D49852F7EB0}"/>
                  </a:ext>
                </a:extLst>
              </p14:cNvPr>
              <p14:cNvContentPartPr/>
              <p14:nvPr/>
            </p14:nvContentPartPr>
            <p14:xfrm>
              <a:off x="4018413" y="6268729"/>
              <a:ext cx="270000" cy="30600"/>
            </p14:xfrm>
          </p:contentPart>
        </mc:Choice>
        <mc:Fallback xmlns="">
          <p:pic>
            <p:nvPicPr>
              <p:cNvPr id="14" name="Freihand 13">
                <a:extLst>
                  <a:ext uri="{FF2B5EF4-FFF2-40B4-BE49-F238E27FC236}">
                    <a16:creationId xmlns:a16="http://schemas.microsoft.com/office/drawing/2014/main" id="{CA894B61-F7BF-0B15-6934-1D49852F7EB0}"/>
                  </a:ext>
                </a:extLst>
              </p:cNvPr>
              <p:cNvPicPr/>
              <p:nvPr/>
            </p:nvPicPr>
            <p:blipFill>
              <a:blip r:embed="rId20"/>
              <a:stretch>
                <a:fillRect/>
              </a:stretch>
            </p:blipFill>
            <p:spPr>
              <a:xfrm>
                <a:off x="3964413" y="6160729"/>
                <a:ext cx="377640" cy="24624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5" name="Freihand 14">
                <a:extLst>
                  <a:ext uri="{FF2B5EF4-FFF2-40B4-BE49-F238E27FC236}">
                    <a16:creationId xmlns:a16="http://schemas.microsoft.com/office/drawing/2014/main" id="{9358538A-4F6A-1237-DF2A-81462C868E37}"/>
                  </a:ext>
                </a:extLst>
              </p14:cNvPr>
              <p14:cNvContentPartPr/>
              <p14:nvPr/>
            </p14:nvContentPartPr>
            <p14:xfrm>
              <a:off x="7439133" y="6265129"/>
              <a:ext cx="405360" cy="56520"/>
            </p14:xfrm>
          </p:contentPart>
        </mc:Choice>
        <mc:Fallback xmlns="">
          <p:pic>
            <p:nvPicPr>
              <p:cNvPr id="15" name="Freihand 14">
                <a:extLst>
                  <a:ext uri="{FF2B5EF4-FFF2-40B4-BE49-F238E27FC236}">
                    <a16:creationId xmlns:a16="http://schemas.microsoft.com/office/drawing/2014/main" id="{9358538A-4F6A-1237-DF2A-81462C868E37}"/>
                  </a:ext>
                </a:extLst>
              </p:cNvPr>
              <p:cNvPicPr/>
              <p:nvPr/>
            </p:nvPicPr>
            <p:blipFill>
              <a:blip r:embed="rId22"/>
              <a:stretch>
                <a:fillRect/>
              </a:stretch>
            </p:blipFill>
            <p:spPr>
              <a:xfrm>
                <a:off x="7385493" y="6157489"/>
                <a:ext cx="513000" cy="272160"/>
              </a:xfrm>
              <a:prstGeom prst="rect">
                <a:avLst/>
              </a:prstGeom>
            </p:spPr>
          </p:pic>
        </mc:Fallback>
      </mc:AlternateContent>
    </p:spTree>
    <p:extLst>
      <p:ext uri="{BB962C8B-B14F-4D97-AF65-F5344CB8AC3E}">
        <p14:creationId xmlns:p14="http://schemas.microsoft.com/office/powerpoint/2010/main" val="203433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449333"/>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1091153" cy="1325563"/>
          </a:xfrm>
        </p:spPr>
        <p:txBody>
          <a:bodyPr>
            <a:normAutofit fontScale="90000"/>
          </a:bodyPr>
          <a:lstStyle/>
          <a:p>
            <a:r>
              <a:rPr lang="de-DE" sz="3200" dirty="0"/>
              <a:t>Anerkennungsverfahren von </a:t>
            </a:r>
            <a:r>
              <a:rPr lang="de-DE" sz="3200" b="1" dirty="0"/>
              <a:t>pädagogischen</a:t>
            </a:r>
            <a:br>
              <a:rPr lang="de-DE" sz="3200" b="1" dirty="0"/>
            </a:br>
            <a:r>
              <a:rPr lang="de-DE" sz="3200" b="1" dirty="0"/>
              <a:t>und pflegerischen Fachkräften </a:t>
            </a:r>
            <a:r>
              <a:rPr lang="de-DE" sz="3200" dirty="0"/>
              <a:t>in Deutschland</a:t>
            </a:r>
            <a:br>
              <a:rPr lang="de-DE" sz="3200" dirty="0"/>
            </a:br>
            <a:r>
              <a:rPr lang="de-DE" sz="3200" dirty="0"/>
              <a:t>und in Bayern im Jahr 2022 (nach § 16 </a:t>
            </a:r>
            <a:r>
              <a:rPr lang="de-DE" sz="3200" dirty="0" err="1"/>
              <a:t>AVPfleWoqG</a:t>
            </a:r>
            <a:r>
              <a:rPr lang="de-DE" sz="3200" dirty="0"/>
              <a:t>)</a:t>
            </a:r>
          </a:p>
        </p:txBody>
      </p:sp>
      <p:graphicFrame>
        <p:nvGraphicFramePr>
          <p:cNvPr id="8" name="Tabelle 7">
            <a:extLst>
              <a:ext uri="{FF2B5EF4-FFF2-40B4-BE49-F238E27FC236}">
                <a16:creationId xmlns:a16="http://schemas.microsoft.com/office/drawing/2014/main" id="{C408F90E-F1C1-0588-4E9C-0CCBD299E9C5}"/>
              </a:ext>
            </a:extLst>
          </p:cNvPr>
          <p:cNvGraphicFramePr>
            <a:graphicFrameLocks noGrp="1"/>
          </p:cNvGraphicFramePr>
          <p:nvPr>
            <p:extLst>
              <p:ext uri="{D42A27DB-BD31-4B8C-83A1-F6EECF244321}">
                <p14:modId xmlns:p14="http://schemas.microsoft.com/office/powerpoint/2010/main" val="2757147591"/>
              </p:ext>
            </p:extLst>
          </p:nvPr>
        </p:nvGraphicFramePr>
        <p:xfrm>
          <a:off x="587023" y="1528763"/>
          <a:ext cx="10728680" cy="4932825"/>
        </p:xfrm>
        <a:graphic>
          <a:graphicData uri="http://schemas.openxmlformats.org/drawingml/2006/table">
            <a:tbl>
              <a:tblPr firstRow="1" firstCol="1" bandRow="1">
                <a:tableStyleId>{21E4AEA4-8DFA-4A89-87EB-49C32662AFE0}</a:tableStyleId>
              </a:tblPr>
              <a:tblGrid>
                <a:gridCol w="2796933">
                  <a:extLst>
                    <a:ext uri="{9D8B030D-6E8A-4147-A177-3AD203B41FA5}">
                      <a16:colId xmlns:a16="http://schemas.microsoft.com/office/drawing/2014/main" val="2275385207"/>
                    </a:ext>
                  </a:extLst>
                </a:gridCol>
                <a:gridCol w="886170">
                  <a:extLst>
                    <a:ext uri="{9D8B030D-6E8A-4147-A177-3AD203B41FA5}">
                      <a16:colId xmlns:a16="http://schemas.microsoft.com/office/drawing/2014/main" val="3599538417"/>
                    </a:ext>
                  </a:extLst>
                </a:gridCol>
                <a:gridCol w="886170">
                  <a:extLst>
                    <a:ext uri="{9D8B030D-6E8A-4147-A177-3AD203B41FA5}">
                      <a16:colId xmlns:a16="http://schemas.microsoft.com/office/drawing/2014/main" val="1457125858"/>
                    </a:ext>
                  </a:extLst>
                </a:gridCol>
                <a:gridCol w="886170">
                  <a:extLst>
                    <a:ext uri="{9D8B030D-6E8A-4147-A177-3AD203B41FA5}">
                      <a16:colId xmlns:a16="http://schemas.microsoft.com/office/drawing/2014/main" val="3555003123"/>
                    </a:ext>
                  </a:extLst>
                </a:gridCol>
                <a:gridCol w="886170">
                  <a:extLst>
                    <a:ext uri="{9D8B030D-6E8A-4147-A177-3AD203B41FA5}">
                      <a16:colId xmlns:a16="http://schemas.microsoft.com/office/drawing/2014/main" val="1597122516"/>
                    </a:ext>
                  </a:extLst>
                </a:gridCol>
                <a:gridCol w="876703">
                  <a:extLst>
                    <a:ext uri="{9D8B030D-6E8A-4147-A177-3AD203B41FA5}">
                      <a16:colId xmlns:a16="http://schemas.microsoft.com/office/drawing/2014/main" val="3376844331"/>
                    </a:ext>
                  </a:extLst>
                </a:gridCol>
                <a:gridCol w="876703">
                  <a:extLst>
                    <a:ext uri="{9D8B030D-6E8A-4147-A177-3AD203B41FA5}">
                      <a16:colId xmlns:a16="http://schemas.microsoft.com/office/drawing/2014/main" val="911582771"/>
                    </a:ext>
                  </a:extLst>
                </a:gridCol>
                <a:gridCol w="877887">
                  <a:extLst>
                    <a:ext uri="{9D8B030D-6E8A-4147-A177-3AD203B41FA5}">
                      <a16:colId xmlns:a16="http://schemas.microsoft.com/office/drawing/2014/main" val="956273422"/>
                    </a:ext>
                  </a:extLst>
                </a:gridCol>
                <a:gridCol w="877887">
                  <a:extLst>
                    <a:ext uri="{9D8B030D-6E8A-4147-A177-3AD203B41FA5}">
                      <a16:colId xmlns:a16="http://schemas.microsoft.com/office/drawing/2014/main" val="4192717612"/>
                    </a:ext>
                  </a:extLst>
                </a:gridCol>
                <a:gridCol w="877887">
                  <a:extLst>
                    <a:ext uri="{9D8B030D-6E8A-4147-A177-3AD203B41FA5}">
                      <a16:colId xmlns:a16="http://schemas.microsoft.com/office/drawing/2014/main" val="3506790987"/>
                    </a:ext>
                  </a:extLst>
                </a:gridCol>
              </a:tblGrid>
              <a:tr h="455345">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806846928"/>
                  </a:ext>
                </a:extLst>
              </a:tr>
              <a:tr h="1463285">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Frauen in %</a:t>
                      </a:r>
                    </a:p>
                    <a:p>
                      <a:pPr marL="71755" marR="71755" algn="ctr">
                        <a:lnSpc>
                          <a:spcPct val="107000"/>
                        </a:lnSpc>
                        <a:spcAft>
                          <a:spcPts val="800"/>
                        </a:spcAft>
                      </a:pPr>
                      <a:r>
                        <a:rPr lang="de-DE" sz="1600" dirty="0">
                          <a:effectLst/>
                        </a:rPr>
                        <a:t> </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3100324639"/>
                  </a:ext>
                </a:extLst>
              </a:tr>
              <a:tr h="378373">
                <a:tc>
                  <a:txBody>
                    <a:bodyPr/>
                    <a:lstStyle/>
                    <a:p>
                      <a:pPr>
                        <a:lnSpc>
                          <a:spcPct val="107000"/>
                        </a:lnSpc>
                        <a:spcAft>
                          <a:spcPts val="800"/>
                        </a:spcAft>
                      </a:pPr>
                      <a:r>
                        <a:rPr lang="de-DE" sz="1400" dirty="0">
                          <a:effectLst/>
                        </a:rPr>
                        <a:t>Heilerziehungspfleger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80,0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15</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extLst>
                  <a:ext uri="{0D108BD9-81ED-4DB2-BD59-A6C34878D82A}">
                    <a16:rowId xmlns:a16="http://schemas.microsoft.com/office/drawing/2014/main" val="1975519731"/>
                  </a:ext>
                </a:extLst>
              </a:tr>
              <a:tr h="297945">
                <a:tc>
                  <a:txBody>
                    <a:bodyPr/>
                    <a:lstStyle/>
                    <a:p>
                      <a:pPr>
                        <a:lnSpc>
                          <a:spcPct val="107000"/>
                        </a:lnSpc>
                        <a:spcAft>
                          <a:spcPts val="800"/>
                        </a:spcAft>
                      </a:pPr>
                      <a:r>
                        <a:rPr lang="de-DE" sz="1400" dirty="0">
                          <a:effectLst/>
                        </a:rPr>
                        <a:t>Erzieher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2 229</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88,2</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1 986</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1 506</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249</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141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141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57%</a:t>
                      </a:r>
                    </a:p>
                  </a:txBody>
                  <a:tcPr marL="68580" marR="68580" marT="0" marB="0" anchor="b"/>
                </a:tc>
                <a:extLst>
                  <a:ext uri="{0D108BD9-81ED-4DB2-BD59-A6C34878D82A}">
                    <a16:rowId xmlns:a16="http://schemas.microsoft.com/office/drawing/2014/main" val="1931375819"/>
                  </a:ext>
                </a:extLst>
              </a:tr>
              <a:tr h="297945">
                <a:tc>
                  <a:txBody>
                    <a:bodyPr/>
                    <a:lstStyle/>
                    <a:p>
                      <a:pPr>
                        <a:lnSpc>
                          <a:spcPct val="107000"/>
                        </a:lnSpc>
                        <a:spcAft>
                          <a:spcPts val="800"/>
                        </a:spcAft>
                      </a:pPr>
                      <a:r>
                        <a:rPr lang="de-DE" sz="1400" dirty="0">
                          <a:effectLst/>
                        </a:rPr>
                        <a:t>Sozialpädagoge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741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84,2</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618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579</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54</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69%</a:t>
                      </a:r>
                    </a:p>
                  </a:txBody>
                  <a:tcPr marL="68580" marR="68580" marT="0" marB="0" anchor="b"/>
                </a:tc>
                <a:extLst>
                  <a:ext uri="{0D108BD9-81ED-4DB2-BD59-A6C34878D82A}">
                    <a16:rowId xmlns:a16="http://schemas.microsoft.com/office/drawing/2014/main" val="1902050383"/>
                  </a:ext>
                </a:extLst>
              </a:tr>
              <a:tr h="339187">
                <a:tc>
                  <a:txBody>
                    <a:bodyPr/>
                    <a:lstStyle/>
                    <a:p>
                      <a:pPr>
                        <a:lnSpc>
                          <a:spcPct val="107000"/>
                        </a:lnSpc>
                        <a:spcAft>
                          <a:spcPts val="800"/>
                        </a:spcAft>
                      </a:pPr>
                      <a:r>
                        <a:rPr lang="de-DE" sz="1400" dirty="0">
                          <a:effectLst/>
                        </a:rPr>
                        <a:t>Sonderpädagoge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9">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 </a:t>
                      </a: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950543609"/>
                  </a:ext>
                </a:extLst>
              </a:tr>
              <a:tr h="297945">
                <a:tc>
                  <a:txBody>
                    <a:bodyPr/>
                    <a:lstStyle/>
                    <a:p>
                      <a:pPr>
                        <a:lnSpc>
                          <a:spcPct val="107000"/>
                        </a:lnSpc>
                        <a:spcAft>
                          <a:spcPts val="800"/>
                        </a:spcAft>
                      </a:pPr>
                      <a:r>
                        <a:rPr lang="de-DE" sz="1400" dirty="0">
                          <a:effectLst/>
                        </a:rPr>
                        <a:t>Heilpädagoge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100,0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45</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42</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70%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18</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60%</a:t>
                      </a:r>
                    </a:p>
                  </a:txBody>
                  <a:tcPr marL="68580" marR="68580" marT="0" marB="0" anchor="ctr"/>
                </a:tc>
                <a:extLst>
                  <a:ext uri="{0D108BD9-81ED-4DB2-BD59-A6C34878D82A}">
                    <a16:rowId xmlns:a16="http://schemas.microsoft.com/office/drawing/2014/main" val="2407652581"/>
                  </a:ext>
                </a:extLst>
              </a:tr>
              <a:tr h="297945">
                <a:tc>
                  <a:txBody>
                    <a:bodyPr/>
                    <a:lstStyle/>
                    <a:p>
                      <a:pPr>
                        <a:lnSpc>
                          <a:spcPct val="107000"/>
                        </a:lnSpc>
                        <a:spcAft>
                          <a:spcPts val="800"/>
                        </a:spcAft>
                      </a:pPr>
                      <a:r>
                        <a:rPr lang="de-DE" sz="1400" dirty="0">
                          <a:effectLst/>
                        </a:rPr>
                        <a:t>Pflegefachkraft</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2 358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78,2</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1.809</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1.791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76%</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243</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210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207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85%</a:t>
                      </a:r>
                    </a:p>
                  </a:txBody>
                  <a:tcPr marL="68580" marR="68580" marT="0" marB="0" anchor="ctr"/>
                </a:tc>
                <a:extLst>
                  <a:ext uri="{0D108BD9-81ED-4DB2-BD59-A6C34878D82A}">
                    <a16:rowId xmlns:a16="http://schemas.microsoft.com/office/drawing/2014/main" val="3368670225"/>
                  </a:ext>
                </a:extLst>
              </a:tr>
              <a:tr h="345016">
                <a:tc>
                  <a:txBody>
                    <a:bodyPr/>
                    <a:lstStyle/>
                    <a:p>
                      <a:pPr>
                        <a:lnSpc>
                          <a:spcPct val="107000"/>
                        </a:lnSpc>
                        <a:spcAft>
                          <a:spcPts val="800"/>
                        </a:spcAft>
                      </a:pPr>
                      <a:r>
                        <a:rPr lang="de-DE" sz="1400" dirty="0">
                          <a:effectLst/>
                        </a:rPr>
                        <a:t>Gesundheits- und Krankenpfleger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22 218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74,3</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18 843</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18 522</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83%</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4 155</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3 207</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3 093</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74%</a:t>
                      </a:r>
                    </a:p>
                  </a:txBody>
                  <a:tcPr marL="68580" marR="68580" marT="0" marB="0" anchor="ctr"/>
                </a:tc>
                <a:extLst>
                  <a:ext uri="{0D108BD9-81ED-4DB2-BD59-A6C34878D82A}">
                    <a16:rowId xmlns:a16="http://schemas.microsoft.com/office/drawing/2014/main" val="2169933600"/>
                  </a:ext>
                </a:extLst>
              </a:tr>
              <a:tr h="461894">
                <a:tc>
                  <a:txBody>
                    <a:bodyPr/>
                    <a:lstStyle/>
                    <a:p>
                      <a:pPr>
                        <a:lnSpc>
                          <a:spcPct val="107000"/>
                        </a:lnSpc>
                        <a:spcAft>
                          <a:spcPts val="800"/>
                        </a:spcAft>
                      </a:pPr>
                      <a:r>
                        <a:rPr lang="de-DE" sz="1400" dirty="0">
                          <a:effectLst/>
                        </a:rPr>
                        <a:t>Gesundheits- und Kinderkrankenpfleger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528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86,9</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444</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435</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82%</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66</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48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73%</a:t>
                      </a:r>
                    </a:p>
                  </a:txBody>
                  <a:tcPr marL="68580" marR="68580" marT="0" marB="0" anchor="ctr"/>
                </a:tc>
                <a:extLst>
                  <a:ext uri="{0D108BD9-81ED-4DB2-BD59-A6C34878D82A}">
                    <a16:rowId xmlns:a16="http://schemas.microsoft.com/office/drawing/2014/main" val="2792061174"/>
                  </a:ext>
                </a:extLst>
              </a:tr>
              <a:tr h="297945">
                <a:tc>
                  <a:txBody>
                    <a:bodyPr/>
                    <a:lstStyle/>
                    <a:p>
                      <a:pPr>
                        <a:lnSpc>
                          <a:spcPct val="107000"/>
                        </a:lnSpc>
                        <a:spcAft>
                          <a:spcPts val="800"/>
                        </a:spcAft>
                      </a:pPr>
                      <a:r>
                        <a:rPr lang="de-DE" sz="1400" dirty="0">
                          <a:effectLst/>
                        </a:rPr>
                        <a:t>Altenpfleger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159</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73,6</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117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60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39</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24</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62%</a:t>
                      </a:r>
                    </a:p>
                  </a:txBody>
                  <a:tcPr marL="68580" marR="68580" marT="0" marB="0" anchor="ctr"/>
                </a:tc>
                <a:extLst>
                  <a:ext uri="{0D108BD9-81ED-4DB2-BD59-A6C34878D82A}">
                    <a16:rowId xmlns:a16="http://schemas.microsoft.com/office/drawing/2014/main" val="491169438"/>
                  </a:ext>
                </a:extLst>
              </a:tr>
            </a:tbl>
          </a:graphicData>
        </a:graphic>
      </p:graphicFrame>
      <mc:AlternateContent xmlns:mc="http://schemas.openxmlformats.org/markup-compatibility/2006" xmlns:p14="http://schemas.microsoft.com/office/powerpoint/2010/main">
        <mc:Choice Requires="p14">
          <p:contentPart p14:bwMode="auto" r:id="rId3">
            <p14:nvContentPartPr>
              <p14:cNvPr id="2" name="Freihand 1">
                <a:extLst>
                  <a:ext uri="{FF2B5EF4-FFF2-40B4-BE49-F238E27FC236}">
                    <a16:creationId xmlns:a16="http://schemas.microsoft.com/office/drawing/2014/main" id="{31095B17-A1D5-12FD-1CC0-72DE7A9B78E8}"/>
                  </a:ext>
                </a:extLst>
              </p14:cNvPr>
              <p14:cNvContentPartPr/>
              <p14:nvPr/>
            </p14:nvContentPartPr>
            <p14:xfrm>
              <a:off x="7345317" y="3616900"/>
              <a:ext cx="450360" cy="11160"/>
            </p14:xfrm>
          </p:contentPart>
        </mc:Choice>
        <mc:Fallback xmlns="">
          <p:pic>
            <p:nvPicPr>
              <p:cNvPr id="2" name="Freihand 1">
                <a:extLst>
                  <a:ext uri="{FF2B5EF4-FFF2-40B4-BE49-F238E27FC236}">
                    <a16:creationId xmlns:a16="http://schemas.microsoft.com/office/drawing/2014/main" id="{31095B17-A1D5-12FD-1CC0-72DE7A9B78E8}"/>
                  </a:ext>
                </a:extLst>
              </p:cNvPr>
              <p:cNvPicPr/>
              <p:nvPr/>
            </p:nvPicPr>
            <p:blipFill>
              <a:blip r:embed="rId4"/>
              <a:stretch>
                <a:fillRect/>
              </a:stretch>
            </p:blipFill>
            <p:spPr>
              <a:xfrm>
                <a:off x="7291317" y="3508900"/>
                <a:ext cx="558000" cy="226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Freihand 3">
                <a:extLst>
                  <a:ext uri="{FF2B5EF4-FFF2-40B4-BE49-F238E27FC236}">
                    <a16:creationId xmlns:a16="http://schemas.microsoft.com/office/drawing/2014/main" id="{AD939D87-9144-470D-C359-EBE076B817A5}"/>
                  </a:ext>
                </a:extLst>
              </p14:cNvPr>
              <p14:cNvContentPartPr/>
              <p14:nvPr/>
            </p14:nvContentPartPr>
            <p14:xfrm>
              <a:off x="7345317" y="4912900"/>
              <a:ext cx="451080" cy="41040"/>
            </p14:xfrm>
          </p:contentPart>
        </mc:Choice>
        <mc:Fallback xmlns="">
          <p:pic>
            <p:nvPicPr>
              <p:cNvPr id="4" name="Freihand 3">
                <a:extLst>
                  <a:ext uri="{FF2B5EF4-FFF2-40B4-BE49-F238E27FC236}">
                    <a16:creationId xmlns:a16="http://schemas.microsoft.com/office/drawing/2014/main" id="{AD939D87-9144-470D-C359-EBE076B817A5}"/>
                  </a:ext>
                </a:extLst>
              </p:cNvPr>
              <p:cNvPicPr/>
              <p:nvPr/>
            </p:nvPicPr>
            <p:blipFill>
              <a:blip r:embed="rId6"/>
              <a:stretch>
                <a:fillRect/>
              </a:stretch>
            </p:blipFill>
            <p:spPr>
              <a:xfrm>
                <a:off x="7291317" y="4804900"/>
                <a:ext cx="558720" cy="2566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Freihand 17">
                <a:extLst>
                  <a:ext uri="{FF2B5EF4-FFF2-40B4-BE49-F238E27FC236}">
                    <a16:creationId xmlns:a16="http://schemas.microsoft.com/office/drawing/2014/main" id="{87874BBF-FE8F-6DE2-65F6-B96B172A3683}"/>
                  </a:ext>
                </a:extLst>
              </p14:cNvPr>
              <p14:cNvContentPartPr/>
              <p14:nvPr/>
            </p14:nvContentPartPr>
            <p14:xfrm>
              <a:off x="10952157" y="4853860"/>
              <a:ext cx="302760" cy="59760"/>
            </p14:xfrm>
          </p:contentPart>
        </mc:Choice>
        <mc:Fallback xmlns="">
          <p:pic>
            <p:nvPicPr>
              <p:cNvPr id="18" name="Freihand 17">
                <a:extLst>
                  <a:ext uri="{FF2B5EF4-FFF2-40B4-BE49-F238E27FC236}">
                    <a16:creationId xmlns:a16="http://schemas.microsoft.com/office/drawing/2014/main" id="{87874BBF-FE8F-6DE2-65F6-B96B172A3683}"/>
                  </a:ext>
                </a:extLst>
              </p:cNvPr>
              <p:cNvPicPr/>
              <p:nvPr/>
            </p:nvPicPr>
            <p:blipFill>
              <a:blip r:embed="rId14"/>
              <a:stretch>
                <a:fillRect/>
              </a:stretch>
            </p:blipFill>
            <p:spPr>
              <a:xfrm>
                <a:off x="10898221" y="4746507"/>
                <a:ext cx="410272" cy="274109"/>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5" name="Freihand 4">
                <a:extLst>
                  <a:ext uri="{FF2B5EF4-FFF2-40B4-BE49-F238E27FC236}">
                    <a16:creationId xmlns:a16="http://schemas.microsoft.com/office/drawing/2014/main" id="{69255A34-9CFC-892C-9138-7BE4249F9FC4}"/>
                  </a:ext>
                </a:extLst>
              </p14:cNvPr>
              <p14:cNvContentPartPr/>
              <p14:nvPr/>
            </p14:nvContentPartPr>
            <p14:xfrm>
              <a:off x="10982560" y="3588460"/>
              <a:ext cx="262080" cy="18720"/>
            </p14:xfrm>
          </p:contentPart>
        </mc:Choice>
        <mc:Fallback xmlns="">
          <p:pic>
            <p:nvPicPr>
              <p:cNvPr id="5" name="Freihand 4">
                <a:extLst>
                  <a:ext uri="{FF2B5EF4-FFF2-40B4-BE49-F238E27FC236}">
                    <a16:creationId xmlns:a16="http://schemas.microsoft.com/office/drawing/2014/main" id="{69255A34-9CFC-892C-9138-7BE4249F9FC4}"/>
                  </a:ext>
                </a:extLst>
              </p:cNvPr>
              <p:cNvPicPr/>
              <p:nvPr/>
            </p:nvPicPr>
            <p:blipFill>
              <a:blip r:embed="rId16"/>
              <a:stretch>
                <a:fillRect/>
              </a:stretch>
            </p:blipFill>
            <p:spPr>
              <a:xfrm>
                <a:off x="10928920" y="3480820"/>
                <a:ext cx="369720" cy="2343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3" name="Freihand 12">
                <a:extLst>
                  <a:ext uri="{FF2B5EF4-FFF2-40B4-BE49-F238E27FC236}">
                    <a16:creationId xmlns:a16="http://schemas.microsoft.com/office/drawing/2014/main" id="{87B6DA78-6514-9EDE-23CB-C972D16C0E13}"/>
                  </a:ext>
                </a:extLst>
              </p14:cNvPr>
              <p14:cNvContentPartPr/>
              <p14:nvPr/>
            </p14:nvContentPartPr>
            <p14:xfrm>
              <a:off x="688413" y="3453169"/>
              <a:ext cx="1764720" cy="114480"/>
            </p14:xfrm>
          </p:contentPart>
        </mc:Choice>
        <mc:Fallback xmlns="">
          <p:pic>
            <p:nvPicPr>
              <p:cNvPr id="13" name="Freihand 12">
                <a:extLst>
                  <a:ext uri="{FF2B5EF4-FFF2-40B4-BE49-F238E27FC236}">
                    <a16:creationId xmlns:a16="http://schemas.microsoft.com/office/drawing/2014/main" id="{87B6DA78-6514-9EDE-23CB-C972D16C0E13}"/>
                  </a:ext>
                </a:extLst>
              </p:cNvPr>
              <p:cNvPicPr/>
              <p:nvPr/>
            </p:nvPicPr>
            <p:blipFill>
              <a:blip r:embed="rId18"/>
              <a:stretch>
                <a:fillRect/>
              </a:stretch>
            </p:blipFill>
            <p:spPr>
              <a:xfrm>
                <a:off x="634413" y="3345529"/>
                <a:ext cx="1872360" cy="33012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4" name="Freihand 13">
                <a:extLst>
                  <a:ext uri="{FF2B5EF4-FFF2-40B4-BE49-F238E27FC236}">
                    <a16:creationId xmlns:a16="http://schemas.microsoft.com/office/drawing/2014/main" id="{F674D339-35AB-150E-0510-538F9846EA90}"/>
                  </a:ext>
                </a:extLst>
              </p14:cNvPr>
              <p14:cNvContentPartPr/>
              <p14:nvPr/>
            </p14:nvContentPartPr>
            <p14:xfrm>
              <a:off x="767253" y="3556489"/>
              <a:ext cx="1231200" cy="22320"/>
            </p14:xfrm>
          </p:contentPart>
        </mc:Choice>
        <mc:Fallback xmlns="">
          <p:pic>
            <p:nvPicPr>
              <p:cNvPr id="14" name="Freihand 13">
                <a:extLst>
                  <a:ext uri="{FF2B5EF4-FFF2-40B4-BE49-F238E27FC236}">
                    <a16:creationId xmlns:a16="http://schemas.microsoft.com/office/drawing/2014/main" id="{F674D339-35AB-150E-0510-538F9846EA90}"/>
                  </a:ext>
                </a:extLst>
              </p:cNvPr>
              <p:cNvPicPr/>
              <p:nvPr/>
            </p:nvPicPr>
            <p:blipFill>
              <a:blip r:embed="rId20"/>
              <a:stretch>
                <a:fillRect/>
              </a:stretch>
            </p:blipFill>
            <p:spPr>
              <a:xfrm>
                <a:off x="713253" y="3448489"/>
                <a:ext cx="1338840" cy="23796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5" name="Freihand 14">
                <a:extLst>
                  <a:ext uri="{FF2B5EF4-FFF2-40B4-BE49-F238E27FC236}">
                    <a16:creationId xmlns:a16="http://schemas.microsoft.com/office/drawing/2014/main" id="{D312BB7D-616F-4B52-0B06-69E880272140}"/>
                  </a:ext>
                </a:extLst>
              </p14:cNvPr>
              <p14:cNvContentPartPr/>
              <p14:nvPr/>
            </p14:nvContentPartPr>
            <p14:xfrm>
              <a:off x="631893" y="4796329"/>
              <a:ext cx="1346400" cy="46440"/>
            </p14:xfrm>
          </p:contentPart>
        </mc:Choice>
        <mc:Fallback xmlns="">
          <p:pic>
            <p:nvPicPr>
              <p:cNvPr id="15" name="Freihand 14">
                <a:extLst>
                  <a:ext uri="{FF2B5EF4-FFF2-40B4-BE49-F238E27FC236}">
                    <a16:creationId xmlns:a16="http://schemas.microsoft.com/office/drawing/2014/main" id="{D312BB7D-616F-4B52-0B06-69E880272140}"/>
                  </a:ext>
                </a:extLst>
              </p:cNvPr>
              <p:cNvPicPr/>
              <p:nvPr/>
            </p:nvPicPr>
            <p:blipFill>
              <a:blip r:embed="rId22"/>
              <a:stretch>
                <a:fillRect/>
              </a:stretch>
            </p:blipFill>
            <p:spPr>
              <a:xfrm>
                <a:off x="577893" y="4688689"/>
                <a:ext cx="1454040" cy="26208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1" name="Freihand 20">
                <a:extLst>
                  <a:ext uri="{FF2B5EF4-FFF2-40B4-BE49-F238E27FC236}">
                    <a16:creationId xmlns:a16="http://schemas.microsoft.com/office/drawing/2014/main" id="{3958C58D-53BA-EE2D-C2FD-BAFAD445E144}"/>
                  </a:ext>
                </a:extLst>
              </p14:cNvPr>
              <p14:cNvContentPartPr/>
              <p14:nvPr/>
            </p14:nvContentPartPr>
            <p14:xfrm>
              <a:off x="992973" y="4898569"/>
              <a:ext cx="790200" cy="23400"/>
            </p14:xfrm>
          </p:contentPart>
        </mc:Choice>
        <mc:Fallback xmlns="">
          <p:pic>
            <p:nvPicPr>
              <p:cNvPr id="21" name="Freihand 20">
                <a:extLst>
                  <a:ext uri="{FF2B5EF4-FFF2-40B4-BE49-F238E27FC236}">
                    <a16:creationId xmlns:a16="http://schemas.microsoft.com/office/drawing/2014/main" id="{3958C58D-53BA-EE2D-C2FD-BAFAD445E144}"/>
                  </a:ext>
                </a:extLst>
              </p:cNvPr>
              <p:cNvPicPr/>
              <p:nvPr/>
            </p:nvPicPr>
            <p:blipFill>
              <a:blip r:embed="rId24"/>
              <a:stretch>
                <a:fillRect/>
              </a:stretch>
            </p:blipFill>
            <p:spPr>
              <a:xfrm>
                <a:off x="938973" y="4790569"/>
                <a:ext cx="897840" cy="23904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2" name="Freihand 21">
                <a:extLst>
                  <a:ext uri="{FF2B5EF4-FFF2-40B4-BE49-F238E27FC236}">
                    <a16:creationId xmlns:a16="http://schemas.microsoft.com/office/drawing/2014/main" id="{AC6C6A1B-CBD7-A262-D6A6-D00D16F0BDA1}"/>
                  </a:ext>
                </a:extLst>
              </p14:cNvPr>
              <p14:cNvContentPartPr/>
              <p14:nvPr/>
            </p14:nvContentPartPr>
            <p14:xfrm>
              <a:off x="688413" y="6287089"/>
              <a:ext cx="999720" cy="23400"/>
            </p14:xfrm>
          </p:contentPart>
        </mc:Choice>
        <mc:Fallback xmlns="">
          <p:pic>
            <p:nvPicPr>
              <p:cNvPr id="22" name="Freihand 21">
                <a:extLst>
                  <a:ext uri="{FF2B5EF4-FFF2-40B4-BE49-F238E27FC236}">
                    <a16:creationId xmlns:a16="http://schemas.microsoft.com/office/drawing/2014/main" id="{AC6C6A1B-CBD7-A262-D6A6-D00D16F0BDA1}"/>
                  </a:ext>
                </a:extLst>
              </p:cNvPr>
              <p:cNvPicPr/>
              <p:nvPr/>
            </p:nvPicPr>
            <p:blipFill>
              <a:blip r:embed="rId26"/>
              <a:stretch>
                <a:fillRect/>
              </a:stretch>
            </p:blipFill>
            <p:spPr>
              <a:xfrm>
                <a:off x="634413" y="6179089"/>
                <a:ext cx="1107360" cy="23904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35" name="Freihand 34">
                <a:extLst>
                  <a:ext uri="{FF2B5EF4-FFF2-40B4-BE49-F238E27FC236}">
                    <a16:creationId xmlns:a16="http://schemas.microsoft.com/office/drawing/2014/main" id="{C462B774-D92E-94DD-D8A7-8B0D6DCB6B20}"/>
                  </a:ext>
                </a:extLst>
              </p14:cNvPr>
              <p14:cNvContentPartPr/>
              <p14:nvPr/>
            </p14:nvContentPartPr>
            <p14:xfrm>
              <a:off x="8184333" y="4029529"/>
              <a:ext cx="462240" cy="360"/>
            </p14:xfrm>
          </p:contentPart>
        </mc:Choice>
        <mc:Fallback xmlns="">
          <p:pic>
            <p:nvPicPr>
              <p:cNvPr id="35" name="Freihand 34">
                <a:extLst>
                  <a:ext uri="{FF2B5EF4-FFF2-40B4-BE49-F238E27FC236}">
                    <a16:creationId xmlns:a16="http://schemas.microsoft.com/office/drawing/2014/main" id="{C462B774-D92E-94DD-D8A7-8B0D6DCB6B20}"/>
                  </a:ext>
                </a:extLst>
              </p:cNvPr>
              <p:cNvPicPr/>
              <p:nvPr/>
            </p:nvPicPr>
            <p:blipFill>
              <a:blip r:embed="rId28"/>
              <a:stretch>
                <a:fillRect/>
              </a:stretch>
            </p:blipFill>
            <p:spPr>
              <a:xfrm>
                <a:off x="8130333" y="3921889"/>
                <a:ext cx="5698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36" name="Freihand 35">
                <a:extLst>
                  <a:ext uri="{FF2B5EF4-FFF2-40B4-BE49-F238E27FC236}">
                    <a16:creationId xmlns:a16="http://schemas.microsoft.com/office/drawing/2014/main" id="{CCEE969F-1ADE-43A7-27EF-B5BD4DCB096F}"/>
                  </a:ext>
                </a:extLst>
              </p14:cNvPr>
              <p14:cNvContentPartPr/>
              <p14:nvPr/>
            </p14:nvContentPartPr>
            <p14:xfrm>
              <a:off x="8252013" y="4277569"/>
              <a:ext cx="416160" cy="35280"/>
            </p14:xfrm>
          </p:contentPart>
        </mc:Choice>
        <mc:Fallback xmlns="">
          <p:pic>
            <p:nvPicPr>
              <p:cNvPr id="36" name="Freihand 35">
                <a:extLst>
                  <a:ext uri="{FF2B5EF4-FFF2-40B4-BE49-F238E27FC236}">
                    <a16:creationId xmlns:a16="http://schemas.microsoft.com/office/drawing/2014/main" id="{CCEE969F-1ADE-43A7-27EF-B5BD4DCB096F}"/>
                  </a:ext>
                </a:extLst>
              </p:cNvPr>
              <p:cNvPicPr/>
              <p:nvPr/>
            </p:nvPicPr>
            <p:blipFill>
              <a:blip r:embed="rId30"/>
              <a:stretch>
                <a:fillRect/>
              </a:stretch>
            </p:blipFill>
            <p:spPr>
              <a:xfrm>
                <a:off x="8198013" y="4169929"/>
                <a:ext cx="523800" cy="25092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37" name="Freihand 36">
                <a:extLst>
                  <a:ext uri="{FF2B5EF4-FFF2-40B4-BE49-F238E27FC236}">
                    <a16:creationId xmlns:a16="http://schemas.microsoft.com/office/drawing/2014/main" id="{763B042F-AF4C-6307-A0A7-87678FB85936}"/>
                  </a:ext>
                </a:extLst>
              </p14:cNvPr>
              <p14:cNvContentPartPr/>
              <p14:nvPr/>
            </p14:nvContentPartPr>
            <p14:xfrm>
              <a:off x="7427613" y="6310129"/>
              <a:ext cx="312840" cy="360"/>
            </p14:xfrm>
          </p:contentPart>
        </mc:Choice>
        <mc:Fallback xmlns="">
          <p:pic>
            <p:nvPicPr>
              <p:cNvPr id="37" name="Freihand 36">
                <a:extLst>
                  <a:ext uri="{FF2B5EF4-FFF2-40B4-BE49-F238E27FC236}">
                    <a16:creationId xmlns:a16="http://schemas.microsoft.com/office/drawing/2014/main" id="{763B042F-AF4C-6307-A0A7-87678FB85936}"/>
                  </a:ext>
                </a:extLst>
              </p:cNvPr>
              <p:cNvPicPr/>
              <p:nvPr/>
            </p:nvPicPr>
            <p:blipFill>
              <a:blip r:embed="rId32"/>
              <a:stretch>
                <a:fillRect/>
              </a:stretch>
            </p:blipFill>
            <p:spPr>
              <a:xfrm>
                <a:off x="7373613" y="6202489"/>
                <a:ext cx="4204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38" name="Freihand 37">
                <a:extLst>
                  <a:ext uri="{FF2B5EF4-FFF2-40B4-BE49-F238E27FC236}">
                    <a16:creationId xmlns:a16="http://schemas.microsoft.com/office/drawing/2014/main" id="{7907339D-ACAB-23F2-22DD-AC9BEB38F4CA}"/>
                  </a:ext>
                </a:extLst>
              </p14:cNvPr>
              <p14:cNvContentPartPr/>
              <p14:nvPr/>
            </p14:nvContentPartPr>
            <p14:xfrm>
              <a:off x="10994853" y="6310489"/>
              <a:ext cx="335880" cy="34200"/>
            </p14:xfrm>
          </p:contentPart>
        </mc:Choice>
        <mc:Fallback xmlns="">
          <p:pic>
            <p:nvPicPr>
              <p:cNvPr id="38" name="Freihand 37">
                <a:extLst>
                  <a:ext uri="{FF2B5EF4-FFF2-40B4-BE49-F238E27FC236}">
                    <a16:creationId xmlns:a16="http://schemas.microsoft.com/office/drawing/2014/main" id="{7907339D-ACAB-23F2-22DD-AC9BEB38F4CA}"/>
                  </a:ext>
                </a:extLst>
              </p:cNvPr>
              <p:cNvPicPr/>
              <p:nvPr/>
            </p:nvPicPr>
            <p:blipFill>
              <a:blip r:embed="rId34"/>
              <a:stretch>
                <a:fillRect/>
              </a:stretch>
            </p:blipFill>
            <p:spPr>
              <a:xfrm>
                <a:off x="10941213" y="6202849"/>
                <a:ext cx="443520" cy="24984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39" name="Freihand 38">
                <a:extLst>
                  <a:ext uri="{FF2B5EF4-FFF2-40B4-BE49-F238E27FC236}">
                    <a16:creationId xmlns:a16="http://schemas.microsoft.com/office/drawing/2014/main" id="{A4930F28-47C1-41A4-9208-1D2FCD1BED4E}"/>
                  </a:ext>
                </a:extLst>
              </p14:cNvPr>
              <p14:cNvContentPartPr/>
              <p14:nvPr/>
            </p14:nvContentPartPr>
            <p14:xfrm>
              <a:off x="8330853" y="6307969"/>
              <a:ext cx="325440" cy="59040"/>
            </p14:xfrm>
          </p:contentPart>
        </mc:Choice>
        <mc:Fallback xmlns="">
          <p:pic>
            <p:nvPicPr>
              <p:cNvPr id="39" name="Freihand 38">
                <a:extLst>
                  <a:ext uri="{FF2B5EF4-FFF2-40B4-BE49-F238E27FC236}">
                    <a16:creationId xmlns:a16="http://schemas.microsoft.com/office/drawing/2014/main" id="{A4930F28-47C1-41A4-9208-1D2FCD1BED4E}"/>
                  </a:ext>
                </a:extLst>
              </p:cNvPr>
              <p:cNvPicPr/>
              <p:nvPr/>
            </p:nvPicPr>
            <p:blipFill>
              <a:blip r:embed="rId36"/>
              <a:stretch>
                <a:fillRect/>
              </a:stretch>
            </p:blipFill>
            <p:spPr>
              <a:xfrm>
                <a:off x="8277213" y="6199969"/>
                <a:ext cx="433080" cy="27468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40" name="Freihand 39">
                <a:extLst>
                  <a:ext uri="{FF2B5EF4-FFF2-40B4-BE49-F238E27FC236}">
                    <a16:creationId xmlns:a16="http://schemas.microsoft.com/office/drawing/2014/main" id="{B4EE878E-4555-7DE7-A20E-6E8FD087915C}"/>
                  </a:ext>
                </a:extLst>
              </p14:cNvPr>
              <p14:cNvContentPartPr/>
              <p14:nvPr/>
            </p14:nvContentPartPr>
            <p14:xfrm>
              <a:off x="8421213" y="3679249"/>
              <a:ext cx="350640" cy="46440"/>
            </p14:xfrm>
          </p:contentPart>
        </mc:Choice>
        <mc:Fallback xmlns="">
          <p:pic>
            <p:nvPicPr>
              <p:cNvPr id="40" name="Freihand 39">
                <a:extLst>
                  <a:ext uri="{FF2B5EF4-FFF2-40B4-BE49-F238E27FC236}">
                    <a16:creationId xmlns:a16="http://schemas.microsoft.com/office/drawing/2014/main" id="{B4EE878E-4555-7DE7-A20E-6E8FD087915C}"/>
                  </a:ext>
                </a:extLst>
              </p:cNvPr>
              <p:cNvPicPr/>
              <p:nvPr/>
            </p:nvPicPr>
            <p:blipFill>
              <a:blip r:embed="rId38"/>
              <a:stretch>
                <a:fillRect/>
              </a:stretch>
            </p:blipFill>
            <p:spPr>
              <a:xfrm>
                <a:off x="8367213" y="3571249"/>
                <a:ext cx="458280" cy="26208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41" name="Freihand 40">
                <a:extLst>
                  <a:ext uri="{FF2B5EF4-FFF2-40B4-BE49-F238E27FC236}">
                    <a16:creationId xmlns:a16="http://schemas.microsoft.com/office/drawing/2014/main" id="{BF9F93C3-5509-F846-42B6-E2F8DE6A4085}"/>
                  </a:ext>
                </a:extLst>
              </p14:cNvPr>
              <p14:cNvContentPartPr/>
              <p14:nvPr/>
            </p14:nvContentPartPr>
            <p14:xfrm>
              <a:off x="8398533" y="4865089"/>
              <a:ext cx="268920" cy="11880"/>
            </p14:xfrm>
          </p:contentPart>
        </mc:Choice>
        <mc:Fallback xmlns="">
          <p:pic>
            <p:nvPicPr>
              <p:cNvPr id="41" name="Freihand 40">
                <a:extLst>
                  <a:ext uri="{FF2B5EF4-FFF2-40B4-BE49-F238E27FC236}">
                    <a16:creationId xmlns:a16="http://schemas.microsoft.com/office/drawing/2014/main" id="{BF9F93C3-5509-F846-42B6-E2F8DE6A4085}"/>
                  </a:ext>
                </a:extLst>
              </p:cNvPr>
              <p:cNvPicPr/>
              <p:nvPr/>
            </p:nvPicPr>
            <p:blipFill>
              <a:blip r:embed="rId40"/>
              <a:stretch>
                <a:fillRect/>
              </a:stretch>
            </p:blipFill>
            <p:spPr>
              <a:xfrm>
                <a:off x="8344893" y="4757089"/>
                <a:ext cx="376560" cy="22752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42" name="Freihand 41">
                <a:extLst>
                  <a:ext uri="{FF2B5EF4-FFF2-40B4-BE49-F238E27FC236}">
                    <a16:creationId xmlns:a16="http://schemas.microsoft.com/office/drawing/2014/main" id="{B35BB27B-6775-E4BF-3EEE-546A4654D399}"/>
                  </a:ext>
                </a:extLst>
              </p14:cNvPr>
              <p14:cNvContentPartPr/>
              <p14:nvPr/>
            </p14:nvContentPartPr>
            <p14:xfrm>
              <a:off x="14020653" y="2415289"/>
              <a:ext cx="360" cy="360"/>
            </p14:xfrm>
          </p:contentPart>
        </mc:Choice>
        <mc:Fallback xmlns="">
          <p:pic>
            <p:nvPicPr>
              <p:cNvPr id="42" name="Freihand 41">
                <a:extLst>
                  <a:ext uri="{FF2B5EF4-FFF2-40B4-BE49-F238E27FC236}">
                    <a16:creationId xmlns:a16="http://schemas.microsoft.com/office/drawing/2014/main" id="{B35BB27B-6775-E4BF-3EEE-546A4654D399}"/>
                  </a:ext>
                </a:extLst>
              </p:cNvPr>
              <p:cNvPicPr/>
              <p:nvPr/>
            </p:nvPicPr>
            <p:blipFill>
              <a:blip r:embed="rId42"/>
              <a:stretch>
                <a:fillRect/>
              </a:stretch>
            </p:blipFill>
            <p:spPr>
              <a:xfrm>
                <a:off x="13966653" y="2307289"/>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43" name="Freihand 42">
                <a:extLst>
                  <a:ext uri="{FF2B5EF4-FFF2-40B4-BE49-F238E27FC236}">
                    <a16:creationId xmlns:a16="http://schemas.microsoft.com/office/drawing/2014/main" id="{F560AD62-37C7-3BDB-D3B7-45DFA7FA82E9}"/>
                  </a:ext>
                </a:extLst>
              </p14:cNvPr>
              <p14:cNvContentPartPr/>
              <p14:nvPr/>
            </p14:nvContentPartPr>
            <p14:xfrm>
              <a:off x="10916013" y="3961489"/>
              <a:ext cx="402840" cy="11880"/>
            </p14:xfrm>
          </p:contentPart>
        </mc:Choice>
        <mc:Fallback xmlns="">
          <p:pic>
            <p:nvPicPr>
              <p:cNvPr id="43" name="Freihand 42">
                <a:extLst>
                  <a:ext uri="{FF2B5EF4-FFF2-40B4-BE49-F238E27FC236}">
                    <a16:creationId xmlns:a16="http://schemas.microsoft.com/office/drawing/2014/main" id="{F560AD62-37C7-3BDB-D3B7-45DFA7FA82E9}"/>
                  </a:ext>
                </a:extLst>
              </p:cNvPr>
              <p:cNvPicPr/>
              <p:nvPr/>
            </p:nvPicPr>
            <p:blipFill>
              <a:blip r:embed="rId44"/>
              <a:stretch>
                <a:fillRect/>
              </a:stretch>
            </p:blipFill>
            <p:spPr>
              <a:xfrm>
                <a:off x="10862013" y="3853849"/>
                <a:ext cx="510480" cy="22752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44" name="Freihand 43">
                <a:extLst>
                  <a:ext uri="{FF2B5EF4-FFF2-40B4-BE49-F238E27FC236}">
                    <a16:creationId xmlns:a16="http://schemas.microsoft.com/office/drawing/2014/main" id="{36209A1F-C1D3-331B-D1DD-741E00A4B646}"/>
                  </a:ext>
                </a:extLst>
              </p14:cNvPr>
              <p14:cNvContentPartPr/>
              <p14:nvPr/>
            </p14:nvContentPartPr>
            <p14:xfrm>
              <a:off x="10961373" y="4266049"/>
              <a:ext cx="318960" cy="12960"/>
            </p14:xfrm>
          </p:contentPart>
        </mc:Choice>
        <mc:Fallback xmlns="">
          <p:pic>
            <p:nvPicPr>
              <p:cNvPr id="44" name="Freihand 43">
                <a:extLst>
                  <a:ext uri="{FF2B5EF4-FFF2-40B4-BE49-F238E27FC236}">
                    <a16:creationId xmlns:a16="http://schemas.microsoft.com/office/drawing/2014/main" id="{36209A1F-C1D3-331B-D1DD-741E00A4B646}"/>
                  </a:ext>
                </a:extLst>
              </p:cNvPr>
              <p:cNvPicPr/>
              <p:nvPr/>
            </p:nvPicPr>
            <p:blipFill>
              <a:blip r:embed="rId46"/>
              <a:stretch>
                <a:fillRect/>
              </a:stretch>
            </p:blipFill>
            <p:spPr>
              <a:xfrm>
                <a:off x="10907373" y="4158409"/>
                <a:ext cx="426600" cy="228600"/>
              </a:xfrm>
              <a:prstGeom prst="rect">
                <a:avLst/>
              </a:prstGeom>
            </p:spPr>
          </p:pic>
        </mc:Fallback>
      </mc:AlternateContent>
    </p:spTree>
    <p:extLst>
      <p:ext uri="{BB962C8B-B14F-4D97-AF65-F5344CB8AC3E}">
        <p14:creationId xmlns:p14="http://schemas.microsoft.com/office/powerpoint/2010/main" val="1174426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501884"/>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1091153" cy="1325563"/>
          </a:xfrm>
        </p:spPr>
        <p:txBody>
          <a:bodyPr>
            <a:normAutofit/>
          </a:bodyPr>
          <a:lstStyle/>
          <a:p>
            <a:r>
              <a:rPr lang="de-DE" sz="2800" dirty="0"/>
              <a:t>Anerkennungsverfahren von </a:t>
            </a:r>
            <a:r>
              <a:rPr lang="de-DE" sz="2800" b="1" dirty="0"/>
              <a:t>qualifizierten Hilfskräften</a:t>
            </a:r>
            <a:br>
              <a:rPr lang="de-DE" sz="2800" dirty="0"/>
            </a:br>
            <a:r>
              <a:rPr lang="de-DE" sz="2800" dirty="0"/>
              <a:t> in Deutschland und in Bayern im Jahr 2022</a:t>
            </a:r>
            <a:br>
              <a:rPr lang="de-DE" sz="2800" dirty="0"/>
            </a:br>
            <a:r>
              <a:rPr lang="de-DE" sz="2800" dirty="0"/>
              <a:t> (nach § 16 </a:t>
            </a:r>
            <a:r>
              <a:rPr lang="de-DE" sz="2800" dirty="0" err="1"/>
              <a:t>AVPfleWoqG</a:t>
            </a:r>
            <a:r>
              <a:rPr lang="de-DE" sz="2800" dirty="0"/>
              <a:t>)</a:t>
            </a:r>
          </a:p>
        </p:txBody>
      </p:sp>
      <p:graphicFrame>
        <p:nvGraphicFramePr>
          <p:cNvPr id="2" name="Tabelle 1">
            <a:extLst>
              <a:ext uri="{FF2B5EF4-FFF2-40B4-BE49-F238E27FC236}">
                <a16:creationId xmlns:a16="http://schemas.microsoft.com/office/drawing/2014/main" id="{B50B91AC-1066-EAE4-AAE7-19C4A9A7EDB1}"/>
              </a:ext>
            </a:extLst>
          </p:cNvPr>
          <p:cNvGraphicFramePr>
            <a:graphicFrameLocks noGrp="1"/>
          </p:cNvGraphicFramePr>
          <p:nvPr>
            <p:extLst>
              <p:ext uri="{D42A27DB-BD31-4B8C-83A1-F6EECF244321}">
                <p14:modId xmlns:p14="http://schemas.microsoft.com/office/powerpoint/2010/main" val="962327674"/>
              </p:ext>
            </p:extLst>
          </p:nvPr>
        </p:nvGraphicFramePr>
        <p:xfrm>
          <a:off x="672663" y="1639614"/>
          <a:ext cx="10268605" cy="4814274"/>
        </p:xfrm>
        <a:graphic>
          <a:graphicData uri="http://schemas.openxmlformats.org/drawingml/2006/table">
            <a:tbl>
              <a:tblPr firstRow="1" firstCol="1" bandRow="1">
                <a:tableStyleId>{21E4AEA4-8DFA-4A89-87EB-49C32662AFE0}</a:tableStyleId>
              </a:tblPr>
              <a:tblGrid>
                <a:gridCol w="2676994">
                  <a:extLst>
                    <a:ext uri="{9D8B030D-6E8A-4147-A177-3AD203B41FA5}">
                      <a16:colId xmlns:a16="http://schemas.microsoft.com/office/drawing/2014/main" val="2639224875"/>
                    </a:ext>
                  </a:extLst>
                </a:gridCol>
                <a:gridCol w="848167">
                  <a:extLst>
                    <a:ext uri="{9D8B030D-6E8A-4147-A177-3AD203B41FA5}">
                      <a16:colId xmlns:a16="http://schemas.microsoft.com/office/drawing/2014/main" val="3750579178"/>
                    </a:ext>
                  </a:extLst>
                </a:gridCol>
                <a:gridCol w="848167">
                  <a:extLst>
                    <a:ext uri="{9D8B030D-6E8A-4147-A177-3AD203B41FA5}">
                      <a16:colId xmlns:a16="http://schemas.microsoft.com/office/drawing/2014/main" val="2593809505"/>
                    </a:ext>
                  </a:extLst>
                </a:gridCol>
                <a:gridCol w="848167">
                  <a:extLst>
                    <a:ext uri="{9D8B030D-6E8A-4147-A177-3AD203B41FA5}">
                      <a16:colId xmlns:a16="http://schemas.microsoft.com/office/drawing/2014/main" val="706905694"/>
                    </a:ext>
                  </a:extLst>
                </a:gridCol>
                <a:gridCol w="848167">
                  <a:extLst>
                    <a:ext uri="{9D8B030D-6E8A-4147-A177-3AD203B41FA5}">
                      <a16:colId xmlns:a16="http://schemas.microsoft.com/office/drawing/2014/main" val="3360715511"/>
                    </a:ext>
                  </a:extLst>
                </a:gridCol>
                <a:gridCol w="839110">
                  <a:extLst>
                    <a:ext uri="{9D8B030D-6E8A-4147-A177-3AD203B41FA5}">
                      <a16:colId xmlns:a16="http://schemas.microsoft.com/office/drawing/2014/main" val="337648008"/>
                    </a:ext>
                  </a:extLst>
                </a:gridCol>
                <a:gridCol w="839110">
                  <a:extLst>
                    <a:ext uri="{9D8B030D-6E8A-4147-A177-3AD203B41FA5}">
                      <a16:colId xmlns:a16="http://schemas.microsoft.com/office/drawing/2014/main" val="303415498"/>
                    </a:ext>
                  </a:extLst>
                </a:gridCol>
                <a:gridCol w="840241">
                  <a:extLst>
                    <a:ext uri="{9D8B030D-6E8A-4147-A177-3AD203B41FA5}">
                      <a16:colId xmlns:a16="http://schemas.microsoft.com/office/drawing/2014/main" val="3210138089"/>
                    </a:ext>
                  </a:extLst>
                </a:gridCol>
                <a:gridCol w="840241">
                  <a:extLst>
                    <a:ext uri="{9D8B030D-6E8A-4147-A177-3AD203B41FA5}">
                      <a16:colId xmlns:a16="http://schemas.microsoft.com/office/drawing/2014/main" val="2789487767"/>
                    </a:ext>
                  </a:extLst>
                </a:gridCol>
                <a:gridCol w="840241">
                  <a:extLst>
                    <a:ext uri="{9D8B030D-6E8A-4147-A177-3AD203B41FA5}">
                      <a16:colId xmlns:a16="http://schemas.microsoft.com/office/drawing/2014/main" val="3141739372"/>
                    </a:ext>
                  </a:extLst>
                </a:gridCol>
              </a:tblGrid>
              <a:tr h="451389">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527869252"/>
                  </a:ext>
                </a:extLst>
              </a:tr>
              <a:tr h="1988932">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Frauen</a:t>
                      </a:r>
                    </a:p>
                    <a:p>
                      <a:pPr marL="71755" marR="71755" algn="ctr">
                        <a:lnSpc>
                          <a:spcPct val="107000"/>
                        </a:lnSpc>
                        <a:spcAft>
                          <a:spcPts val="800"/>
                        </a:spcAft>
                      </a:pPr>
                      <a:r>
                        <a:rPr lang="de-DE" sz="1600" dirty="0">
                          <a:effectLst/>
                        </a:rPr>
                        <a:t> </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3198287674"/>
                  </a:ext>
                </a:extLst>
              </a:tr>
              <a:tr h="295357">
                <a:tc>
                  <a:txBody>
                    <a:bodyPr/>
                    <a:lstStyle/>
                    <a:p>
                      <a:pPr>
                        <a:lnSpc>
                          <a:spcPct val="107000"/>
                        </a:lnSpc>
                        <a:spcAft>
                          <a:spcPts val="800"/>
                        </a:spcAft>
                      </a:pPr>
                      <a:r>
                        <a:rPr lang="de-DE" sz="1400" dirty="0">
                          <a:effectLst/>
                        </a:rPr>
                        <a:t>Kinderpfleger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519</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501</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b="1" dirty="0">
                          <a:effectLst/>
                        </a:rPr>
                        <a:t>438</a:t>
                      </a: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378</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73%</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60489210"/>
                  </a:ext>
                </a:extLst>
              </a:tr>
              <a:tr h="342251">
                <a:tc>
                  <a:txBody>
                    <a:bodyPr/>
                    <a:lstStyle/>
                    <a:p>
                      <a:pPr>
                        <a:lnSpc>
                          <a:spcPct val="107000"/>
                        </a:lnSpc>
                        <a:spcAft>
                          <a:spcPts val="800"/>
                        </a:spcAft>
                      </a:pPr>
                      <a:r>
                        <a:rPr lang="de-DE" sz="1400" dirty="0">
                          <a:effectLst/>
                        </a:rPr>
                        <a:t>Heilerziehungspflegehelfer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3</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3</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b="1" dirty="0">
                          <a:effectLst/>
                        </a:rPr>
                        <a:t>0</a:t>
                      </a: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0</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a:t>
                      </a: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92114369"/>
                  </a:ext>
                </a:extLst>
              </a:tr>
              <a:tr h="358954">
                <a:tc>
                  <a:txBody>
                    <a:bodyPr/>
                    <a:lstStyle/>
                    <a:p>
                      <a:pPr>
                        <a:lnSpc>
                          <a:spcPct val="107000"/>
                        </a:lnSpc>
                        <a:spcAft>
                          <a:spcPts val="800"/>
                        </a:spcAft>
                      </a:pPr>
                      <a:r>
                        <a:rPr lang="de-DE" sz="1400" dirty="0">
                          <a:effectLst/>
                        </a:rPr>
                        <a:t>Sozialbetreuer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90</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42</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b="1" dirty="0">
                          <a:effectLst/>
                        </a:rPr>
                        <a:t>51</a:t>
                      </a: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39</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43%</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98300648"/>
                  </a:ext>
                </a:extLst>
              </a:tr>
              <a:tr h="601890">
                <a:tc>
                  <a:txBody>
                    <a:bodyPr/>
                    <a:lstStyle/>
                    <a:p>
                      <a:pPr>
                        <a:lnSpc>
                          <a:spcPct val="107000"/>
                        </a:lnSpc>
                        <a:spcAft>
                          <a:spcPts val="800"/>
                        </a:spcAft>
                      </a:pPr>
                      <a:r>
                        <a:rPr lang="de-DE" sz="1400" dirty="0">
                          <a:effectLst/>
                        </a:rPr>
                        <a:t>Pflegefachhelfer (Krankenpflege)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738</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579</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b="1" dirty="0">
                          <a:effectLst/>
                        </a:rPr>
                        <a:t>576</a:t>
                      </a: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a:effectLst/>
                        </a:rPr>
                        <a:t>549</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74%</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0820487"/>
                  </a:ext>
                </a:extLst>
              </a:tr>
              <a:tr h="775501">
                <a:tc>
                  <a:txBody>
                    <a:bodyPr/>
                    <a:lstStyle/>
                    <a:p>
                      <a:pPr>
                        <a:lnSpc>
                          <a:spcPct val="107000"/>
                        </a:lnSpc>
                        <a:spcAft>
                          <a:spcPts val="800"/>
                        </a:spcAft>
                      </a:pPr>
                      <a:r>
                        <a:rPr lang="de-DE" sz="1400" dirty="0">
                          <a:effectLst/>
                        </a:rPr>
                        <a:t>Pflegefachhelfer (Altenpflege)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105</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87</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b="1" dirty="0">
                          <a:effectLst/>
                        </a:rPr>
                        <a:t>63</a:t>
                      </a: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a:effectLst/>
                        </a:rPr>
                        <a:t>30</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29%</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61412050"/>
                  </a:ext>
                </a:extLst>
              </a:tr>
            </a:tbl>
          </a:graphicData>
        </a:graphic>
      </p:graphicFrame>
      <mc:AlternateContent xmlns:mc="http://schemas.openxmlformats.org/markup-compatibility/2006" xmlns:p14="http://schemas.microsoft.com/office/powerpoint/2010/main">
        <mc:Choice Requires="p14">
          <p:contentPart p14:bwMode="auto" r:id="rId3">
            <p14:nvContentPartPr>
              <p14:cNvPr id="6" name="Freihand 5">
                <a:extLst>
                  <a:ext uri="{FF2B5EF4-FFF2-40B4-BE49-F238E27FC236}">
                    <a16:creationId xmlns:a16="http://schemas.microsoft.com/office/drawing/2014/main" id="{A988FB0E-20C6-5053-C811-599CF8369925}"/>
                  </a:ext>
                </a:extLst>
              </p14:cNvPr>
              <p14:cNvContentPartPr/>
              <p14:nvPr/>
            </p14:nvContentPartPr>
            <p14:xfrm>
              <a:off x="3939573" y="4492129"/>
              <a:ext cx="269640" cy="11880"/>
            </p14:xfrm>
          </p:contentPart>
        </mc:Choice>
        <mc:Fallback xmlns="">
          <p:pic>
            <p:nvPicPr>
              <p:cNvPr id="6" name="Freihand 5">
                <a:extLst>
                  <a:ext uri="{FF2B5EF4-FFF2-40B4-BE49-F238E27FC236}">
                    <a16:creationId xmlns:a16="http://schemas.microsoft.com/office/drawing/2014/main" id="{A988FB0E-20C6-5053-C811-599CF8369925}"/>
                  </a:ext>
                </a:extLst>
              </p:cNvPr>
              <p:cNvPicPr/>
              <p:nvPr/>
            </p:nvPicPr>
            <p:blipFill>
              <a:blip r:embed="rId4"/>
              <a:stretch>
                <a:fillRect/>
              </a:stretch>
            </p:blipFill>
            <p:spPr>
              <a:xfrm>
                <a:off x="3885573" y="4384489"/>
                <a:ext cx="377280" cy="2275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 name="Freihand 8">
                <a:extLst>
                  <a:ext uri="{FF2B5EF4-FFF2-40B4-BE49-F238E27FC236}">
                    <a16:creationId xmlns:a16="http://schemas.microsoft.com/office/drawing/2014/main" id="{F8E5E23C-9383-D57A-EC1B-7FD50D73AECE}"/>
                  </a:ext>
                </a:extLst>
              </p14:cNvPr>
              <p14:cNvContentPartPr/>
              <p14:nvPr/>
            </p14:nvContentPartPr>
            <p14:xfrm>
              <a:off x="702813" y="4390609"/>
              <a:ext cx="2142360" cy="179640"/>
            </p14:xfrm>
          </p:contentPart>
        </mc:Choice>
        <mc:Fallback xmlns="">
          <p:pic>
            <p:nvPicPr>
              <p:cNvPr id="9" name="Freihand 8">
                <a:extLst>
                  <a:ext uri="{FF2B5EF4-FFF2-40B4-BE49-F238E27FC236}">
                    <a16:creationId xmlns:a16="http://schemas.microsoft.com/office/drawing/2014/main" id="{F8E5E23C-9383-D57A-EC1B-7FD50D73AECE}"/>
                  </a:ext>
                </a:extLst>
              </p:cNvPr>
              <p:cNvPicPr/>
              <p:nvPr/>
            </p:nvPicPr>
            <p:blipFill>
              <a:blip r:embed="rId6"/>
              <a:stretch>
                <a:fillRect/>
              </a:stretch>
            </p:blipFill>
            <p:spPr>
              <a:xfrm>
                <a:off x="648813" y="4282969"/>
                <a:ext cx="2250000" cy="3952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0" name="Freihand 9">
                <a:extLst>
                  <a:ext uri="{FF2B5EF4-FFF2-40B4-BE49-F238E27FC236}">
                    <a16:creationId xmlns:a16="http://schemas.microsoft.com/office/drawing/2014/main" id="{C03531D2-57E5-F92F-0564-A3D6B0627FC3}"/>
                  </a:ext>
                </a:extLst>
              </p14:cNvPr>
              <p14:cNvContentPartPr/>
              <p14:nvPr/>
            </p14:nvContentPartPr>
            <p14:xfrm>
              <a:off x="7201533" y="6016009"/>
              <a:ext cx="422640" cy="102600"/>
            </p14:xfrm>
          </p:contentPart>
        </mc:Choice>
        <mc:Fallback xmlns="">
          <p:pic>
            <p:nvPicPr>
              <p:cNvPr id="10" name="Freihand 9">
                <a:extLst>
                  <a:ext uri="{FF2B5EF4-FFF2-40B4-BE49-F238E27FC236}">
                    <a16:creationId xmlns:a16="http://schemas.microsoft.com/office/drawing/2014/main" id="{C03531D2-57E5-F92F-0564-A3D6B0627FC3}"/>
                  </a:ext>
                </a:extLst>
              </p:cNvPr>
              <p:cNvPicPr/>
              <p:nvPr/>
            </p:nvPicPr>
            <p:blipFill>
              <a:blip r:embed="rId8"/>
              <a:stretch>
                <a:fillRect/>
              </a:stretch>
            </p:blipFill>
            <p:spPr>
              <a:xfrm>
                <a:off x="7147893" y="5908009"/>
                <a:ext cx="530280" cy="3182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2" name="Freihand 11">
                <a:extLst>
                  <a:ext uri="{FF2B5EF4-FFF2-40B4-BE49-F238E27FC236}">
                    <a16:creationId xmlns:a16="http://schemas.microsoft.com/office/drawing/2014/main" id="{62210ADB-BA21-9E8C-E4C4-9F8032FCE06A}"/>
                  </a:ext>
                </a:extLst>
              </p14:cNvPr>
              <p14:cNvContentPartPr/>
              <p14:nvPr/>
            </p14:nvContentPartPr>
            <p14:xfrm>
              <a:off x="7156533" y="4909729"/>
              <a:ext cx="385920" cy="11880"/>
            </p14:xfrm>
          </p:contentPart>
        </mc:Choice>
        <mc:Fallback xmlns="">
          <p:pic>
            <p:nvPicPr>
              <p:cNvPr id="12" name="Freihand 11">
                <a:extLst>
                  <a:ext uri="{FF2B5EF4-FFF2-40B4-BE49-F238E27FC236}">
                    <a16:creationId xmlns:a16="http://schemas.microsoft.com/office/drawing/2014/main" id="{62210ADB-BA21-9E8C-E4C4-9F8032FCE06A}"/>
                  </a:ext>
                </a:extLst>
              </p:cNvPr>
              <p:cNvPicPr/>
              <p:nvPr/>
            </p:nvPicPr>
            <p:blipFill>
              <a:blip r:embed="rId10"/>
              <a:stretch>
                <a:fillRect/>
              </a:stretch>
            </p:blipFill>
            <p:spPr>
              <a:xfrm>
                <a:off x="7102533" y="4801729"/>
                <a:ext cx="493560" cy="2275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4" name="Freihand 3">
                <a:extLst>
                  <a:ext uri="{FF2B5EF4-FFF2-40B4-BE49-F238E27FC236}">
                    <a16:creationId xmlns:a16="http://schemas.microsoft.com/office/drawing/2014/main" id="{55B7F9FE-624C-6033-D27D-392AC5E95DBF}"/>
                  </a:ext>
                </a:extLst>
              </p14:cNvPr>
              <p14:cNvContentPartPr/>
              <p14:nvPr/>
            </p14:nvContentPartPr>
            <p14:xfrm>
              <a:off x="7324855" y="4519522"/>
              <a:ext cx="259200" cy="360"/>
            </p14:xfrm>
          </p:contentPart>
        </mc:Choice>
        <mc:Fallback xmlns="">
          <p:pic>
            <p:nvPicPr>
              <p:cNvPr id="4" name="Freihand 3">
                <a:extLst>
                  <a:ext uri="{FF2B5EF4-FFF2-40B4-BE49-F238E27FC236}">
                    <a16:creationId xmlns:a16="http://schemas.microsoft.com/office/drawing/2014/main" id="{55B7F9FE-624C-6033-D27D-392AC5E95DBF}"/>
                  </a:ext>
                </a:extLst>
              </p:cNvPr>
              <p:cNvPicPr/>
              <p:nvPr/>
            </p:nvPicPr>
            <p:blipFill>
              <a:blip r:embed="rId12"/>
              <a:stretch>
                <a:fillRect/>
              </a:stretch>
            </p:blipFill>
            <p:spPr>
              <a:xfrm>
                <a:off x="7271215" y="4411522"/>
                <a:ext cx="366840" cy="216000"/>
              </a:xfrm>
              <a:prstGeom prst="rect">
                <a:avLst/>
              </a:prstGeom>
            </p:spPr>
          </p:pic>
        </mc:Fallback>
      </mc:AlternateContent>
    </p:spTree>
    <p:extLst>
      <p:ext uri="{BB962C8B-B14F-4D97-AF65-F5344CB8AC3E}">
        <p14:creationId xmlns:p14="http://schemas.microsoft.com/office/powerpoint/2010/main" val="3958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501884"/>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1091153" cy="1325563"/>
          </a:xfrm>
        </p:spPr>
        <p:txBody>
          <a:bodyPr>
            <a:normAutofit/>
          </a:bodyPr>
          <a:lstStyle/>
          <a:p>
            <a:r>
              <a:rPr lang="de-DE" sz="2800" dirty="0"/>
              <a:t>Anerkennungsverfahren von </a:t>
            </a:r>
            <a:r>
              <a:rPr lang="de-DE" sz="2800" b="1" dirty="0"/>
              <a:t>qualifizierten Hilfskräften</a:t>
            </a:r>
            <a:br>
              <a:rPr lang="de-DE" sz="2800" dirty="0"/>
            </a:br>
            <a:r>
              <a:rPr lang="de-DE" sz="2800" dirty="0"/>
              <a:t> in Deutschland und in Bayern im Jahr 2022</a:t>
            </a:r>
            <a:br>
              <a:rPr lang="de-DE" sz="2800" dirty="0"/>
            </a:br>
            <a:r>
              <a:rPr lang="de-DE" sz="2800" dirty="0"/>
              <a:t> (nach § 16 </a:t>
            </a:r>
            <a:r>
              <a:rPr lang="de-DE" sz="2800" dirty="0" err="1"/>
              <a:t>AVPfleWoqG</a:t>
            </a:r>
            <a:r>
              <a:rPr lang="de-DE" sz="2800" dirty="0"/>
              <a:t>)</a:t>
            </a:r>
          </a:p>
        </p:txBody>
      </p:sp>
      <p:graphicFrame>
        <p:nvGraphicFramePr>
          <p:cNvPr id="2" name="Tabelle 1">
            <a:extLst>
              <a:ext uri="{FF2B5EF4-FFF2-40B4-BE49-F238E27FC236}">
                <a16:creationId xmlns:a16="http://schemas.microsoft.com/office/drawing/2014/main" id="{B50B91AC-1066-EAE4-AAE7-19C4A9A7EDB1}"/>
              </a:ext>
            </a:extLst>
          </p:cNvPr>
          <p:cNvGraphicFramePr>
            <a:graphicFrameLocks noGrp="1"/>
          </p:cNvGraphicFramePr>
          <p:nvPr>
            <p:extLst>
              <p:ext uri="{D42A27DB-BD31-4B8C-83A1-F6EECF244321}">
                <p14:modId xmlns:p14="http://schemas.microsoft.com/office/powerpoint/2010/main" val="1835609909"/>
              </p:ext>
            </p:extLst>
          </p:nvPr>
        </p:nvGraphicFramePr>
        <p:xfrm>
          <a:off x="672663" y="1639614"/>
          <a:ext cx="10268605" cy="4814274"/>
        </p:xfrm>
        <a:graphic>
          <a:graphicData uri="http://schemas.openxmlformats.org/drawingml/2006/table">
            <a:tbl>
              <a:tblPr firstRow="1" firstCol="1" bandRow="1">
                <a:tableStyleId>{21E4AEA4-8DFA-4A89-87EB-49C32662AFE0}</a:tableStyleId>
              </a:tblPr>
              <a:tblGrid>
                <a:gridCol w="2676994">
                  <a:extLst>
                    <a:ext uri="{9D8B030D-6E8A-4147-A177-3AD203B41FA5}">
                      <a16:colId xmlns:a16="http://schemas.microsoft.com/office/drawing/2014/main" val="2639224875"/>
                    </a:ext>
                  </a:extLst>
                </a:gridCol>
                <a:gridCol w="848167">
                  <a:extLst>
                    <a:ext uri="{9D8B030D-6E8A-4147-A177-3AD203B41FA5}">
                      <a16:colId xmlns:a16="http://schemas.microsoft.com/office/drawing/2014/main" val="3750579178"/>
                    </a:ext>
                  </a:extLst>
                </a:gridCol>
                <a:gridCol w="848167">
                  <a:extLst>
                    <a:ext uri="{9D8B030D-6E8A-4147-A177-3AD203B41FA5}">
                      <a16:colId xmlns:a16="http://schemas.microsoft.com/office/drawing/2014/main" val="2593809505"/>
                    </a:ext>
                  </a:extLst>
                </a:gridCol>
                <a:gridCol w="848167">
                  <a:extLst>
                    <a:ext uri="{9D8B030D-6E8A-4147-A177-3AD203B41FA5}">
                      <a16:colId xmlns:a16="http://schemas.microsoft.com/office/drawing/2014/main" val="706905694"/>
                    </a:ext>
                  </a:extLst>
                </a:gridCol>
                <a:gridCol w="848167">
                  <a:extLst>
                    <a:ext uri="{9D8B030D-6E8A-4147-A177-3AD203B41FA5}">
                      <a16:colId xmlns:a16="http://schemas.microsoft.com/office/drawing/2014/main" val="3360715511"/>
                    </a:ext>
                  </a:extLst>
                </a:gridCol>
                <a:gridCol w="839110">
                  <a:extLst>
                    <a:ext uri="{9D8B030D-6E8A-4147-A177-3AD203B41FA5}">
                      <a16:colId xmlns:a16="http://schemas.microsoft.com/office/drawing/2014/main" val="337648008"/>
                    </a:ext>
                  </a:extLst>
                </a:gridCol>
                <a:gridCol w="839110">
                  <a:extLst>
                    <a:ext uri="{9D8B030D-6E8A-4147-A177-3AD203B41FA5}">
                      <a16:colId xmlns:a16="http://schemas.microsoft.com/office/drawing/2014/main" val="303415498"/>
                    </a:ext>
                  </a:extLst>
                </a:gridCol>
                <a:gridCol w="840241">
                  <a:extLst>
                    <a:ext uri="{9D8B030D-6E8A-4147-A177-3AD203B41FA5}">
                      <a16:colId xmlns:a16="http://schemas.microsoft.com/office/drawing/2014/main" val="3210138089"/>
                    </a:ext>
                  </a:extLst>
                </a:gridCol>
                <a:gridCol w="840241">
                  <a:extLst>
                    <a:ext uri="{9D8B030D-6E8A-4147-A177-3AD203B41FA5}">
                      <a16:colId xmlns:a16="http://schemas.microsoft.com/office/drawing/2014/main" val="2789487767"/>
                    </a:ext>
                  </a:extLst>
                </a:gridCol>
                <a:gridCol w="840241">
                  <a:extLst>
                    <a:ext uri="{9D8B030D-6E8A-4147-A177-3AD203B41FA5}">
                      <a16:colId xmlns:a16="http://schemas.microsoft.com/office/drawing/2014/main" val="3141739372"/>
                    </a:ext>
                  </a:extLst>
                </a:gridCol>
              </a:tblGrid>
              <a:tr h="451389">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527869252"/>
                  </a:ext>
                </a:extLst>
              </a:tr>
              <a:tr h="1988932">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Frauen</a:t>
                      </a:r>
                    </a:p>
                    <a:p>
                      <a:pPr marL="71755" marR="71755" algn="ctr">
                        <a:lnSpc>
                          <a:spcPct val="107000"/>
                        </a:lnSpc>
                        <a:spcAft>
                          <a:spcPts val="800"/>
                        </a:spcAft>
                      </a:pPr>
                      <a:r>
                        <a:rPr lang="de-DE" sz="1600" dirty="0">
                          <a:effectLst/>
                        </a:rPr>
                        <a:t> </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3198287674"/>
                  </a:ext>
                </a:extLst>
              </a:tr>
              <a:tr h="295357">
                <a:tc>
                  <a:txBody>
                    <a:bodyPr/>
                    <a:lstStyle/>
                    <a:p>
                      <a:pPr>
                        <a:lnSpc>
                          <a:spcPct val="107000"/>
                        </a:lnSpc>
                        <a:spcAft>
                          <a:spcPts val="800"/>
                        </a:spcAft>
                      </a:pPr>
                      <a:r>
                        <a:rPr lang="de-DE" sz="1400" dirty="0">
                          <a:effectLst/>
                        </a:rPr>
                        <a:t>Kinderpfleger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519</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501</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b="1" dirty="0">
                          <a:effectLst/>
                        </a:rPr>
                        <a:t>438</a:t>
                      </a: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378</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73%</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78</a:t>
                      </a:r>
                    </a:p>
                  </a:txBody>
                  <a:tcPr marL="68580" marR="68580" marT="0" marB="0" anchor="ctr"/>
                </a:tc>
                <a:tc>
                  <a:txBody>
                    <a:bodyPr/>
                    <a:lstStyle/>
                    <a:p>
                      <a:pPr algn="r">
                        <a:lnSpc>
                          <a:spcPct val="107000"/>
                        </a:lnSpc>
                        <a:spcAft>
                          <a:spcPts val="800"/>
                        </a:spcAft>
                      </a:pPr>
                      <a:r>
                        <a:rPr lang="de-DE" sz="1400">
                          <a:effectLst/>
                          <a:latin typeface="Aptos" panose="020B0004020202020204" pitchFamily="34" charset="0"/>
                          <a:ea typeface="Aptos" panose="020B0004020202020204" pitchFamily="34" charset="0"/>
                          <a:cs typeface="Times New Roman" panose="02020603050405020304" pitchFamily="18" charset="0"/>
                        </a:rPr>
                        <a:t>33</a:t>
                      </a:r>
                    </a:p>
                  </a:txBody>
                  <a:tcPr marL="68580" marR="68580" marT="0" marB="0" anchor="ctr"/>
                </a:tc>
                <a:tc>
                  <a:txBody>
                    <a:bodyPr/>
                    <a:lstStyle/>
                    <a:p>
                      <a:pPr algn="r">
                        <a:lnSpc>
                          <a:spcPct val="107000"/>
                        </a:lnSpc>
                        <a:spcAft>
                          <a:spcPts val="800"/>
                        </a:spcAft>
                      </a:pPr>
                      <a:r>
                        <a:rPr lang="de-DE" sz="1400">
                          <a:effectLst/>
                          <a:latin typeface="Aptos" panose="020B0004020202020204" pitchFamily="34" charset="0"/>
                          <a:ea typeface="Aptos" panose="020B0004020202020204" pitchFamily="34" charset="0"/>
                          <a:cs typeface="Times New Roman" panose="02020603050405020304" pitchFamily="18" charset="0"/>
                        </a:rPr>
                        <a:t>33</a:t>
                      </a:r>
                    </a:p>
                  </a:txBody>
                  <a:tcPr marL="68580" marR="68580" marT="0" marB="0" anchor="ctr"/>
                </a:tc>
                <a:tc>
                  <a:txBody>
                    <a:bodyPr/>
                    <a:lstStyle/>
                    <a:p>
                      <a:pPr algn="r">
                        <a:lnSpc>
                          <a:spcPct val="107000"/>
                        </a:lnSpc>
                        <a:spcAft>
                          <a:spcPts val="800"/>
                        </a:spcAft>
                      </a:pPr>
                      <a:r>
                        <a:rPr lang="de-DE" sz="1400">
                          <a:solidFill>
                            <a:srgbClr val="000000"/>
                          </a:solidFill>
                          <a:effectLst/>
                          <a:latin typeface="Aptos Narrow" panose="020B0004020202020204" pitchFamily="34" charset="0"/>
                          <a:ea typeface="Aptos" panose="020B0004020202020204" pitchFamily="34" charset="0"/>
                          <a:cs typeface="Times New Roman" panose="02020603050405020304" pitchFamily="18" charset="0"/>
                        </a:rPr>
                        <a:t>42%</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60489210"/>
                  </a:ext>
                </a:extLst>
              </a:tr>
              <a:tr h="342251">
                <a:tc>
                  <a:txBody>
                    <a:bodyPr/>
                    <a:lstStyle/>
                    <a:p>
                      <a:pPr>
                        <a:lnSpc>
                          <a:spcPct val="107000"/>
                        </a:lnSpc>
                        <a:spcAft>
                          <a:spcPts val="800"/>
                        </a:spcAft>
                      </a:pPr>
                      <a:r>
                        <a:rPr lang="de-DE" sz="1400" dirty="0">
                          <a:effectLst/>
                        </a:rPr>
                        <a:t>Heilerziehungspflegehelfer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3</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3</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b="1" dirty="0">
                          <a:effectLst/>
                        </a:rPr>
                        <a:t>0</a:t>
                      </a: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0</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a:t>
                      </a: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3</a:t>
                      </a: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0</a:t>
                      </a: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0</a:t>
                      </a: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a:t>
                      </a:r>
                    </a:p>
                  </a:txBody>
                  <a:tcPr marL="68580" marR="68580" marT="0" marB="0" anchor="ctr"/>
                </a:tc>
                <a:extLst>
                  <a:ext uri="{0D108BD9-81ED-4DB2-BD59-A6C34878D82A}">
                    <a16:rowId xmlns:a16="http://schemas.microsoft.com/office/drawing/2014/main" val="1192114369"/>
                  </a:ext>
                </a:extLst>
              </a:tr>
              <a:tr h="358954">
                <a:tc>
                  <a:txBody>
                    <a:bodyPr/>
                    <a:lstStyle/>
                    <a:p>
                      <a:pPr>
                        <a:lnSpc>
                          <a:spcPct val="107000"/>
                        </a:lnSpc>
                        <a:spcAft>
                          <a:spcPts val="800"/>
                        </a:spcAft>
                      </a:pPr>
                      <a:r>
                        <a:rPr lang="de-DE" sz="1400" dirty="0">
                          <a:effectLst/>
                        </a:rPr>
                        <a:t>Sozialbetreuer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90</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42</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b="1" dirty="0">
                          <a:effectLst/>
                        </a:rPr>
                        <a:t>51</a:t>
                      </a: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39</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43%</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a:effectLst/>
                          <a:latin typeface="Aptos" panose="020B0004020202020204" pitchFamily="34" charset="0"/>
                          <a:ea typeface="Aptos" panose="020B0004020202020204" pitchFamily="34" charset="0"/>
                          <a:cs typeface="Times New Roman" panose="02020603050405020304" pitchFamily="18" charset="0"/>
                        </a:rPr>
                        <a:t>12</a:t>
                      </a:r>
                    </a:p>
                  </a:txBody>
                  <a:tcPr marL="68580" marR="68580" marT="0" marB="0" anchor="ctr"/>
                </a:tc>
                <a:tc>
                  <a:txBody>
                    <a:bodyPr/>
                    <a:lstStyle/>
                    <a:p>
                      <a:pPr algn="r">
                        <a:lnSpc>
                          <a:spcPct val="107000"/>
                        </a:lnSpc>
                        <a:spcAft>
                          <a:spcPts val="800"/>
                        </a:spcAft>
                      </a:pPr>
                      <a:r>
                        <a:rPr lang="de-DE" sz="1400">
                          <a:effectLst/>
                          <a:latin typeface="Aptos" panose="020B0004020202020204" pitchFamily="34" charset="0"/>
                          <a:ea typeface="Aptos" panose="020B0004020202020204" pitchFamily="34" charset="0"/>
                          <a:cs typeface="Times New Roman" panose="02020603050405020304" pitchFamily="18" charset="0"/>
                        </a:rPr>
                        <a:t>3</a:t>
                      </a: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3</a:t>
                      </a:r>
                    </a:p>
                  </a:txBody>
                  <a:tcPr marL="68580" marR="68580" marT="0" marB="0" anchor="ctr"/>
                </a:tc>
                <a:tc>
                  <a:txBody>
                    <a:bodyPr/>
                    <a:lstStyle/>
                    <a:p>
                      <a:pPr algn="r">
                        <a:lnSpc>
                          <a:spcPct val="107000"/>
                        </a:lnSpc>
                        <a:spcAft>
                          <a:spcPts val="800"/>
                        </a:spcAft>
                      </a:pPr>
                      <a:r>
                        <a:rPr lang="de-DE" sz="1400" dirty="0">
                          <a:solidFill>
                            <a:srgbClr val="000000"/>
                          </a:solidFill>
                          <a:effectLst/>
                          <a:latin typeface="Aptos Narrow" panose="020B0004020202020204" pitchFamily="34" charset="0"/>
                          <a:ea typeface="Aptos" panose="020B0004020202020204" pitchFamily="34" charset="0"/>
                          <a:cs typeface="Times New Roman" panose="02020603050405020304" pitchFamily="18" charset="0"/>
                        </a:rPr>
                        <a:t>25%</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98300648"/>
                  </a:ext>
                </a:extLst>
              </a:tr>
              <a:tr h="601890">
                <a:tc>
                  <a:txBody>
                    <a:bodyPr/>
                    <a:lstStyle/>
                    <a:p>
                      <a:pPr>
                        <a:lnSpc>
                          <a:spcPct val="107000"/>
                        </a:lnSpc>
                        <a:spcAft>
                          <a:spcPts val="800"/>
                        </a:spcAft>
                      </a:pPr>
                      <a:r>
                        <a:rPr lang="de-DE" sz="1400" dirty="0">
                          <a:effectLst/>
                        </a:rPr>
                        <a:t>Pflegefachhelfer (Krankenpflege)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738</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579</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b="1" dirty="0">
                          <a:effectLst/>
                        </a:rPr>
                        <a:t>576</a:t>
                      </a: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a:effectLst/>
                        </a:rPr>
                        <a:t>549</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74%</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324</a:t>
                      </a: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204</a:t>
                      </a:r>
                    </a:p>
                  </a:txBody>
                  <a:tcPr marL="68580" marR="68580" marT="0" marB="0" anchor="ctr"/>
                </a:tc>
                <a:tc>
                  <a:txBody>
                    <a:bodyPr/>
                    <a:lstStyle/>
                    <a:p>
                      <a:pPr algn="r">
                        <a:lnSpc>
                          <a:spcPct val="107000"/>
                        </a:lnSpc>
                        <a:spcAft>
                          <a:spcPts val="800"/>
                        </a:spcAft>
                      </a:pPr>
                      <a:r>
                        <a:rPr lang="de-DE" sz="1400">
                          <a:effectLst/>
                          <a:latin typeface="Aptos" panose="020B0004020202020204" pitchFamily="34" charset="0"/>
                          <a:ea typeface="Aptos" panose="020B0004020202020204" pitchFamily="34" charset="0"/>
                          <a:cs typeface="Times New Roman" panose="02020603050405020304" pitchFamily="18" charset="0"/>
                        </a:rPr>
                        <a:t>186</a:t>
                      </a:r>
                    </a:p>
                  </a:txBody>
                  <a:tcPr marL="68580" marR="68580" marT="0" marB="0" anchor="ctr"/>
                </a:tc>
                <a:tc>
                  <a:txBody>
                    <a:bodyPr/>
                    <a:lstStyle/>
                    <a:p>
                      <a:pPr algn="r">
                        <a:lnSpc>
                          <a:spcPct val="107000"/>
                        </a:lnSpc>
                        <a:spcAft>
                          <a:spcPts val="800"/>
                        </a:spcAft>
                      </a:pPr>
                      <a:r>
                        <a:rPr lang="de-DE" sz="1400" dirty="0">
                          <a:solidFill>
                            <a:srgbClr val="000000"/>
                          </a:solidFill>
                          <a:effectLst/>
                          <a:latin typeface="Aptos Narrow" panose="020B0004020202020204" pitchFamily="34" charset="0"/>
                          <a:ea typeface="Aptos" panose="020B0004020202020204" pitchFamily="34" charset="0"/>
                          <a:cs typeface="Times New Roman" panose="02020603050405020304" pitchFamily="18" charset="0"/>
                        </a:rPr>
                        <a:t>57%</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0820487"/>
                  </a:ext>
                </a:extLst>
              </a:tr>
              <a:tr h="775501">
                <a:tc>
                  <a:txBody>
                    <a:bodyPr/>
                    <a:lstStyle/>
                    <a:p>
                      <a:pPr>
                        <a:lnSpc>
                          <a:spcPct val="107000"/>
                        </a:lnSpc>
                        <a:spcAft>
                          <a:spcPts val="800"/>
                        </a:spcAft>
                      </a:pPr>
                      <a:r>
                        <a:rPr lang="de-DE" sz="1400" dirty="0">
                          <a:effectLst/>
                        </a:rPr>
                        <a:t>Pflegefachhelfer (Altenpflege)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105</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87</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b="1" dirty="0">
                          <a:effectLst/>
                        </a:rPr>
                        <a:t>63</a:t>
                      </a:r>
                      <a:endParaRPr lang="de-DE" sz="1400" b="1"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a:effectLst/>
                        </a:rPr>
                        <a:t>30</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rPr>
                        <a:t>29%</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57</a:t>
                      </a: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21</a:t>
                      </a:r>
                    </a:p>
                  </a:txBody>
                  <a:tcPr marL="68580" marR="68580" marT="0" marB="0" anchor="ctr"/>
                </a:tc>
                <a:tc>
                  <a:txBody>
                    <a:bodyPr/>
                    <a:lstStyle/>
                    <a:p>
                      <a:pPr algn="r">
                        <a:lnSpc>
                          <a:spcPct val="107000"/>
                        </a:lnSpc>
                        <a:spcAft>
                          <a:spcPts val="800"/>
                        </a:spcAft>
                      </a:pPr>
                      <a:r>
                        <a:rPr lang="de-DE" sz="1400" dirty="0">
                          <a:effectLst/>
                          <a:latin typeface="Aptos" panose="020B0004020202020204" pitchFamily="34" charset="0"/>
                          <a:ea typeface="Aptos" panose="020B0004020202020204" pitchFamily="34" charset="0"/>
                          <a:cs typeface="Times New Roman" panose="02020603050405020304" pitchFamily="18" charset="0"/>
                        </a:rPr>
                        <a:t>12</a:t>
                      </a:r>
                    </a:p>
                  </a:txBody>
                  <a:tcPr marL="68580" marR="68580" marT="0" marB="0" anchor="ctr"/>
                </a:tc>
                <a:tc>
                  <a:txBody>
                    <a:bodyPr/>
                    <a:lstStyle/>
                    <a:p>
                      <a:pPr algn="r">
                        <a:lnSpc>
                          <a:spcPct val="107000"/>
                        </a:lnSpc>
                        <a:spcAft>
                          <a:spcPts val="800"/>
                        </a:spcAft>
                      </a:pPr>
                      <a:r>
                        <a:rPr lang="de-DE" sz="1400" dirty="0">
                          <a:solidFill>
                            <a:srgbClr val="000000"/>
                          </a:solidFill>
                          <a:effectLst/>
                          <a:latin typeface="Aptos Narrow" panose="020B0004020202020204" pitchFamily="34" charset="0"/>
                          <a:ea typeface="Aptos" panose="020B0004020202020204" pitchFamily="34" charset="0"/>
                          <a:cs typeface="Times New Roman" panose="02020603050405020304" pitchFamily="18" charset="0"/>
                        </a:rPr>
                        <a:t>21%</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61412050"/>
                  </a:ext>
                </a:extLst>
              </a:tr>
            </a:tbl>
          </a:graphicData>
        </a:graphic>
      </p:graphicFrame>
      <mc:AlternateContent xmlns:mc="http://schemas.openxmlformats.org/markup-compatibility/2006" xmlns:p14="http://schemas.microsoft.com/office/powerpoint/2010/main">
        <mc:Choice Requires="p14">
          <p:contentPart p14:bwMode="auto" r:id="rId3">
            <p14:nvContentPartPr>
              <p14:cNvPr id="5" name="Freihand 4">
                <a:extLst>
                  <a:ext uri="{FF2B5EF4-FFF2-40B4-BE49-F238E27FC236}">
                    <a16:creationId xmlns:a16="http://schemas.microsoft.com/office/drawing/2014/main" id="{7D1A5D2B-C6E8-233C-CAF2-12EF7B79B1F1}"/>
                  </a:ext>
                </a:extLst>
              </p14:cNvPr>
              <p14:cNvContentPartPr/>
              <p14:nvPr/>
            </p14:nvContentPartPr>
            <p14:xfrm>
              <a:off x="10640757" y="4515405"/>
              <a:ext cx="317160" cy="16200"/>
            </p14:xfrm>
          </p:contentPart>
        </mc:Choice>
        <mc:Fallback xmlns="">
          <p:pic>
            <p:nvPicPr>
              <p:cNvPr id="5" name="Freihand 4">
                <a:extLst>
                  <a:ext uri="{FF2B5EF4-FFF2-40B4-BE49-F238E27FC236}">
                    <a16:creationId xmlns:a16="http://schemas.microsoft.com/office/drawing/2014/main" id="{7D1A5D2B-C6E8-233C-CAF2-12EF7B79B1F1}"/>
                  </a:ext>
                </a:extLst>
              </p:cNvPr>
              <p:cNvPicPr/>
              <p:nvPr/>
            </p:nvPicPr>
            <p:blipFill>
              <a:blip r:embed="rId4"/>
              <a:stretch>
                <a:fillRect/>
              </a:stretch>
            </p:blipFill>
            <p:spPr>
              <a:xfrm>
                <a:off x="10586757" y="4407765"/>
                <a:ext cx="424800" cy="2318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Freihand 3">
                <a:extLst>
                  <a:ext uri="{FF2B5EF4-FFF2-40B4-BE49-F238E27FC236}">
                    <a16:creationId xmlns:a16="http://schemas.microsoft.com/office/drawing/2014/main" id="{591B0D6A-D736-4617-42DA-28DFD95D6942}"/>
                  </a:ext>
                </a:extLst>
              </p14:cNvPr>
              <p14:cNvContentPartPr/>
              <p14:nvPr/>
            </p14:nvContentPartPr>
            <p14:xfrm>
              <a:off x="763240" y="4471180"/>
              <a:ext cx="2028600" cy="70920"/>
            </p14:xfrm>
          </p:contentPart>
        </mc:Choice>
        <mc:Fallback xmlns="">
          <p:pic>
            <p:nvPicPr>
              <p:cNvPr id="4" name="Freihand 3">
                <a:extLst>
                  <a:ext uri="{FF2B5EF4-FFF2-40B4-BE49-F238E27FC236}">
                    <a16:creationId xmlns:a16="http://schemas.microsoft.com/office/drawing/2014/main" id="{591B0D6A-D736-4617-42DA-28DFD95D6942}"/>
                  </a:ext>
                </a:extLst>
              </p:cNvPr>
              <p:cNvPicPr/>
              <p:nvPr/>
            </p:nvPicPr>
            <p:blipFill>
              <a:blip r:embed="rId6"/>
              <a:stretch>
                <a:fillRect/>
              </a:stretch>
            </p:blipFill>
            <p:spPr>
              <a:xfrm>
                <a:off x="709240" y="4363540"/>
                <a:ext cx="2136240" cy="2865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 name="Freihand 5">
                <a:extLst>
                  <a:ext uri="{FF2B5EF4-FFF2-40B4-BE49-F238E27FC236}">
                    <a16:creationId xmlns:a16="http://schemas.microsoft.com/office/drawing/2014/main" id="{0C481AFA-EB1D-1729-B819-75447D18B040}"/>
                  </a:ext>
                </a:extLst>
              </p14:cNvPr>
              <p14:cNvContentPartPr/>
              <p14:nvPr/>
            </p14:nvContentPartPr>
            <p14:xfrm>
              <a:off x="7395160" y="4528420"/>
              <a:ext cx="126720" cy="13680"/>
            </p14:xfrm>
          </p:contentPart>
        </mc:Choice>
        <mc:Fallback xmlns="">
          <p:pic>
            <p:nvPicPr>
              <p:cNvPr id="6" name="Freihand 5">
                <a:extLst>
                  <a:ext uri="{FF2B5EF4-FFF2-40B4-BE49-F238E27FC236}">
                    <a16:creationId xmlns:a16="http://schemas.microsoft.com/office/drawing/2014/main" id="{0C481AFA-EB1D-1729-B819-75447D18B040}"/>
                  </a:ext>
                </a:extLst>
              </p:cNvPr>
              <p:cNvPicPr/>
              <p:nvPr/>
            </p:nvPicPr>
            <p:blipFill>
              <a:blip r:embed="rId8"/>
              <a:stretch>
                <a:fillRect/>
              </a:stretch>
            </p:blipFill>
            <p:spPr>
              <a:xfrm>
                <a:off x="7341160" y="4420420"/>
                <a:ext cx="234360" cy="22932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8" name="Freihand 7">
                <a:extLst>
                  <a:ext uri="{FF2B5EF4-FFF2-40B4-BE49-F238E27FC236}">
                    <a16:creationId xmlns:a16="http://schemas.microsoft.com/office/drawing/2014/main" id="{FA707F04-7740-E483-571B-01EF1925EAFB}"/>
                  </a:ext>
                </a:extLst>
              </p14:cNvPr>
              <p14:cNvContentPartPr/>
              <p14:nvPr/>
            </p14:nvContentPartPr>
            <p14:xfrm>
              <a:off x="10554933" y="6028609"/>
              <a:ext cx="303120" cy="56160"/>
            </p14:xfrm>
          </p:contentPart>
        </mc:Choice>
        <mc:Fallback xmlns="">
          <p:pic>
            <p:nvPicPr>
              <p:cNvPr id="8" name="Freihand 7">
                <a:extLst>
                  <a:ext uri="{FF2B5EF4-FFF2-40B4-BE49-F238E27FC236}">
                    <a16:creationId xmlns:a16="http://schemas.microsoft.com/office/drawing/2014/main" id="{FA707F04-7740-E483-571B-01EF1925EAFB}"/>
                  </a:ext>
                </a:extLst>
              </p:cNvPr>
              <p:cNvPicPr/>
              <p:nvPr/>
            </p:nvPicPr>
            <p:blipFill>
              <a:blip r:embed="rId10"/>
              <a:stretch>
                <a:fillRect/>
              </a:stretch>
            </p:blipFill>
            <p:spPr>
              <a:xfrm>
                <a:off x="10500933" y="5920609"/>
                <a:ext cx="410760" cy="2718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9" name="Freihand 8">
                <a:extLst>
                  <a:ext uri="{FF2B5EF4-FFF2-40B4-BE49-F238E27FC236}">
                    <a16:creationId xmlns:a16="http://schemas.microsoft.com/office/drawing/2014/main" id="{460FF779-3A50-F629-0EC0-4518CE5E2866}"/>
                  </a:ext>
                </a:extLst>
              </p14:cNvPr>
              <p14:cNvContentPartPr/>
              <p14:nvPr/>
            </p14:nvContentPartPr>
            <p14:xfrm>
              <a:off x="7168413" y="6050569"/>
              <a:ext cx="348840" cy="34560"/>
            </p14:xfrm>
          </p:contentPart>
        </mc:Choice>
        <mc:Fallback xmlns="">
          <p:pic>
            <p:nvPicPr>
              <p:cNvPr id="9" name="Freihand 8">
                <a:extLst>
                  <a:ext uri="{FF2B5EF4-FFF2-40B4-BE49-F238E27FC236}">
                    <a16:creationId xmlns:a16="http://schemas.microsoft.com/office/drawing/2014/main" id="{460FF779-3A50-F629-0EC0-4518CE5E2866}"/>
                  </a:ext>
                </a:extLst>
              </p:cNvPr>
              <p:cNvPicPr/>
              <p:nvPr/>
            </p:nvPicPr>
            <p:blipFill>
              <a:blip r:embed="rId12"/>
              <a:stretch>
                <a:fillRect/>
              </a:stretch>
            </p:blipFill>
            <p:spPr>
              <a:xfrm>
                <a:off x="7114413" y="5942569"/>
                <a:ext cx="456480" cy="2502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0" name="Freihand 9">
                <a:extLst>
                  <a:ext uri="{FF2B5EF4-FFF2-40B4-BE49-F238E27FC236}">
                    <a16:creationId xmlns:a16="http://schemas.microsoft.com/office/drawing/2014/main" id="{FD2F8C21-D881-24B1-5355-AB9BCDE42354}"/>
                  </a:ext>
                </a:extLst>
              </p14:cNvPr>
              <p14:cNvContentPartPr/>
              <p14:nvPr/>
            </p14:nvContentPartPr>
            <p14:xfrm>
              <a:off x="7201893" y="4887049"/>
              <a:ext cx="338040" cy="34560"/>
            </p14:xfrm>
          </p:contentPart>
        </mc:Choice>
        <mc:Fallback xmlns="">
          <p:pic>
            <p:nvPicPr>
              <p:cNvPr id="10" name="Freihand 9">
                <a:extLst>
                  <a:ext uri="{FF2B5EF4-FFF2-40B4-BE49-F238E27FC236}">
                    <a16:creationId xmlns:a16="http://schemas.microsoft.com/office/drawing/2014/main" id="{FD2F8C21-D881-24B1-5355-AB9BCDE42354}"/>
                  </a:ext>
                </a:extLst>
              </p:cNvPr>
              <p:cNvPicPr/>
              <p:nvPr/>
            </p:nvPicPr>
            <p:blipFill>
              <a:blip r:embed="rId14"/>
              <a:stretch>
                <a:fillRect/>
              </a:stretch>
            </p:blipFill>
            <p:spPr>
              <a:xfrm>
                <a:off x="7147893" y="4779409"/>
                <a:ext cx="445680" cy="2502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 name="Freihand 10">
                <a:extLst>
                  <a:ext uri="{FF2B5EF4-FFF2-40B4-BE49-F238E27FC236}">
                    <a16:creationId xmlns:a16="http://schemas.microsoft.com/office/drawing/2014/main" id="{2D791A67-D2FD-34BA-835D-F6F1BB369DD2}"/>
                  </a:ext>
                </a:extLst>
              </p14:cNvPr>
              <p14:cNvContentPartPr/>
              <p14:nvPr/>
            </p14:nvContentPartPr>
            <p14:xfrm>
              <a:off x="10487253" y="4887769"/>
              <a:ext cx="428760" cy="360"/>
            </p14:xfrm>
          </p:contentPart>
        </mc:Choice>
        <mc:Fallback xmlns="">
          <p:pic>
            <p:nvPicPr>
              <p:cNvPr id="11" name="Freihand 10">
                <a:extLst>
                  <a:ext uri="{FF2B5EF4-FFF2-40B4-BE49-F238E27FC236}">
                    <a16:creationId xmlns:a16="http://schemas.microsoft.com/office/drawing/2014/main" id="{2D791A67-D2FD-34BA-835D-F6F1BB369DD2}"/>
                  </a:ext>
                </a:extLst>
              </p:cNvPr>
              <p:cNvPicPr/>
              <p:nvPr/>
            </p:nvPicPr>
            <p:blipFill>
              <a:blip r:embed="rId16"/>
              <a:stretch>
                <a:fillRect/>
              </a:stretch>
            </p:blipFill>
            <p:spPr>
              <a:xfrm>
                <a:off x="10433253" y="4779769"/>
                <a:ext cx="5364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2" name="Freihand 11">
                <a:extLst>
                  <a:ext uri="{FF2B5EF4-FFF2-40B4-BE49-F238E27FC236}">
                    <a16:creationId xmlns:a16="http://schemas.microsoft.com/office/drawing/2014/main" id="{01E6F1C6-4268-9BB6-A4E9-181A6F2AAAA8}"/>
                  </a:ext>
                </a:extLst>
              </p14:cNvPr>
              <p14:cNvContentPartPr/>
              <p14:nvPr/>
            </p14:nvContentPartPr>
            <p14:xfrm>
              <a:off x="13580013" y="4977769"/>
              <a:ext cx="360" cy="360"/>
            </p14:xfrm>
          </p:contentPart>
        </mc:Choice>
        <mc:Fallback xmlns="">
          <p:pic>
            <p:nvPicPr>
              <p:cNvPr id="12" name="Freihand 11">
                <a:extLst>
                  <a:ext uri="{FF2B5EF4-FFF2-40B4-BE49-F238E27FC236}">
                    <a16:creationId xmlns:a16="http://schemas.microsoft.com/office/drawing/2014/main" id="{01E6F1C6-4268-9BB6-A4E9-181A6F2AAAA8}"/>
                  </a:ext>
                </a:extLst>
              </p:cNvPr>
              <p:cNvPicPr/>
              <p:nvPr/>
            </p:nvPicPr>
            <p:blipFill>
              <a:blip r:embed="rId18"/>
              <a:stretch>
                <a:fillRect/>
              </a:stretch>
            </p:blipFill>
            <p:spPr>
              <a:xfrm>
                <a:off x="13526013" y="4870129"/>
                <a:ext cx="108000" cy="216000"/>
              </a:xfrm>
              <a:prstGeom prst="rect">
                <a:avLst/>
              </a:prstGeom>
            </p:spPr>
          </p:pic>
        </mc:Fallback>
      </mc:AlternateContent>
    </p:spTree>
    <p:extLst>
      <p:ext uri="{BB962C8B-B14F-4D97-AF65-F5344CB8AC3E}">
        <p14:creationId xmlns:p14="http://schemas.microsoft.com/office/powerpoint/2010/main" val="4282051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F9400F4D-422A-13E5-90A9-A133F620ADD2}"/>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7" name="Rectangle 4">
            <a:extLst>
              <a:ext uri="{FF2B5EF4-FFF2-40B4-BE49-F238E27FC236}">
                <a16:creationId xmlns:a16="http://schemas.microsoft.com/office/drawing/2014/main" id="{7F6B9814-5845-1757-D7E2-2134DDB8BEB0}"/>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6" name="Titel 1">
            <a:extLst>
              <a:ext uri="{FF2B5EF4-FFF2-40B4-BE49-F238E27FC236}">
                <a16:creationId xmlns:a16="http://schemas.microsoft.com/office/drawing/2014/main" id="{DD82E473-CB1E-3A6B-4E8A-4145BD5669A2}"/>
              </a:ext>
            </a:extLst>
          </p:cNvPr>
          <p:cNvSpPr txBox="1">
            <a:spLocks/>
          </p:cNvSpPr>
          <p:nvPr/>
        </p:nvSpPr>
        <p:spPr>
          <a:xfrm>
            <a:off x="224547" y="203200"/>
            <a:ext cx="1019120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dirty="0"/>
              <a:t>Ergänzende Hinweise aus den Interviews zum </a:t>
            </a:r>
            <a:br>
              <a:rPr lang="de-DE" sz="3200" dirty="0"/>
            </a:br>
            <a:r>
              <a:rPr lang="de-DE" sz="3200" dirty="0"/>
              <a:t>Berufsfeld „Eingliederungshilfe“</a:t>
            </a:r>
          </a:p>
        </p:txBody>
      </p:sp>
      <p:grpSp>
        <p:nvGrpSpPr>
          <p:cNvPr id="8" name="Group 11">
            <a:extLst>
              <a:ext uri="{FF2B5EF4-FFF2-40B4-BE49-F238E27FC236}">
                <a16:creationId xmlns:a16="http://schemas.microsoft.com/office/drawing/2014/main" id="{45F92239-E385-D741-0157-108CA424AF0F}"/>
              </a:ext>
            </a:extLst>
          </p:cNvPr>
          <p:cNvGrpSpPr>
            <a:grpSpLocks/>
          </p:cNvGrpSpPr>
          <p:nvPr/>
        </p:nvGrpSpPr>
        <p:grpSpPr bwMode="auto">
          <a:xfrm>
            <a:off x="362492" y="1569261"/>
            <a:ext cx="11825294" cy="3108330"/>
            <a:chOff x="618" y="3005"/>
            <a:chExt cx="7449" cy="1958"/>
          </a:xfrm>
        </p:grpSpPr>
        <p:sp>
          <p:nvSpPr>
            <p:cNvPr id="9" name="AutoShape 12">
              <a:extLst>
                <a:ext uri="{FF2B5EF4-FFF2-40B4-BE49-F238E27FC236}">
                  <a16:creationId xmlns:a16="http://schemas.microsoft.com/office/drawing/2014/main" id="{17EF06D5-0055-3974-549E-3535AFB4E4D6}"/>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11" name="Text Box 13">
              <a:extLst>
                <a:ext uri="{FF2B5EF4-FFF2-40B4-BE49-F238E27FC236}">
                  <a16:creationId xmlns:a16="http://schemas.microsoft.com/office/drawing/2014/main" id="{9732D78E-46FA-A83A-A82A-31B8BEA72F06}"/>
                </a:ext>
              </a:extLst>
            </p:cNvPr>
            <p:cNvSpPr txBox="1">
              <a:spLocks noChangeArrowheads="1"/>
            </p:cNvSpPr>
            <p:nvPr/>
          </p:nvSpPr>
          <p:spPr bwMode="auto">
            <a:xfrm>
              <a:off x="1036" y="3005"/>
              <a:ext cx="7031" cy="19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de-DE" altLang="de-DE" b="1" dirty="0">
                  <a:solidFill>
                    <a:schemeClr val="accent2"/>
                  </a:solidFill>
                  <a:latin typeface="+mj-lt"/>
                </a:rPr>
                <a:t>Personen aus dem Bereich der Pflege:</a:t>
              </a:r>
              <a:br>
                <a:rPr lang="de-DE" altLang="de-DE" sz="2000" b="1" dirty="0">
                  <a:solidFill>
                    <a:schemeClr val="accent2"/>
                  </a:solidFill>
                  <a:latin typeface="+mj-lt"/>
                </a:rPr>
              </a:br>
              <a:r>
                <a:rPr lang="de-DE" sz="2800" dirty="0">
                  <a:latin typeface="+mj-lt"/>
                </a:rPr>
                <a:t>Das Gros der Antragstellenden aus </a:t>
              </a:r>
              <a:r>
                <a:rPr lang="de-DE" dirty="0">
                  <a:latin typeface="+mj-lt"/>
                </a:rPr>
                <a:t>dem Bereich der Pflege hat zuvor nicht </a:t>
              </a:r>
              <a:br>
                <a:rPr lang="de-DE" dirty="0">
                  <a:latin typeface="+mj-lt"/>
                </a:rPr>
              </a:br>
              <a:r>
                <a:rPr lang="de-DE" dirty="0">
                  <a:latin typeface="+mj-lt"/>
                </a:rPr>
                <a:t>im Bereich der Behinderten- oder Eingliederungshilfe gearbeitet oder tritt</a:t>
              </a:r>
              <a:br>
                <a:rPr lang="de-DE" dirty="0">
                  <a:latin typeface="+mj-lt"/>
                </a:rPr>
              </a:br>
              <a:r>
                <a:rPr lang="de-DE" dirty="0">
                  <a:latin typeface="+mj-lt"/>
                </a:rPr>
                <a:t>solche Stellen an. Stattdessen haben sie oft Arbeitsstellen in Kliniken, Alten-</a:t>
              </a:r>
              <a:br>
                <a:rPr lang="de-DE" dirty="0">
                  <a:latin typeface="+mj-lt"/>
                </a:rPr>
              </a:br>
              <a:r>
                <a:rPr lang="de-DE" dirty="0" err="1">
                  <a:latin typeface="+mj-lt"/>
                </a:rPr>
                <a:t>heimen</a:t>
              </a:r>
              <a:r>
                <a:rPr lang="de-DE" dirty="0">
                  <a:latin typeface="+mj-lt"/>
                </a:rPr>
                <a:t> oder der ambulanten Pflege in Aussicht. Nur vereinzelt kommen </a:t>
              </a:r>
              <a:br>
                <a:rPr lang="de-DE" dirty="0">
                  <a:latin typeface="+mj-lt"/>
                </a:rPr>
              </a:br>
              <a:r>
                <a:rPr lang="de-DE" dirty="0">
                  <a:latin typeface="+mj-lt"/>
                </a:rPr>
                <a:t>Fälle vor, in denen die Antragstellenden bereits in Behindertenwohngruppen</a:t>
              </a:r>
              <a:br>
                <a:rPr lang="de-DE" dirty="0">
                  <a:latin typeface="+mj-lt"/>
                </a:rPr>
              </a:br>
              <a:r>
                <a:rPr lang="de-DE" dirty="0">
                  <a:latin typeface="+mj-lt"/>
                </a:rPr>
                <a:t>oder ähnlichen Einrichtungen als Hilfskräfte tätig waren. </a:t>
              </a:r>
            </a:p>
          </p:txBody>
        </p:sp>
      </p:grpSp>
      <p:grpSp>
        <p:nvGrpSpPr>
          <p:cNvPr id="12" name="Group 11">
            <a:extLst>
              <a:ext uri="{FF2B5EF4-FFF2-40B4-BE49-F238E27FC236}">
                <a16:creationId xmlns:a16="http://schemas.microsoft.com/office/drawing/2014/main" id="{CA0C1AC5-AAFE-9CDA-D52D-D8C436C1E433}"/>
              </a:ext>
            </a:extLst>
          </p:cNvPr>
          <p:cNvGrpSpPr>
            <a:grpSpLocks/>
          </p:cNvGrpSpPr>
          <p:nvPr/>
        </p:nvGrpSpPr>
        <p:grpSpPr bwMode="auto">
          <a:xfrm>
            <a:off x="358136" y="4744648"/>
            <a:ext cx="12023737" cy="1816103"/>
            <a:chOff x="618" y="3005"/>
            <a:chExt cx="7574" cy="1144"/>
          </a:xfrm>
        </p:grpSpPr>
        <p:sp>
          <p:nvSpPr>
            <p:cNvPr id="13" name="AutoShape 12">
              <a:extLst>
                <a:ext uri="{FF2B5EF4-FFF2-40B4-BE49-F238E27FC236}">
                  <a16:creationId xmlns:a16="http://schemas.microsoft.com/office/drawing/2014/main" id="{B855CAA1-EF48-3CF6-5702-4CA336AEF47A}"/>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14" name="Text Box 13">
              <a:extLst>
                <a:ext uri="{FF2B5EF4-FFF2-40B4-BE49-F238E27FC236}">
                  <a16:creationId xmlns:a16="http://schemas.microsoft.com/office/drawing/2014/main" id="{BC5B9692-AEC0-1EF8-AFC4-CCA99932E7FE}"/>
                </a:ext>
              </a:extLst>
            </p:cNvPr>
            <p:cNvSpPr txBox="1">
              <a:spLocks noChangeArrowheads="1"/>
            </p:cNvSpPr>
            <p:nvPr/>
          </p:nvSpPr>
          <p:spPr bwMode="auto">
            <a:xfrm>
              <a:off x="1036" y="3005"/>
              <a:ext cx="7156" cy="11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de-DE" altLang="de-DE" b="1" dirty="0">
                  <a:solidFill>
                    <a:schemeClr val="accent2"/>
                  </a:solidFill>
                  <a:latin typeface="+mj-lt"/>
                </a:rPr>
                <a:t>Personen aus dem sozialpädagogischen Bereich:</a:t>
              </a:r>
            </a:p>
            <a:p>
              <a:pPr>
                <a:spcBef>
                  <a:spcPct val="0"/>
                </a:spcBef>
                <a:buClrTx/>
                <a:buSzTx/>
                <a:buNone/>
              </a:pPr>
              <a:r>
                <a:rPr lang="de-DE" dirty="0">
                  <a:latin typeface="+mj-lt"/>
                </a:rPr>
                <a:t>Es erfolgt auch hier keine systematische Datenerfassung. Es werden nur „zu-</a:t>
              </a:r>
              <a:br>
                <a:rPr lang="de-DE" dirty="0">
                  <a:latin typeface="+mj-lt"/>
                </a:rPr>
              </a:br>
              <a:r>
                <a:rPr lang="de-DE" dirty="0">
                  <a:latin typeface="+mj-lt"/>
                </a:rPr>
                <a:t>fällig“ Informationen erfasst, in welchem Bereich die Antragsstellenden tätig </a:t>
              </a:r>
              <a:br>
                <a:rPr lang="de-DE" dirty="0">
                  <a:latin typeface="+mj-lt"/>
                </a:rPr>
              </a:br>
              <a:r>
                <a:rPr lang="de-DE" dirty="0">
                  <a:latin typeface="+mj-lt"/>
                </a:rPr>
                <a:t>werden wollen. Der Bereich Eingliederungshilfe ist nur in Einzelfällen relevant.</a:t>
              </a:r>
              <a:endParaRPr lang="de-DE" altLang="de-DE" dirty="0">
                <a:latin typeface="+mj-lt"/>
              </a:endParaRPr>
            </a:p>
          </p:txBody>
        </p:sp>
      </p:grpSp>
    </p:spTree>
    <p:extLst>
      <p:ext uri="{BB962C8B-B14F-4D97-AF65-F5344CB8AC3E}">
        <p14:creationId xmlns:p14="http://schemas.microsoft.com/office/powerpoint/2010/main" val="316848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0-#ppt_w/2"/>
                                          </p:val>
                                        </p:tav>
                                        <p:tav tm="100000">
                                          <p:val>
                                            <p:strVal val="#ppt_x"/>
                                          </p:val>
                                        </p:tav>
                                      </p:tavLst>
                                    </p:anim>
                                    <p:anim calcmode="lin" valueType="num">
                                      <p:cBhvr additive="base">
                                        <p:cTn id="1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8625D2-C044-E2A3-13E4-CA5E3456270F}"/>
              </a:ext>
            </a:extLst>
          </p:cNvPr>
          <p:cNvSpPr>
            <a:spLocks noGrp="1"/>
          </p:cNvSpPr>
          <p:nvPr>
            <p:ph type="title"/>
          </p:nvPr>
        </p:nvSpPr>
        <p:spPr>
          <a:xfrm>
            <a:off x="287079" y="365125"/>
            <a:ext cx="11066721" cy="1325563"/>
          </a:xfrm>
        </p:spPr>
        <p:txBody>
          <a:bodyPr/>
          <a:lstStyle/>
          <a:p>
            <a:r>
              <a:rPr lang="de-DE" sz="3600" dirty="0"/>
              <a:t>Agenda</a:t>
            </a:r>
            <a:endParaRPr lang="de-DE" dirty="0"/>
          </a:p>
        </p:txBody>
      </p:sp>
      <p:grpSp>
        <p:nvGrpSpPr>
          <p:cNvPr id="3" name="Group 11">
            <a:extLst>
              <a:ext uri="{FF2B5EF4-FFF2-40B4-BE49-F238E27FC236}">
                <a16:creationId xmlns:a16="http://schemas.microsoft.com/office/drawing/2014/main" id="{5BF42D78-1938-CE3D-4B43-2C25703D8539}"/>
              </a:ext>
            </a:extLst>
          </p:cNvPr>
          <p:cNvGrpSpPr>
            <a:grpSpLocks/>
          </p:cNvGrpSpPr>
          <p:nvPr/>
        </p:nvGrpSpPr>
        <p:grpSpPr bwMode="auto">
          <a:xfrm>
            <a:off x="571500" y="1998570"/>
            <a:ext cx="10650542" cy="953970"/>
            <a:chOff x="618" y="3005"/>
            <a:chExt cx="6709" cy="754"/>
          </a:xfrm>
        </p:grpSpPr>
        <p:sp>
          <p:nvSpPr>
            <p:cNvPr id="4" name="AutoShape 12">
              <a:extLst>
                <a:ext uri="{FF2B5EF4-FFF2-40B4-BE49-F238E27FC236}">
                  <a16:creationId xmlns:a16="http://schemas.microsoft.com/office/drawing/2014/main" id="{1B2587E1-EB30-5DC4-002E-EEA9A323AC8B}"/>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5" name="Text Box 13">
              <a:extLst>
                <a:ext uri="{FF2B5EF4-FFF2-40B4-BE49-F238E27FC236}">
                  <a16:creationId xmlns:a16="http://schemas.microsoft.com/office/drawing/2014/main" id="{72B2FFA1-0ACB-2C9D-34D1-56B3A9A2DD41}"/>
                </a:ext>
              </a:extLst>
            </p:cNvPr>
            <p:cNvSpPr txBox="1">
              <a:spLocks noChangeArrowheads="1"/>
            </p:cNvSpPr>
            <p:nvPr/>
          </p:nvSpPr>
          <p:spPr bwMode="auto">
            <a:xfrm>
              <a:off x="1036" y="3005"/>
              <a:ext cx="6291" cy="7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lvl="0">
                <a:buNone/>
              </a:pPr>
              <a:r>
                <a:rPr lang="de-DE" dirty="0"/>
                <a:t>Das Projekt „Personalgewinnung in der Eingliederungshilfe“ –</a:t>
              </a:r>
              <a:br>
                <a:rPr lang="de-DE" dirty="0"/>
              </a:br>
              <a:r>
                <a:rPr lang="de-DE" dirty="0"/>
                <a:t>Fokussierung auf relevante Berufe in der Eingliederungshilfe</a:t>
              </a:r>
            </a:p>
          </p:txBody>
        </p:sp>
      </p:grpSp>
      <p:grpSp>
        <p:nvGrpSpPr>
          <p:cNvPr id="7" name="Group 11">
            <a:extLst>
              <a:ext uri="{FF2B5EF4-FFF2-40B4-BE49-F238E27FC236}">
                <a16:creationId xmlns:a16="http://schemas.microsoft.com/office/drawing/2014/main" id="{32E26799-0D21-E61C-065E-50C93CBA2908}"/>
              </a:ext>
            </a:extLst>
          </p:cNvPr>
          <p:cNvGrpSpPr>
            <a:grpSpLocks/>
          </p:cNvGrpSpPr>
          <p:nvPr/>
        </p:nvGrpSpPr>
        <p:grpSpPr bwMode="auto">
          <a:xfrm>
            <a:off x="573179" y="3451337"/>
            <a:ext cx="9648837" cy="953970"/>
            <a:chOff x="618" y="3005"/>
            <a:chExt cx="6078" cy="754"/>
          </a:xfrm>
        </p:grpSpPr>
        <p:sp>
          <p:nvSpPr>
            <p:cNvPr id="8" name="AutoShape 12">
              <a:extLst>
                <a:ext uri="{FF2B5EF4-FFF2-40B4-BE49-F238E27FC236}">
                  <a16:creationId xmlns:a16="http://schemas.microsoft.com/office/drawing/2014/main" id="{AC171099-3758-67E3-D96E-0B1EA9906212}"/>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9" name="Text Box 13">
              <a:extLst>
                <a:ext uri="{FF2B5EF4-FFF2-40B4-BE49-F238E27FC236}">
                  <a16:creationId xmlns:a16="http://schemas.microsoft.com/office/drawing/2014/main" id="{91206A84-DA93-DDD0-FC90-ED218729EE54}"/>
                </a:ext>
              </a:extLst>
            </p:cNvPr>
            <p:cNvSpPr txBox="1">
              <a:spLocks noChangeArrowheads="1"/>
            </p:cNvSpPr>
            <p:nvPr/>
          </p:nvSpPr>
          <p:spPr bwMode="auto">
            <a:xfrm>
              <a:off x="1036" y="3005"/>
              <a:ext cx="5660" cy="7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lvl="0">
                <a:buNone/>
              </a:pPr>
              <a:r>
                <a:rPr lang="de-DE" dirty="0"/>
                <a:t>Zahlen, Daten, Fakten zur Anerkennung ausländischer </a:t>
              </a:r>
              <a:br>
                <a:rPr lang="de-DE" dirty="0"/>
              </a:br>
              <a:r>
                <a:rPr lang="de-DE" dirty="0"/>
                <a:t>Abschlüsse im Bereich der Eingliederungshilfe</a:t>
              </a:r>
            </a:p>
          </p:txBody>
        </p:sp>
      </p:grpSp>
      <p:grpSp>
        <p:nvGrpSpPr>
          <p:cNvPr id="10" name="Group 11">
            <a:extLst>
              <a:ext uri="{FF2B5EF4-FFF2-40B4-BE49-F238E27FC236}">
                <a16:creationId xmlns:a16="http://schemas.microsoft.com/office/drawing/2014/main" id="{6C4027AA-CE7F-8983-C8CA-4E59B7C8B5CD}"/>
              </a:ext>
            </a:extLst>
          </p:cNvPr>
          <p:cNvGrpSpPr>
            <a:grpSpLocks/>
          </p:cNvGrpSpPr>
          <p:nvPr/>
        </p:nvGrpSpPr>
        <p:grpSpPr bwMode="auto">
          <a:xfrm>
            <a:off x="594952" y="4921767"/>
            <a:ext cx="9928237" cy="953970"/>
            <a:chOff x="618" y="3005"/>
            <a:chExt cx="6254" cy="754"/>
          </a:xfrm>
        </p:grpSpPr>
        <p:sp>
          <p:nvSpPr>
            <p:cNvPr id="11" name="AutoShape 12">
              <a:extLst>
                <a:ext uri="{FF2B5EF4-FFF2-40B4-BE49-F238E27FC236}">
                  <a16:creationId xmlns:a16="http://schemas.microsoft.com/office/drawing/2014/main" id="{9C51B792-8A4B-1659-5DDD-8BF0109AF0BC}"/>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12" name="Text Box 13">
              <a:extLst>
                <a:ext uri="{FF2B5EF4-FFF2-40B4-BE49-F238E27FC236}">
                  <a16:creationId xmlns:a16="http://schemas.microsoft.com/office/drawing/2014/main" id="{D8F2B28C-E4C8-5ABE-2173-7CFD4B66609B}"/>
                </a:ext>
              </a:extLst>
            </p:cNvPr>
            <p:cNvSpPr txBox="1">
              <a:spLocks noChangeArrowheads="1"/>
            </p:cNvSpPr>
            <p:nvPr/>
          </p:nvSpPr>
          <p:spPr bwMode="auto">
            <a:xfrm>
              <a:off x="1036" y="3005"/>
              <a:ext cx="5836" cy="7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lvl="0">
                <a:buNone/>
              </a:pPr>
              <a:r>
                <a:rPr lang="de-DE" dirty="0"/>
                <a:t>Ein Zwischenfazit zur Personalgewinnung ausländischer </a:t>
              </a:r>
              <a:br>
                <a:rPr lang="de-DE" dirty="0"/>
              </a:br>
              <a:r>
                <a:rPr lang="de-DE" dirty="0"/>
                <a:t>Fachkräfte in der Eingliederungshilfe</a:t>
              </a:r>
            </a:p>
          </p:txBody>
        </p:sp>
      </p:grpSp>
    </p:spTree>
    <p:extLst>
      <p:ext uri="{BB962C8B-B14F-4D97-AF65-F5344CB8AC3E}">
        <p14:creationId xmlns:p14="http://schemas.microsoft.com/office/powerpoint/2010/main" val="91060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0-#ppt_w/2"/>
                                          </p:val>
                                        </p:tav>
                                        <p:tav tm="100000">
                                          <p:val>
                                            <p:strVal val="#ppt_x"/>
                                          </p:val>
                                        </p:tav>
                                      </p:tavLst>
                                    </p:anim>
                                    <p:anim calcmode="lin" valueType="num">
                                      <p:cBhvr additive="base">
                                        <p:cTn id="2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F57163-8BF2-5A7B-A46B-BDF089A11090}"/>
              </a:ext>
            </a:extLst>
          </p:cNvPr>
          <p:cNvSpPr>
            <a:spLocks noGrp="1"/>
          </p:cNvSpPr>
          <p:nvPr>
            <p:ph type="title"/>
          </p:nvPr>
        </p:nvSpPr>
        <p:spPr>
          <a:xfrm>
            <a:off x="831850" y="2497892"/>
            <a:ext cx="10515600" cy="2852737"/>
          </a:xfrm>
        </p:spPr>
        <p:txBody>
          <a:bodyPr>
            <a:normAutofit fontScale="90000"/>
          </a:bodyPr>
          <a:lstStyle/>
          <a:p>
            <a:br>
              <a:rPr lang="de-DE" sz="4800" dirty="0"/>
            </a:br>
            <a:br>
              <a:rPr lang="de-DE" sz="4800" b="1" dirty="0"/>
            </a:br>
            <a:r>
              <a:rPr lang="de-DE" sz="4000" b="1" dirty="0"/>
              <a:t>Ausgewählte Ergebnisse:</a:t>
            </a:r>
            <a:br>
              <a:rPr lang="de-DE" sz="4000" b="1" dirty="0"/>
            </a:br>
            <a:r>
              <a:rPr lang="de-DE" sz="4000" b="1" dirty="0">
                <a:solidFill>
                  <a:schemeClr val="accent2"/>
                </a:solidFill>
              </a:rPr>
              <a:t>Ausbildungsländer von Heilerziehungspflegern und Heilpädagogen (mit positivem Bescheid)</a:t>
            </a:r>
            <a:br>
              <a:rPr lang="de-DE" sz="4000" b="1" dirty="0">
                <a:solidFill>
                  <a:schemeClr val="accent2"/>
                </a:solidFill>
              </a:rPr>
            </a:br>
            <a:r>
              <a:rPr lang="de-DE" sz="4000" dirty="0">
                <a:latin typeface="Calibri" panose="020F0502020204030204" pitchFamily="34" charset="0"/>
                <a:ea typeface="+mn-ea"/>
                <a:cs typeface="Calibri" panose="020F0502020204030204" pitchFamily="34" charset="0"/>
              </a:rPr>
              <a:t>in Bayern in den Jahren 2022 und 2023</a:t>
            </a:r>
            <a:endParaRPr lang="de-DE" sz="4000" dirty="0"/>
          </a:p>
        </p:txBody>
      </p:sp>
    </p:spTree>
    <p:extLst>
      <p:ext uri="{BB962C8B-B14F-4D97-AF65-F5344CB8AC3E}">
        <p14:creationId xmlns:p14="http://schemas.microsoft.com/office/powerpoint/2010/main" val="1645948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0191205" cy="1325563"/>
          </a:xfrm>
        </p:spPr>
        <p:txBody>
          <a:bodyPr>
            <a:normAutofit/>
          </a:bodyPr>
          <a:lstStyle/>
          <a:p>
            <a:r>
              <a:rPr lang="de-DE" sz="3200" dirty="0"/>
              <a:t>Ausbildungsländer von </a:t>
            </a:r>
            <a:r>
              <a:rPr lang="de-DE" sz="3200" b="1" dirty="0"/>
              <a:t>Heilerziehungspflegern</a:t>
            </a:r>
            <a:r>
              <a:rPr lang="de-DE" sz="3200" dirty="0"/>
              <a:t> (mit </a:t>
            </a:r>
            <a:br>
              <a:rPr lang="de-DE" sz="3200" dirty="0"/>
            </a:br>
            <a:r>
              <a:rPr lang="de-DE" sz="3200" dirty="0"/>
              <a:t>positivem Bescheid) in Bayern 2022 und 2023</a:t>
            </a:r>
            <a:endParaRPr lang="de-DE" sz="1800" b="1" dirty="0"/>
          </a:p>
        </p:txBody>
      </p:sp>
      <p:sp>
        <p:nvSpPr>
          <p:cNvPr id="10" name="Rectangle 2">
            <a:extLst>
              <a:ext uri="{FF2B5EF4-FFF2-40B4-BE49-F238E27FC236}">
                <a16:creationId xmlns:a16="http://schemas.microsoft.com/office/drawing/2014/main" id="{F9400F4D-422A-13E5-90A9-A133F620ADD2}"/>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7" name="Rectangle 4">
            <a:extLst>
              <a:ext uri="{FF2B5EF4-FFF2-40B4-BE49-F238E27FC236}">
                <a16:creationId xmlns:a16="http://schemas.microsoft.com/office/drawing/2014/main" id="{7F6B9814-5845-1757-D7E2-2134DDB8BEB0}"/>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6" name="Textfeld 5">
            <a:extLst>
              <a:ext uri="{FF2B5EF4-FFF2-40B4-BE49-F238E27FC236}">
                <a16:creationId xmlns:a16="http://schemas.microsoft.com/office/drawing/2014/main" id="{DE3B0F5F-5E96-E4E2-5F29-7037D9B346E7}"/>
              </a:ext>
            </a:extLst>
          </p:cNvPr>
          <p:cNvSpPr txBox="1"/>
          <p:nvPr/>
        </p:nvSpPr>
        <p:spPr>
          <a:xfrm>
            <a:off x="224547" y="6501884"/>
            <a:ext cx="10086265" cy="646331"/>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Landesamt für Schule (LAS)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graphicFrame>
        <p:nvGraphicFramePr>
          <p:cNvPr id="4" name="Tabelle 3">
            <a:extLst>
              <a:ext uri="{FF2B5EF4-FFF2-40B4-BE49-F238E27FC236}">
                <a16:creationId xmlns:a16="http://schemas.microsoft.com/office/drawing/2014/main" id="{1C7FF5A7-4B14-661C-97C4-0B988CB65F6E}"/>
              </a:ext>
            </a:extLst>
          </p:cNvPr>
          <p:cNvGraphicFramePr>
            <a:graphicFrameLocks noGrp="1"/>
          </p:cNvGraphicFramePr>
          <p:nvPr>
            <p:extLst>
              <p:ext uri="{D42A27DB-BD31-4B8C-83A1-F6EECF244321}">
                <p14:modId xmlns:p14="http://schemas.microsoft.com/office/powerpoint/2010/main" val="197941273"/>
              </p:ext>
            </p:extLst>
          </p:nvPr>
        </p:nvGraphicFramePr>
        <p:xfrm>
          <a:off x="527895" y="2281348"/>
          <a:ext cx="10771476" cy="3208206"/>
        </p:xfrm>
        <a:graphic>
          <a:graphicData uri="http://schemas.openxmlformats.org/drawingml/2006/table">
            <a:tbl>
              <a:tblPr firstRow="1" bandRow="1">
                <a:tableStyleId>{21E4AEA4-8DFA-4A89-87EB-49C32662AFE0}</a:tableStyleId>
              </a:tblPr>
              <a:tblGrid>
                <a:gridCol w="3590492">
                  <a:extLst>
                    <a:ext uri="{9D8B030D-6E8A-4147-A177-3AD203B41FA5}">
                      <a16:colId xmlns:a16="http://schemas.microsoft.com/office/drawing/2014/main" val="1020680719"/>
                    </a:ext>
                  </a:extLst>
                </a:gridCol>
                <a:gridCol w="3590492">
                  <a:extLst>
                    <a:ext uri="{9D8B030D-6E8A-4147-A177-3AD203B41FA5}">
                      <a16:colId xmlns:a16="http://schemas.microsoft.com/office/drawing/2014/main" val="1928749110"/>
                    </a:ext>
                  </a:extLst>
                </a:gridCol>
                <a:gridCol w="3590492">
                  <a:extLst>
                    <a:ext uri="{9D8B030D-6E8A-4147-A177-3AD203B41FA5}">
                      <a16:colId xmlns:a16="http://schemas.microsoft.com/office/drawing/2014/main" val="3372414664"/>
                    </a:ext>
                  </a:extLst>
                </a:gridCol>
              </a:tblGrid>
              <a:tr h="967066">
                <a:tc>
                  <a:txBody>
                    <a:bodyPr/>
                    <a:lstStyle/>
                    <a:p>
                      <a:pPr algn="ctr"/>
                      <a:r>
                        <a:rPr lang="de-DE" dirty="0"/>
                        <a:t>Ausbildungsstaat</a:t>
                      </a:r>
                    </a:p>
                  </a:txBody>
                  <a:tcPr/>
                </a:tc>
                <a:tc>
                  <a:txBody>
                    <a:bodyPr/>
                    <a:lstStyle/>
                    <a:p>
                      <a:pPr algn="ctr"/>
                      <a:r>
                        <a:rPr lang="de-DE" dirty="0"/>
                        <a:t>Bayern 2022</a:t>
                      </a:r>
                      <a:br>
                        <a:rPr lang="de-DE" dirty="0"/>
                      </a:br>
                      <a:r>
                        <a:rPr lang="de-DE" dirty="0"/>
                        <a:t>(N=6)</a:t>
                      </a:r>
                    </a:p>
                  </a:txBody>
                  <a:tcPr/>
                </a:tc>
                <a:tc>
                  <a:txBody>
                    <a:bodyPr/>
                    <a:lstStyle/>
                    <a:p>
                      <a:pPr algn="ctr"/>
                      <a:r>
                        <a:rPr lang="de-DE" dirty="0"/>
                        <a:t>Bayern 2023</a:t>
                      </a:r>
                      <a:br>
                        <a:rPr lang="de-DE" dirty="0"/>
                      </a:br>
                      <a:r>
                        <a:rPr lang="de-DE" dirty="0"/>
                        <a:t>(N= 5)</a:t>
                      </a:r>
                    </a:p>
                  </a:txBody>
                  <a:tcPr/>
                </a:tc>
                <a:extLst>
                  <a:ext uri="{0D108BD9-81ED-4DB2-BD59-A6C34878D82A}">
                    <a16:rowId xmlns:a16="http://schemas.microsoft.com/office/drawing/2014/main" val="1717722854"/>
                  </a:ext>
                </a:extLst>
              </a:tr>
              <a:tr h="560285">
                <a:tc>
                  <a:txBody>
                    <a:bodyPr/>
                    <a:lstStyle/>
                    <a:p>
                      <a:pPr algn="ctr"/>
                      <a:r>
                        <a:rPr lang="de-DE" dirty="0"/>
                        <a:t>Rumänien</a:t>
                      </a:r>
                    </a:p>
                  </a:txBody>
                  <a:tcPr/>
                </a:tc>
                <a:tc>
                  <a:txBody>
                    <a:bodyPr/>
                    <a:lstStyle/>
                    <a:p>
                      <a:pPr algn="ctr"/>
                      <a:endParaRPr lang="de-DE" dirty="0"/>
                    </a:p>
                  </a:txBody>
                  <a:tcPr/>
                </a:tc>
                <a:tc>
                  <a:txBody>
                    <a:bodyPr/>
                    <a:lstStyle/>
                    <a:p>
                      <a:pPr algn="ctr"/>
                      <a:r>
                        <a:rPr lang="de-DE" dirty="0"/>
                        <a:t>2</a:t>
                      </a:r>
                    </a:p>
                  </a:txBody>
                  <a:tcPr/>
                </a:tc>
                <a:extLst>
                  <a:ext uri="{0D108BD9-81ED-4DB2-BD59-A6C34878D82A}">
                    <a16:rowId xmlns:a16="http://schemas.microsoft.com/office/drawing/2014/main" val="2620766615"/>
                  </a:ext>
                </a:extLst>
              </a:tr>
              <a:tr h="560285">
                <a:tc>
                  <a:txBody>
                    <a:bodyPr/>
                    <a:lstStyle/>
                    <a:p>
                      <a:pPr algn="ctr"/>
                      <a:r>
                        <a:rPr lang="de-DE" dirty="0"/>
                        <a:t>Österreich</a:t>
                      </a:r>
                    </a:p>
                  </a:txBody>
                  <a:tcPr/>
                </a:tc>
                <a:tc>
                  <a:txBody>
                    <a:bodyPr/>
                    <a:lstStyle/>
                    <a:p>
                      <a:pPr algn="ctr"/>
                      <a:r>
                        <a:rPr lang="de-DE" dirty="0"/>
                        <a:t>3</a:t>
                      </a:r>
                    </a:p>
                  </a:txBody>
                  <a:tcPr/>
                </a:tc>
                <a:tc>
                  <a:txBody>
                    <a:bodyPr/>
                    <a:lstStyle/>
                    <a:p>
                      <a:pPr algn="ctr"/>
                      <a:r>
                        <a:rPr lang="de-DE" dirty="0"/>
                        <a:t>1</a:t>
                      </a:r>
                    </a:p>
                  </a:txBody>
                  <a:tcPr/>
                </a:tc>
                <a:extLst>
                  <a:ext uri="{0D108BD9-81ED-4DB2-BD59-A6C34878D82A}">
                    <a16:rowId xmlns:a16="http://schemas.microsoft.com/office/drawing/2014/main" val="1359369200"/>
                  </a:ext>
                </a:extLst>
              </a:tr>
              <a:tr h="560285">
                <a:tc>
                  <a:txBody>
                    <a:bodyPr/>
                    <a:lstStyle/>
                    <a:p>
                      <a:pPr algn="ctr"/>
                      <a:r>
                        <a:rPr lang="de-DE" dirty="0"/>
                        <a:t>Italien (Südtirol)</a:t>
                      </a:r>
                    </a:p>
                  </a:txBody>
                  <a:tcPr/>
                </a:tc>
                <a:tc>
                  <a:txBody>
                    <a:bodyPr/>
                    <a:lstStyle/>
                    <a:p>
                      <a:pPr algn="ctr"/>
                      <a:endParaRPr lang="de-DE" dirty="0"/>
                    </a:p>
                  </a:txBody>
                  <a:tcPr/>
                </a:tc>
                <a:tc>
                  <a:txBody>
                    <a:bodyPr/>
                    <a:lstStyle/>
                    <a:p>
                      <a:pPr algn="ctr"/>
                      <a:r>
                        <a:rPr lang="de-DE" dirty="0"/>
                        <a:t>1</a:t>
                      </a:r>
                    </a:p>
                  </a:txBody>
                  <a:tcPr/>
                </a:tc>
                <a:extLst>
                  <a:ext uri="{0D108BD9-81ED-4DB2-BD59-A6C34878D82A}">
                    <a16:rowId xmlns:a16="http://schemas.microsoft.com/office/drawing/2014/main" val="3367776716"/>
                  </a:ext>
                </a:extLst>
              </a:tr>
              <a:tr h="560285">
                <a:tc>
                  <a:txBody>
                    <a:bodyPr/>
                    <a:lstStyle/>
                    <a:p>
                      <a:pPr algn="ctr"/>
                      <a:r>
                        <a:rPr lang="de-DE" dirty="0"/>
                        <a:t>Niederlande</a:t>
                      </a:r>
                    </a:p>
                  </a:txBody>
                  <a:tcPr/>
                </a:tc>
                <a:tc>
                  <a:txBody>
                    <a:bodyPr/>
                    <a:lstStyle/>
                    <a:p>
                      <a:pPr algn="ctr"/>
                      <a:endParaRPr lang="de-DE" dirty="0"/>
                    </a:p>
                  </a:txBody>
                  <a:tcPr/>
                </a:tc>
                <a:tc>
                  <a:txBody>
                    <a:bodyPr/>
                    <a:lstStyle/>
                    <a:p>
                      <a:pPr algn="ctr"/>
                      <a:r>
                        <a:rPr lang="de-DE" dirty="0"/>
                        <a:t>1</a:t>
                      </a:r>
                    </a:p>
                  </a:txBody>
                  <a:tcPr/>
                </a:tc>
                <a:extLst>
                  <a:ext uri="{0D108BD9-81ED-4DB2-BD59-A6C34878D82A}">
                    <a16:rowId xmlns:a16="http://schemas.microsoft.com/office/drawing/2014/main" val="771259205"/>
                  </a:ext>
                </a:extLst>
              </a:tr>
            </a:tbl>
          </a:graphicData>
        </a:graphic>
      </p:graphicFrame>
    </p:spTree>
    <p:extLst>
      <p:ext uri="{BB962C8B-B14F-4D97-AF65-F5344CB8AC3E}">
        <p14:creationId xmlns:p14="http://schemas.microsoft.com/office/powerpoint/2010/main" val="1018161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0191205" cy="1325563"/>
          </a:xfrm>
        </p:spPr>
        <p:txBody>
          <a:bodyPr>
            <a:normAutofit/>
          </a:bodyPr>
          <a:lstStyle/>
          <a:p>
            <a:r>
              <a:rPr lang="de-DE" sz="3200" dirty="0"/>
              <a:t>Ausbildungsländer von </a:t>
            </a:r>
            <a:r>
              <a:rPr lang="de-DE" sz="3200" b="1" dirty="0"/>
              <a:t>Heilpädagogen</a:t>
            </a:r>
            <a:r>
              <a:rPr lang="de-DE" sz="3200" dirty="0"/>
              <a:t> (mit positivem </a:t>
            </a:r>
            <a:br>
              <a:rPr lang="de-DE" sz="3200" dirty="0"/>
            </a:br>
            <a:r>
              <a:rPr lang="de-DE" sz="3200" dirty="0"/>
              <a:t>Bescheid) in Bayern 2022 und 2023</a:t>
            </a:r>
            <a:endParaRPr lang="de-DE" sz="1800" b="1" dirty="0"/>
          </a:p>
        </p:txBody>
      </p:sp>
      <p:sp>
        <p:nvSpPr>
          <p:cNvPr id="10" name="Rectangle 2">
            <a:extLst>
              <a:ext uri="{FF2B5EF4-FFF2-40B4-BE49-F238E27FC236}">
                <a16:creationId xmlns:a16="http://schemas.microsoft.com/office/drawing/2014/main" id="{F9400F4D-422A-13E5-90A9-A133F620ADD2}"/>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7" name="Rectangle 4">
            <a:extLst>
              <a:ext uri="{FF2B5EF4-FFF2-40B4-BE49-F238E27FC236}">
                <a16:creationId xmlns:a16="http://schemas.microsoft.com/office/drawing/2014/main" id="{7F6B9814-5845-1757-D7E2-2134DDB8BEB0}"/>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6" name="Textfeld 5">
            <a:extLst>
              <a:ext uri="{FF2B5EF4-FFF2-40B4-BE49-F238E27FC236}">
                <a16:creationId xmlns:a16="http://schemas.microsoft.com/office/drawing/2014/main" id="{DE3B0F5F-5E96-E4E2-5F29-7037D9B346E7}"/>
              </a:ext>
            </a:extLst>
          </p:cNvPr>
          <p:cNvSpPr txBox="1"/>
          <p:nvPr/>
        </p:nvSpPr>
        <p:spPr>
          <a:xfrm>
            <a:off x="224547" y="6501884"/>
            <a:ext cx="10086265" cy="646331"/>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Landesamt für Schule (LAS)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graphicFrame>
        <p:nvGraphicFramePr>
          <p:cNvPr id="3" name="Tabelle 2">
            <a:extLst>
              <a:ext uri="{FF2B5EF4-FFF2-40B4-BE49-F238E27FC236}">
                <a16:creationId xmlns:a16="http://schemas.microsoft.com/office/drawing/2014/main" id="{4160E62F-A0EB-34BF-73A6-C86A3CFCEA03}"/>
              </a:ext>
            </a:extLst>
          </p:cNvPr>
          <p:cNvGraphicFramePr>
            <a:graphicFrameLocks noGrp="1"/>
          </p:cNvGraphicFramePr>
          <p:nvPr>
            <p:extLst>
              <p:ext uri="{D42A27DB-BD31-4B8C-83A1-F6EECF244321}">
                <p14:modId xmlns:p14="http://schemas.microsoft.com/office/powerpoint/2010/main" val="3602494083"/>
              </p:ext>
            </p:extLst>
          </p:nvPr>
        </p:nvGraphicFramePr>
        <p:xfrm>
          <a:off x="574766" y="1830008"/>
          <a:ext cx="10855233" cy="4361784"/>
        </p:xfrm>
        <a:graphic>
          <a:graphicData uri="http://schemas.openxmlformats.org/drawingml/2006/table">
            <a:tbl>
              <a:tblPr firstRow="1" bandRow="1">
                <a:tableStyleId>{21E4AEA4-8DFA-4A89-87EB-49C32662AFE0}</a:tableStyleId>
              </a:tblPr>
              <a:tblGrid>
                <a:gridCol w="3618411">
                  <a:extLst>
                    <a:ext uri="{9D8B030D-6E8A-4147-A177-3AD203B41FA5}">
                      <a16:colId xmlns:a16="http://schemas.microsoft.com/office/drawing/2014/main" val="3237455425"/>
                    </a:ext>
                  </a:extLst>
                </a:gridCol>
                <a:gridCol w="3618411">
                  <a:extLst>
                    <a:ext uri="{9D8B030D-6E8A-4147-A177-3AD203B41FA5}">
                      <a16:colId xmlns:a16="http://schemas.microsoft.com/office/drawing/2014/main" val="1666096782"/>
                    </a:ext>
                  </a:extLst>
                </a:gridCol>
                <a:gridCol w="3618411">
                  <a:extLst>
                    <a:ext uri="{9D8B030D-6E8A-4147-A177-3AD203B41FA5}">
                      <a16:colId xmlns:a16="http://schemas.microsoft.com/office/drawing/2014/main" val="3228465736"/>
                    </a:ext>
                  </a:extLst>
                </a:gridCol>
              </a:tblGrid>
              <a:tr h="974442">
                <a:tc>
                  <a:txBody>
                    <a:bodyPr/>
                    <a:lstStyle/>
                    <a:p>
                      <a:pPr algn="ctr"/>
                      <a:r>
                        <a:rPr lang="de-DE" dirty="0"/>
                        <a:t>Ausbildungsstaat</a:t>
                      </a:r>
                    </a:p>
                  </a:txBody>
                  <a:tcPr/>
                </a:tc>
                <a:tc>
                  <a:txBody>
                    <a:bodyPr/>
                    <a:lstStyle/>
                    <a:p>
                      <a:pPr algn="ctr"/>
                      <a:r>
                        <a:rPr lang="de-DE" dirty="0"/>
                        <a:t>Bayern 2022</a:t>
                      </a:r>
                      <a:br>
                        <a:rPr lang="de-DE" dirty="0"/>
                      </a:br>
                      <a:r>
                        <a:rPr lang="de-DE" dirty="0"/>
                        <a:t>(N=15)</a:t>
                      </a:r>
                    </a:p>
                  </a:txBody>
                  <a:tcPr/>
                </a:tc>
                <a:tc>
                  <a:txBody>
                    <a:bodyPr/>
                    <a:lstStyle/>
                    <a:p>
                      <a:pPr algn="ctr"/>
                      <a:r>
                        <a:rPr lang="de-DE" dirty="0"/>
                        <a:t>Bayern 2023</a:t>
                      </a:r>
                      <a:br>
                        <a:rPr lang="de-DE" dirty="0"/>
                      </a:br>
                      <a:r>
                        <a:rPr lang="de-DE" dirty="0"/>
                        <a:t>(N= 39)</a:t>
                      </a:r>
                    </a:p>
                  </a:txBody>
                  <a:tcPr/>
                </a:tc>
                <a:extLst>
                  <a:ext uri="{0D108BD9-81ED-4DB2-BD59-A6C34878D82A}">
                    <a16:rowId xmlns:a16="http://schemas.microsoft.com/office/drawing/2014/main" val="2784550621"/>
                  </a:ext>
                </a:extLst>
              </a:tr>
              <a:tr h="564557">
                <a:tc>
                  <a:txBody>
                    <a:bodyPr/>
                    <a:lstStyle/>
                    <a:p>
                      <a:pPr algn="ctr"/>
                      <a:r>
                        <a:rPr lang="de-DE" dirty="0"/>
                        <a:t>Ungarn</a:t>
                      </a:r>
                    </a:p>
                  </a:txBody>
                  <a:tcPr/>
                </a:tc>
                <a:tc>
                  <a:txBody>
                    <a:bodyPr/>
                    <a:lstStyle/>
                    <a:p>
                      <a:pPr algn="ctr"/>
                      <a:r>
                        <a:rPr lang="de-DE" dirty="0"/>
                        <a:t>7</a:t>
                      </a:r>
                    </a:p>
                  </a:txBody>
                  <a:tcPr/>
                </a:tc>
                <a:tc>
                  <a:txBody>
                    <a:bodyPr/>
                    <a:lstStyle/>
                    <a:p>
                      <a:pPr algn="ctr"/>
                      <a:r>
                        <a:rPr lang="de-DE" dirty="0"/>
                        <a:t>13</a:t>
                      </a:r>
                    </a:p>
                  </a:txBody>
                  <a:tcPr/>
                </a:tc>
                <a:extLst>
                  <a:ext uri="{0D108BD9-81ED-4DB2-BD59-A6C34878D82A}">
                    <a16:rowId xmlns:a16="http://schemas.microsoft.com/office/drawing/2014/main" val="29607110"/>
                  </a:ext>
                </a:extLst>
              </a:tr>
              <a:tr h="564557">
                <a:tc>
                  <a:txBody>
                    <a:bodyPr/>
                    <a:lstStyle/>
                    <a:p>
                      <a:pPr algn="ctr"/>
                      <a:r>
                        <a:rPr lang="de-DE" dirty="0"/>
                        <a:t>Serbien</a:t>
                      </a:r>
                    </a:p>
                  </a:txBody>
                  <a:tcPr/>
                </a:tc>
                <a:tc>
                  <a:txBody>
                    <a:bodyPr/>
                    <a:lstStyle/>
                    <a:p>
                      <a:pPr algn="ctr"/>
                      <a:r>
                        <a:rPr lang="de-DE" dirty="0"/>
                        <a:t>3</a:t>
                      </a:r>
                    </a:p>
                  </a:txBody>
                  <a:tcPr/>
                </a:tc>
                <a:tc>
                  <a:txBody>
                    <a:bodyPr/>
                    <a:lstStyle/>
                    <a:p>
                      <a:pPr algn="ctr"/>
                      <a:r>
                        <a:rPr lang="de-DE" dirty="0"/>
                        <a:t>6</a:t>
                      </a:r>
                    </a:p>
                  </a:txBody>
                  <a:tcPr/>
                </a:tc>
                <a:extLst>
                  <a:ext uri="{0D108BD9-81ED-4DB2-BD59-A6C34878D82A}">
                    <a16:rowId xmlns:a16="http://schemas.microsoft.com/office/drawing/2014/main" val="3191694712"/>
                  </a:ext>
                </a:extLst>
              </a:tr>
              <a:tr h="564557">
                <a:tc>
                  <a:txBody>
                    <a:bodyPr/>
                    <a:lstStyle/>
                    <a:p>
                      <a:pPr algn="ctr"/>
                      <a:r>
                        <a:rPr lang="de-DE" sz="1800" kern="1200" dirty="0">
                          <a:solidFill>
                            <a:schemeClr val="dk1"/>
                          </a:solidFill>
                          <a:effectLst/>
                          <a:latin typeface="+mn-lt"/>
                          <a:ea typeface="+mn-ea"/>
                          <a:cs typeface="+mn-cs"/>
                        </a:rPr>
                        <a:t>Bosnien und Herzegowina</a:t>
                      </a:r>
                      <a:endParaRPr lang="de-DE" dirty="0"/>
                    </a:p>
                  </a:txBody>
                  <a:tcPr/>
                </a:tc>
                <a:tc>
                  <a:txBody>
                    <a:bodyPr/>
                    <a:lstStyle/>
                    <a:p>
                      <a:pPr algn="ctr"/>
                      <a:r>
                        <a:rPr lang="de-DE" dirty="0"/>
                        <a:t>0</a:t>
                      </a:r>
                    </a:p>
                  </a:txBody>
                  <a:tcPr/>
                </a:tc>
                <a:tc>
                  <a:txBody>
                    <a:bodyPr/>
                    <a:lstStyle/>
                    <a:p>
                      <a:pPr algn="ctr"/>
                      <a:r>
                        <a:rPr lang="de-DE" dirty="0"/>
                        <a:t>5</a:t>
                      </a:r>
                    </a:p>
                  </a:txBody>
                  <a:tcPr/>
                </a:tc>
                <a:extLst>
                  <a:ext uri="{0D108BD9-81ED-4DB2-BD59-A6C34878D82A}">
                    <a16:rowId xmlns:a16="http://schemas.microsoft.com/office/drawing/2014/main" val="1051420439"/>
                  </a:ext>
                </a:extLst>
              </a:tr>
              <a:tr h="564557">
                <a:tc>
                  <a:txBody>
                    <a:bodyPr/>
                    <a:lstStyle/>
                    <a:p>
                      <a:pPr algn="ctr"/>
                      <a:r>
                        <a:rPr lang="de-DE" dirty="0"/>
                        <a:t>Polen</a:t>
                      </a:r>
                    </a:p>
                  </a:txBody>
                  <a:tcPr/>
                </a:tc>
                <a:tc>
                  <a:txBody>
                    <a:bodyPr/>
                    <a:lstStyle/>
                    <a:p>
                      <a:pPr algn="ctr"/>
                      <a:r>
                        <a:rPr lang="de-DE" dirty="0"/>
                        <a:t>0</a:t>
                      </a:r>
                    </a:p>
                  </a:txBody>
                  <a:tcPr/>
                </a:tc>
                <a:tc>
                  <a:txBody>
                    <a:bodyPr/>
                    <a:lstStyle/>
                    <a:p>
                      <a:pPr algn="ctr"/>
                      <a:r>
                        <a:rPr lang="de-DE" dirty="0"/>
                        <a:t>5</a:t>
                      </a:r>
                    </a:p>
                  </a:txBody>
                  <a:tcPr/>
                </a:tc>
                <a:extLst>
                  <a:ext uri="{0D108BD9-81ED-4DB2-BD59-A6C34878D82A}">
                    <a16:rowId xmlns:a16="http://schemas.microsoft.com/office/drawing/2014/main" val="1173802138"/>
                  </a:ext>
                </a:extLst>
              </a:tr>
              <a:tr h="564557">
                <a:tc>
                  <a:txBody>
                    <a:bodyPr/>
                    <a:lstStyle/>
                    <a:p>
                      <a:pPr algn="ctr"/>
                      <a:r>
                        <a:rPr lang="de-DE" dirty="0"/>
                        <a:t>Ukraine</a:t>
                      </a:r>
                    </a:p>
                  </a:txBody>
                  <a:tcPr/>
                </a:tc>
                <a:tc>
                  <a:txBody>
                    <a:bodyPr/>
                    <a:lstStyle/>
                    <a:p>
                      <a:pPr algn="ctr"/>
                      <a:r>
                        <a:rPr lang="de-DE" dirty="0"/>
                        <a:t>0</a:t>
                      </a:r>
                    </a:p>
                  </a:txBody>
                  <a:tcPr/>
                </a:tc>
                <a:tc>
                  <a:txBody>
                    <a:bodyPr/>
                    <a:lstStyle/>
                    <a:p>
                      <a:pPr algn="ctr"/>
                      <a:r>
                        <a:rPr lang="de-DE" dirty="0"/>
                        <a:t>4</a:t>
                      </a:r>
                    </a:p>
                  </a:txBody>
                  <a:tcPr/>
                </a:tc>
                <a:extLst>
                  <a:ext uri="{0D108BD9-81ED-4DB2-BD59-A6C34878D82A}">
                    <a16:rowId xmlns:a16="http://schemas.microsoft.com/office/drawing/2014/main" val="1800490713"/>
                  </a:ext>
                </a:extLst>
              </a:tr>
              <a:tr h="5645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a:t>Griechenland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a:t>2</a:t>
                      </a:r>
                    </a:p>
                  </a:txBody>
                  <a:tcPr/>
                </a:tc>
                <a:tc>
                  <a:txBody>
                    <a:bodyPr/>
                    <a:lstStyle/>
                    <a:p>
                      <a:pPr algn="ctr"/>
                      <a:r>
                        <a:rPr lang="de-DE" dirty="0"/>
                        <a:t>0</a:t>
                      </a:r>
                    </a:p>
                  </a:txBody>
                  <a:tcPr/>
                </a:tc>
                <a:extLst>
                  <a:ext uri="{0D108BD9-81ED-4DB2-BD59-A6C34878D82A}">
                    <a16:rowId xmlns:a16="http://schemas.microsoft.com/office/drawing/2014/main" val="361643879"/>
                  </a:ext>
                </a:extLst>
              </a:tr>
            </a:tbl>
          </a:graphicData>
        </a:graphic>
      </p:graphicFrame>
    </p:spTree>
    <p:extLst>
      <p:ext uri="{BB962C8B-B14F-4D97-AF65-F5344CB8AC3E}">
        <p14:creationId xmlns:p14="http://schemas.microsoft.com/office/powerpoint/2010/main" val="1252962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F9400F4D-422A-13E5-90A9-A133F620ADD2}"/>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7" name="Rectangle 4">
            <a:extLst>
              <a:ext uri="{FF2B5EF4-FFF2-40B4-BE49-F238E27FC236}">
                <a16:creationId xmlns:a16="http://schemas.microsoft.com/office/drawing/2014/main" id="{7F6B9814-5845-1757-D7E2-2134DDB8BEB0}"/>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6" name="Titel 1">
            <a:extLst>
              <a:ext uri="{FF2B5EF4-FFF2-40B4-BE49-F238E27FC236}">
                <a16:creationId xmlns:a16="http://schemas.microsoft.com/office/drawing/2014/main" id="{DD82E473-CB1E-3A6B-4E8A-4145BD5669A2}"/>
              </a:ext>
            </a:extLst>
          </p:cNvPr>
          <p:cNvSpPr txBox="1">
            <a:spLocks/>
          </p:cNvSpPr>
          <p:nvPr/>
        </p:nvSpPr>
        <p:spPr>
          <a:xfrm>
            <a:off x="224547" y="294641"/>
            <a:ext cx="10191205" cy="132556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dirty="0"/>
              <a:t>Ergänzende Hinweise aus den Interviews im Bereich</a:t>
            </a:r>
            <a:br>
              <a:rPr lang="de-DE" sz="3200" dirty="0"/>
            </a:br>
            <a:r>
              <a:rPr lang="de-DE" sz="3200" dirty="0"/>
              <a:t>Heilerziehungspflege und Heilpädagogik, aber auch</a:t>
            </a:r>
            <a:br>
              <a:rPr lang="de-DE" sz="3200" dirty="0"/>
            </a:br>
            <a:r>
              <a:rPr lang="de-DE" sz="3200" dirty="0"/>
              <a:t>Soziale Arbeit und Kindheitspädagogik</a:t>
            </a:r>
          </a:p>
        </p:txBody>
      </p:sp>
      <p:grpSp>
        <p:nvGrpSpPr>
          <p:cNvPr id="12" name="Group 11">
            <a:extLst>
              <a:ext uri="{FF2B5EF4-FFF2-40B4-BE49-F238E27FC236}">
                <a16:creationId xmlns:a16="http://schemas.microsoft.com/office/drawing/2014/main" id="{CA0C1AC5-AAFE-9CDA-D52D-D8C436C1E433}"/>
              </a:ext>
            </a:extLst>
          </p:cNvPr>
          <p:cNvGrpSpPr>
            <a:grpSpLocks/>
          </p:cNvGrpSpPr>
          <p:nvPr/>
        </p:nvGrpSpPr>
        <p:grpSpPr bwMode="auto">
          <a:xfrm>
            <a:off x="358136" y="1826476"/>
            <a:ext cx="11360161" cy="954089"/>
            <a:chOff x="618" y="3005"/>
            <a:chExt cx="7156" cy="601"/>
          </a:xfrm>
        </p:grpSpPr>
        <p:sp>
          <p:nvSpPr>
            <p:cNvPr id="13" name="AutoShape 12">
              <a:extLst>
                <a:ext uri="{FF2B5EF4-FFF2-40B4-BE49-F238E27FC236}">
                  <a16:creationId xmlns:a16="http://schemas.microsoft.com/office/drawing/2014/main" id="{B855CAA1-EF48-3CF6-5702-4CA336AEF47A}"/>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14" name="Text Box 13">
              <a:extLst>
                <a:ext uri="{FF2B5EF4-FFF2-40B4-BE49-F238E27FC236}">
                  <a16:creationId xmlns:a16="http://schemas.microsoft.com/office/drawing/2014/main" id="{BC5B9692-AEC0-1EF8-AFC4-CCA99932E7FE}"/>
                </a:ext>
              </a:extLst>
            </p:cNvPr>
            <p:cNvSpPr txBox="1">
              <a:spLocks noChangeArrowheads="1"/>
            </p:cNvSpPr>
            <p:nvPr/>
          </p:nvSpPr>
          <p:spPr bwMode="auto">
            <a:xfrm>
              <a:off x="1036" y="3005"/>
              <a:ext cx="6738" cy="60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de-DE" dirty="0">
                  <a:latin typeface="+mj-lt"/>
                </a:rPr>
                <a:t>Antragsstellende haben mehrheitlich ihren </a:t>
              </a:r>
              <a:r>
                <a:rPr lang="de-DE" b="1" dirty="0">
                  <a:latin typeface="+mj-lt"/>
                </a:rPr>
                <a:t>Wohnsitz in Bayern </a:t>
              </a:r>
              <a:r>
                <a:rPr lang="de-DE" dirty="0">
                  <a:latin typeface="+mj-lt"/>
                </a:rPr>
                <a:t>und sind </a:t>
              </a:r>
              <a:br>
                <a:rPr lang="de-DE" dirty="0">
                  <a:latin typeface="+mj-lt"/>
                </a:rPr>
              </a:br>
              <a:r>
                <a:rPr lang="de-DE" dirty="0">
                  <a:latin typeface="+mj-lt"/>
                </a:rPr>
                <a:t>häufig bereits in einem </a:t>
              </a:r>
              <a:r>
                <a:rPr lang="de-DE" b="1" dirty="0">
                  <a:latin typeface="+mj-lt"/>
                </a:rPr>
                <a:t>Beschäftigungsverhältnis</a:t>
              </a:r>
              <a:r>
                <a:rPr lang="de-DE" dirty="0">
                  <a:latin typeface="+mj-lt"/>
                </a:rPr>
                <a:t>.</a:t>
              </a:r>
              <a:endParaRPr lang="de-DE" altLang="de-DE" dirty="0">
                <a:latin typeface="+mj-lt"/>
              </a:endParaRPr>
            </a:p>
          </p:txBody>
        </p:sp>
      </p:grpSp>
      <p:grpSp>
        <p:nvGrpSpPr>
          <p:cNvPr id="2" name="Group 11">
            <a:extLst>
              <a:ext uri="{FF2B5EF4-FFF2-40B4-BE49-F238E27FC236}">
                <a16:creationId xmlns:a16="http://schemas.microsoft.com/office/drawing/2014/main" id="{28F9E6D4-B6E3-C920-83C5-960FB87FEC1F}"/>
              </a:ext>
            </a:extLst>
          </p:cNvPr>
          <p:cNvGrpSpPr>
            <a:grpSpLocks/>
          </p:cNvGrpSpPr>
          <p:nvPr/>
        </p:nvGrpSpPr>
        <p:grpSpPr bwMode="auto">
          <a:xfrm>
            <a:off x="353780" y="2820844"/>
            <a:ext cx="11061711" cy="954089"/>
            <a:chOff x="618" y="3005"/>
            <a:chExt cx="6968" cy="601"/>
          </a:xfrm>
        </p:grpSpPr>
        <p:sp>
          <p:nvSpPr>
            <p:cNvPr id="3" name="AutoShape 12">
              <a:extLst>
                <a:ext uri="{FF2B5EF4-FFF2-40B4-BE49-F238E27FC236}">
                  <a16:creationId xmlns:a16="http://schemas.microsoft.com/office/drawing/2014/main" id="{C699017A-5300-19B8-A0A0-B7781990609D}"/>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4" name="Text Box 13">
              <a:extLst>
                <a:ext uri="{FF2B5EF4-FFF2-40B4-BE49-F238E27FC236}">
                  <a16:creationId xmlns:a16="http://schemas.microsoft.com/office/drawing/2014/main" id="{89114F60-992C-8325-93C2-99F3132DAEDE}"/>
                </a:ext>
              </a:extLst>
            </p:cNvPr>
            <p:cNvSpPr txBox="1">
              <a:spLocks noChangeArrowheads="1"/>
            </p:cNvSpPr>
            <p:nvPr/>
          </p:nvSpPr>
          <p:spPr bwMode="auto">
            <a:xfrm>
              <a:off x="1036" y="3005"/>
              <a:ext cx="6550" cy="60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de-DE" dirty="0">
                  <a:latin typeface="+mj-lt"/>
                </a:rPr>
                <a:t>Hauptsächlich werden Anträge bezüglich </a:t>
              </a:r>
              <a:r>
                <a:rPr lang="de-DE" b="1" dirty="0">
                  <a:latin typeface="+mj-lt"/>
                </a:rPr>
                <a:t>in der EU erworbenen Berufs-</a:t>
              </a:r>
              <a:br>
                <a:rPr lang="de-DE" b="1" dirty="0">
                  <a:latin typeface="+mj-lt"/>
                </a:rPr>
              </a:br>
              <a:r>
                <a:rPr lang="de-DE" b="1" dirty="0" err="1">
                  <a:latin typeface="+mj-lt"/>
                </a:rPr>
                <a:t>abschlüssen</a:t>
              </a:r>
              <a:r>
                <a:rPr lang="de-DE" b="1" dirty="0">
                  <a:latin typeface="+mj-lt"/>
                </a:rPr>
                <a:t> </a:t>
              </a:r>
              <a:r>
                <a:rPr lang="de-DE" dirty="0">
                  <a:latin typeface="+mj-lt"/>
                </a:rPr>
                <a:t>gestellt. Anträge aus Drittstaaten sind die Ausnahme.</a:t>
              </a:r>
              <a:endParaRPr lang="de-DE" altLang="de-DE" dirty="0">
                <a:latin typeface="+mj-lt"/>
              </a:endParaRPr>
            </a:p>
          </p:txBody>
        </p:sp>
      </p:grpSp>
      <p:grpSp>
        <p:nvGrpSpPr>
          <p:cNvPr id="5" name="Group 11">
            <a:extLst>
              <a:ext uri="{FF2B5EF4-FFF2-40B4-BE49-F238E27FC236}">
                <a16:creationId xmlns:a16="http://schemas.microsoft.com/office/drawing/2014/main" id="{2BC98323-9375-9986-905D-D568A3AF0374}"/>
              </a:ext>
            </a:extLst>
          </p:cNvPr>
          <p:cNvGrpSpPr>
            <a:grpSpLocks/>
          </p:cNvGrpSpPr>
          <p:nvPr/>
        </p:nvGrpSpPr>
        <p:grpSpPr bwMode="auto">
          <a:xfrm>
            <a:off x="280894" y="3794879"/>
            <a:ext cx="11671312" cy="1384302"/>
            <a:chOff x="618" y="3005"/>
            <a:chExt cx="7352" cy="872"/>
          </a:xfrm>
        </p:grpSpPr>
        <p:sp>
          <p:nvSpPr>
            <p:cNvPr id="7" name="AutoShape 12">
              <a:extLst>
                <a:ext uri="{FF2B5EF4-FFF2-40B4-BE49-F238E27FC236}">
                  <a16:creationId xmlns:a16="http://schemas.microsoft.com/office/drawing/2014/main" id="{C21CF191-3203-6080-3F52-B8B59530A341}"/>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15" name="Text Box 13">
              <a:extLst>
                <a:ext uri="{FF2B5EF4-FFF2-40B4-BE49-F238E27FC236}">
                  <a16:creationId xmlns:a16="http://schemas.microsoft.com/office/drawing/2014/main" id="{BF5068A0-8CE1-A85F-644E-0F987219A67C}"/>
                </a:ext>
              </a:extLst>
            </p:cNvPr>
            <p:cNvSpPr txBox="1">
              <a:spLocks noChangeArrowheads="1"/>
            </p:cNvSpPr>
            <p:nvPr/>
          </p:nvSpPr>
          <p:spPr bwMode="auto">
            <a:xfrm>
              <a:off x="1036" y="3005"/>
              <a:ext cx="6934" cy="87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lvl="0">
                <a:buNone/>
              </a:pPr>
              <a:r>
                <a:rPr lang="de-DE" dirty="0">
                  <a:latin typeface="+mj-lt"/>
                </a:rPr>
                <a:t>Berufsqualifikationen im Bereich EGH sind sehr häufig im </a:t>
              </a:r>
              <a:r>
                <a:rPr lang="de-DE" b="1" dirty="0">
                  <a:latin typeface="+mj-lt"/>
                </a:rPr>
                <a:t>deutschsprachigen</a:t>
              </a:r>
              <a:br>
                <a:rPr lang="de-DE" b="1" dirty="0">
                  <a:latin typeface="+mj-lt"/>
                </a:rPr>
              </a:br>
              <a:r>
                <a:rPr lang="de-DE" b="1" dirty="0">
                  <a:latin typeface="+mj-lt"/>
                </a:rPr>
                <a:t>Raum</a:t>
              </a:r>
              <a:r>
                <a:rPr lang="de-DE" dirty="0">
                  <a:latin typeface="+mj-lt"/>
                </a:rPr>
                <a:t> (Österreich, Schweiz, Südtirol) verbreitet. Auch </a:t>
              </a:r>
              <a:r>
                <a:rPr lang="de-DE" b="1" dirty="0">
                  <a:latin typeface="+mj-lt"/>
                </a:rPr>
                <a:t>Ungarn</a:t>
              </a:r>
              <a:r>
                <a:rPr lang="de-DE" dirty="0">
                  <a:latin typeface="+mj-lt"/>
                </a:rPr>
                <a:t> hat eine </a:t>
              </a:r>
              <a:br>
                <a:rPr lang="de-DE" dirty="0">
                  <a:latin typeface="+mj-lt"/>
                </a:rPr>
              </a:br>
              <a:r>
                <a:rPr lang="de-DE" dirty="0">
                  <a:latin typeface="+mj-lt"/>
                </a:rPr>
                <a:t>spezifische Tradition insbesondere in der Heilpädagogik.</a:t>
              </a:r>
            </a:p>
          </p:txBody>
        </p:sp>
      </p:grpSp>
      <p:grpSp>
        <p:nvGrpSpPr>
          <p:cNvPr id="16" name="Group 11">
            <a:extLst>
              <a:ext uri="{FF2B5EF4-FFF2-40B4-BE49-F238E27FC236}">
                <a16:creationId xmlns:a16="http://schemas.microsoft.com/office/drawing/2014/main" id="{5C1D70EB-7872-5103-3FA3-CADDE59B4DE7}"/>
              </a:ext>
            </a:extLst>
          </p:cNvPr>
          <p:cNvGrpSpPr>
            <a:grpSpLocks/>
          </p:cNvGrpSpPr>
          <p:nvPr/>
        </p:nvGrpSpPr>
        <p:grpSpPr bwMode="auto">
          <a:xfrm>
            <a:off x="287519" y="5153227"/>
            <a:ext cx="11090285" cy="954089"/>
            <a:chOff x="618" y="3005"/>
            <a:chExt cx="6986" cy="601"/>
          </a:xfrm>
        </p:grpSpPr>
        <p:sp>
          <p:nvSpPr>
            <p:cNvPr id="18" name="AutoShape 12">
              <a:extLst>
                <a:ext uri="{FF2B5EF4-FFF2-40B4-BE49-F238E27FC236}">
                  <a16:creationId xmlns:a16="http://schemas.microsoft.com/office/drawing/2014/main" id="{790B2C91-3A9A-5F5B-9703-3915FB18AEAA}"/>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19" name="Text Box 13">
              <a:extLst>
                <a:ext uri="{FF2B5EF4-FFF2-40B4-BE49-F238E27FC236}">
                  <a16:creationId xmlns:a16="http://schemas.microsoft.com/office/drawing/2014/main" id="{FAB584D7-85D2-AC4A-9A63-77CD3BB87227}"/>
                </a:ext>
              </a:extLst>
            </p:cNvPr>
            <p:cNvSpPr txBox="1">
              <a:spLocks noChangeArrowheads="1"/>
            </p:cNvSpPr>
            <p:nvPr/>
          </p:nvSpPr>
          <p:spPr bwMode="auto">
            <a:xfrm>
              <a:off x="1036" y="3005"/>
              <a:ext cx="6568" cy="60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a:buNone/>
              </a:pPr>
              <a:r>
                <a:rPr lang="de-DE" b="1" dirty="0">
                  <a:latin typeface="+mj-lt"/>
                </a:rPr>
                <a:t>Arbeitgeber</a:t>
              </a:r>
              <a:r>
                <a:rPr lang="de-DE" dirty="0">
                  <a:latin typeface="+mj-lt"/>
                </a:rPr>
                <a:t> der EGH wenden sich sehr selten an das LAS, in der Kinder-</a:t>
              </a:r>
              <a:br>
                <a:rPr lang="de-DE" dirty="0">
                  <a:latin typeface="+mj-lt"/>
                </a:rPr>
              </a:br>
              <a:r>
                <a:rPr lang="de-DE" dirty="0" err="1">
                  <a:latin typeface="+mj-lt"/>
                </a:rPr>
                <a:t>tagespflege</a:t>
              </a:r>
              <a:r>
                <a:rPr lang="de-DE" dirty="0">
                  <a:latin typeface="+mj-lt"/>
                </a:rPr>
                <a:t> ist das eher die Regel. </a:t>
              </a:r>
            </a:p>
          </p:txBody>
        </p:sp>
      </p:grpSp>
    </p:spTree>
    <p:extLst>
      <p:ext uri="{BB962C8B-B14F-4D97-AF65-F5344CB8AC3E}">
        <p14:creationId xmlns:p14="http://schemas.microsoft.com/office/powerpoint/2010/main" val="2174938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0-#ppt_w/2"/>
                                          </p:val>
                                        </p:tav>
                                        <p:tav tm="100000">
                                          <p:val>
                                            <p:strVal val="#ppt_x"/>
                                          </p:val>
                                        </p:tav>
                                      </p:tavLst>
                                    </p:anim>
                                    <p:anim calcmode="lin" valueType="num">
                                      <p:cBhvr additive="base">
                                        <p:cTn id="26" dur="5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50E0E4A6-E525-28A2-1F27-5100D468E409}"/>
              </a:ext>
            </a:extLst>
          </p:cNvPr>
          <p:cNvSpPr txBox="1">
            <a:spLocks/>
          </p:cNvSpPr>
          <p:nvPr/>
        </p:nvSpPr>
        <p:spPr>
          <a:xfrm>
            <a:off x="224547" y="203200"/>
            <a:ext cx="1019120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dirty="0"/>
              <a:t>Ein Zwischenfazit zur Gewinnung von Fachkräften </a:t>
            </a:r>
            <a:br>
              <a:rPr lang="de-DE" sz="3200" dirty="0"/>
            </a:br>
            <a:r>
              <a:rPr lang="de-DE" sz="3200" dirty="0"/>
              <a:t>aus dem Ausland für relevante Berufe in der EGH</a:t>
            </a:r>
          </a:p>
        </p:txBody>
      </p:sp>
      <p:graphicFrame>
        <p:nvGraphicFramePr>
          <p:cNvPr id="7" name="Diagramm 6">
            <a:extLst>
              <a:ext uri="{FF2B5EF4-FFF2-40B4-BE49-F238E27FC236}">
                <a16:creationId xmlns:a16="http://schemas.microsoft.com/office/drawing/2014/main" id="{0F981C8B-56D2-30F7-6CD3-283774B56EB0}"/>
              </a:ext>
            </a:extLst>
          </p:cNvPr>
          <p:cNvGraphicFramePr/>
          <p:nvPr>
            <p:extLst>
              <p:ext uri="{D42A27DB-BD31-4B8C-83A1-F6EECF244321}">
                <p14:modId xmlns:p14="http://schemas.microsoft.com/office/powerpoint/2010/main" val="1343998565"/>
              </p:ext>
            </p:extLst>
          </p:nvPr>
        </p:nvGraphicFramePr>
        <p:xfrm>
          <a:off x="0" y="1979408"/>
          <a:ext cx="12191999" cy="4593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3694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a:extLst>
              <a:ext uri="{FF2B5EF4-FFF2-40B4-BE49-F238E27FC236}">
                <a16:creationId xmlns:a16="http://schemas.microsoft.com/office/drawing/2014/main" id="{88100E90-1A8F-953C-4DB6-73F89A57AE57}"/>
              </a:ext>
            </a:extLst>
          </p:cNvPr>
          <p:cNvGraphicFramePr/>
          <p:nvPr>
            <p:extLst>
              <p:ext uri="{D42A27DB-BD31-4B8C-83A1-F6EECF244321}">
                <p14:modId xmlns:p14="http://schemas.microsoft.com/office/powerpoint/2010/main" val="1347755219"/>
              </p:ext>
            </p:extLst>
          </p:nvPr>
        </p:nvGraphicFramePr>
        <p:xfrm>
          <a:off x="224547" y="1528763"/>
          <a:ext cx="11742906" cy="4451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11">
            <a:extLst>
              <a:ext uri="{FF2B5EF4-FFF2-40B4-BE49-F238E27FC236}">
                <a16:creationId xmlns:a16="http://schemas.microsoft.com/office/drawing/2014/main" id="{3D052B50-B427-F0B7-145E-75C053343B9D}"/>
              </a:ext>
            </a:extLst>
          </p:cNvPr>
          <p:cNvGrpSpPr>
            <a:grpSpLocks/>
          </p:cNvGrpSpPr>
          <p:nvPr/>
        </p:nvGrpSpPr>
        <p:grpSpPr bwMode="auto">
          <a:xfrm>
            <a:off x="955321" y="5981739"/>
            <a:ext cx="9642429" cy="461963"/>
            <a:chOff x="618" y="3005"/>
            <a:chExt cx="5864" cy="291"/>
          </a:xfrm>
        </p:grpSpPr>
        <p:sp>
          <p:nvSpPr>
            <p:cNvPr id="7" name="AutoShape 12">
              <a:extLst>
                <a:ext uri="{FF2B5EF4-FFF2-40B4-BE49-F238E27FC236}">
                  <a16:creationId xmlns:a16="http://schemas.microsoft.com/office/drawing/2014/main" id="{526A380E-BAE6-AE3D-752F-9F173DADA4AC}"/>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8" name="Text Box 13">
              <a:extLst>
                <a:ext uri="{FF2B5EF4-FFF2-40B4-BE49-F238E27FC236}">
                  <a16:creationId xmlns:a16="http://schemas.microsoft.com/office/drawing/2014/main" id="{F5315627-2C2F-1577-3D2D-A6FBC7728D6B}"/>
                </a:ext>
              </a:extLst>
            </p:cNvPr>
            <p:cNvSpPr txBox="1">
              <a:spLocks noChangeArrowheads="1"/>
            </p:cNvSpPr>
            <p:nvPr/>
          </p:nvSpPr>
          <p:spPr bwMode="auto">
            <a:xfrm>
              <a:off x="1036" y="3005"/>
              <a:ext cx="5446" cy="291"/>
            </a:xfrm>
            <a:prstGeom prst="rect">
              <a:avLst/>
            </a:prstGeom>
            <a:solidFill>
              <a:schemeClr val="accent2">
                <a:lumMod val="20000"/>
                <a:lumOff val="80000"/>
              </a:schemeClr>
            </a:solidFill>
            <a:ln w="9525">
              <a:solidFill>
                <a:schemeClr val="accent2"/>
              </a:solidFill>
              <a:miter lim="800000"/>
              <a:headEnd/>
              <a:tailEnd/>
            </a:ln>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de-DE" altLang="de-DE" sz="2400" dirty="0">
                  <a:latin typeface="+mj-lt"/>
                </a:rPr>
                <a:t>Bekanntmachen und Bewerbung der Berufe in der Eingliederungshilfe! </a:t>
              </a:r>
            </a:p>
          </p:txBody>
        </p:sp>
      </p:grpSp>
      <p:sp>
        <p:nvSpPr>
          <p:cNvPr id="2" name="Titel 1">
            <a:extLst>
              <a:ext uri="{FF2B5EF4-FFF2-40B4-BE49-F238E27FC236}">
                <a16:creationId xmlns:a16="http://schemas.microsoft.com/office/drawing/2014/main" id="{C236DAFD-E0FB-665C-692B-AFA62DF591A1}"/>
              </a:ext>
            </a:extLst>
          </p:cNvPr>
          <p:cNvSpPr txBox="1">
            <a:spLocks/>
          </p:cNvSpPr>
          <p:nvPr/>
        </p:nvSpPr>
        <p:spPr>
          <a:xfrm>
            <a:off x="224547" y="203200"/>
            <a:ext cx="1019120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dirty="0"/>
              <a:t>Ein Zwischenfazit zur Gewinnung von Fachkräften </a:t>
            </a:r>
            <a:br>
              <a:rPr lang="de-DE" sz="3200" dirty="0"/>
            </a:br>
            <a:r>
              <a:rPr lang="de-DE" sz="3200" dirty="0"/>
              <a:t>aus dem Ausland für relevante Berufe in der EGH</a:t>
            </a:r>
          </a:p>
        </p:txBody>
      </p:sp>
    </p:spTree>
    <p:extLst>
      <p:ext uri="{BB962C8B-B14F-4D97-AF65-F5344CB8AC3E}">
        <p14:creationId xmlns:p14="http://schemas.microsoft.com/office/powerpoint/2010/main" val="52296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C9E3AFF-BB59-B9F5-2A4D-532B25286DDA}"/>
              </a:ext>
            </a:extLst>
          </p:cNvPr>
          <p:cNvSpPr>
            <a:spLocks noGrp="1"/>
          </p:cNvSpPr>
          <p:nvPr>
            <p:ph type="title"/>
          </p:nvPr>
        </p:nvSpPr>
        <p:spPr/>
        <p:txBody>
          <a:bodyPr/>
          <a:lstStyle/>
          <a:p>
            <a:r>
              <a:rPr lang="de-DE" dirty="0"/>
              <a:t>Vielen Dank!</a:t>
            </a:r>
          </a:p>
        </p:txBody>
      </p:sp>
      <p:sp>
        <p:nvSpPr>
          <p:cNvPr id="2" name="Textfeld 1">
            <a:extLst>
              <a:ext uri="{FF2B5EF4-FFF2-40B4-BE49-F238E27FC236}">
                <a16:creationId xmlns:a16="http://schemas.microsoft.com/office/drawing/2014/main" id="{3AB917F6-B5B6-101C-443F-C10C3E22E5E6}"/>
              </a:ext>
            </a:extLst>
          </p:cNvPr>
          <p:cNvSpPr txBox="1"/>
          <p:nvPr/>
        </p:nvSpPr>
        <p:spPr>
          <a:xfrm>
            <a:off x="946296" y="4848447"/>
            <a:ext cx="10122196" cy="646331"/>
          </a:xfrm>
          <a:prstGeom prst="rect">
            <a:avLst/>
          </a:prstGeom>
          <a:noFill/>
        </p:spPr>
        <p:txBody>
          <a:bodyPr wrap="square" rtlCol="0">
            <a:spAutoFit/>
          </a:bodyPr>
          <a:lstStyle/>
          <a:p>
            <a:r>
              <a:rPr lang="de-DE" dirty="0"/>
              <a:t>Prof. Dr. Dorit Sing			dorit.sing@ksh-m.de</a:t>
            </a:r>
          </a:p>
          <a:p>
            <a:r>
              <a:rPr lang="de-DE" dirty="0"/>
              <a:t>Prof. Dr. Martina Wolfinger		martina.wolfinger@ksh-m.de </a:t>
            </a:r>
          </a:p>
        </p:txBody>
      </p:sp>
    </p:spTree>
    <p:extLst>
      <p:ext uri="{BB962C8B-B14F-4D97-AF65-F5344CB8AC3E}">
        <p14:creationId xmlns:p14="http://schemas.microsoft.com/office/powerpoint/2010/main" val="12424979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F57163-8BF2-5A7B-A46B-BDF089A11090}"/>
              </a:ext>
            </a:extLst>
          </p:cNvPr>
          <p:cNvSpPr>
            <a:spLocks noGrp="1"/>
          </p:cNvSpPr>
          <p:nvPr>
            <p:ph type="title"/>
          </p:nvPr>
        </p:nvSpPr>
        <p:spPr>
          <a:xfrm>
            <a:off x="831850" y="3051514"/>
            <a:ext cx="10515600" cy="2852737"/>
          </a:xfrm>
        </p:spPr>
        <p:txBody>
          <a:bodyPr>
            <a:normAutofit fontScale="90000"/>
          </a:bodyPr>
          <a:lstStyle/>
          <a:p>
            <a:r>
              <a:rPr lang="de-DE" sz="4800" b="1" dirty="0">
                <a:solidFill>
                  <a:schemeClr val="accent2"/>
                </a:solidFill>
              </a:rPr>
              <a:t>Zahl der vollen Anerkennungen und Ausgleichsmaßnahmen</a:t>
            </a:r>
            <a:br>
              <a:rPr lang="de-DE" sz="4800" b="1" dirty="0"/>
            </a:br>
            <a:r>
              <a:rPr lang="de-DE" sz="4800" dirty="0">
                <a:latin typeface="Calibri" panose="020F0502020204030204" pitchFamily="34" charset="0"/>
                <a:ea typeface="+mn-ea"/>
                <a:cs typeface="Calibri" panose="020F0502020204030204" pitchFamily="34" charset="0"/>
              </a:rPr>
              <a:t>für die relevanten Berufe nach </a:t>
            </a:r>
            <a:br>
              <a:rPr lang="de-DE" sz="4800" dirty="0">
                <a:latin typeface="Calibri" panose="020F0502020204030204" pitchFamily="34" charset="0"/>
                <a:ea typeface="+mn-ea"/>
                <a:cs typeface="Calibri" panose="020F0502020204030204" pitchFamily="34" charset="0"/>
              </a:rPr>
            </a:br>
            <a:r>
              <a:rPr lang="de-DE" sz="4800" dirty="0">
                <a:latin typeface="Calibri" panose="020F0502020204030204" pitchFamily="34" charset="0"/>
                <a:ea typeface="+mn-ea"/>
                <a:cs typeface="Calibri" panose="020F0502020204030204" pitchFamily="34" charset="0"/>
              </a:rPr>
              <a:t>§ 16 </a:t>
            </a:r>
            <a:r>
              <a:rPr lang="de-DE" sz="4800" dirty="0" err="1">
                <a:latin typeface="Calibri" panose="020F0502020204030204" pitchFamily="34" charset="0"/>
                <a:ea typeface="+mn-ea"/>
                <a:cs typeface="Calibri" panose="020F0502020204030204" pitchFamily="34" charset="0"/>
              </a:rPr>
              <a:t>AVPfleWoqG</a:t>
            </a:r>
            <a:r>
              <a:rPr lang="de-DE" sz="4800" dirty="0">
                <a:latin typeface="Calibri" panose="020F0502020204030204" pitchFamily="34" charset="0"/>
                <a:ea typeface="+mn-ea"/>
                <a:cs typeface="Calibri" panose="020F0502020204030204" pitchFamily="34" charset="0"/>
              </a:rPr>
              <a:t> </a:t>
            </a:r>
            <a:br>
              <a:rPr lang="de-DE" sz="4800" dirty="0">
                <a:latin typeface="Calibri" panose="020F0502020204030204" pitchFamily="34" charset="0"/>
                <a:ea typeface="+mn-ea"/>
                <a:cs typeface="Calibri" panose="020F0502020204030204" pitchFamily="34" charset="0"/>
              </a:rPr>
            </a:br>
            <a:r>
              <a:rPr lang="de-DE" sz="4800" dirty="0">
                <a:latin typeface="Calibri" panose="020F0502020204030204" pitchFamily="34" charset="0"/>
                <a:ea typeface="+mn-ea"/>
                <a:cs typeface="Calibri" panose="020F0502020204030204" pitchFamily="34" charset="0"/>
              </a:rPr>
              <a:t>auf Bundesebene und für Bayern</a:t>
            </a:r>
            <a:br>
              <a:rPr lang="de-DE" sz="4800" dirty="0">
                <a:latin typeface="Calibri" panose="020F0502020204030204" pitchFamily="34" charset="0"/>
                <a:ea typeface="+mn-ea"/>
                <a:cs typeface="Calibri" panose="020F0502020204030204" pitchFamily="34" charset="0"/>
              </a:rPr>
            </a:br>
            <a:r>
              <a:rPr lang="de-DE" sz="4800" dirty="0">
                <a:latin typeface="Calibri" panose="020F0502020204030204" pitchFamily="34" charset="0"/>
                <a:ea typeface="+mn-ea"/>
                <a:cs typeface="Calibri" panose="020F0502020204030204" pitchFamily="34" charset="0"/>
              </a:rPr>
              <a:t>im Jahr 2022</a:t>
            </a:r>
            <a:endParaRPr lang="de-DE" sz="4800" dirty="0"/>
          </a:p>
        </p:txBody>
      </p:sp>
    </p:spTree>
    <p:extLst>
      <p:ext uri="{BB962C8B-B14F-4D97-AF65-F5344CB8AC3E}">
        <p14:creationId xmlns:p14="http://schemas.microsoft.com/office/powerpoint/2010/main" val="16265198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501884"/>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0191205" cy="1325563"/>
          </a:xfrm>
        </p:spPr>
        <p:txBody>
          <a:bodyPr>
            <a:normAutofit/>
          </a:bodyPr>
          <a:lstStyle/>
          <a:p>
            <a:r>
              <a:rPr lang="de-DE" sz="2800" dirty="0"/>
              <a:t>Volle Anerkennung und Ausgleichsmaßnahmen für pädagogische</a:t>
            </a:r>
            <a:br>
              <a:rPr lang="de-DE" sz="2800" dirty="0"/>
            </a:br>
            <a:r>
              <a:rPr lang="de-DE" sz="2800" dirty="0"/>
              <a:t>und pflegerischen Fachkräfte in Deutschland und in Bayern</a:t>
            </a:r>
            <a:br>
              <a:rPr lang="de-DE" sz="2800" dirty="0"/>
            </a:br>
            <a:r>
              <a:rPr lang="de-DE" sz="2800" dirty="0"/>
              <a:t>im Jahr 2022 (nach § 16 </a:t>
            </a:r>
            <a:r>
              <a:rPr lang="de-DE" sz="2800" dirty="0" err="1"/>
              <a:t>AVPfleWoqG</a:t>
            </a:r>
            <a:r>
              <a:rPr lang="de-DE" sz="2800" dirty="0"/>
              <a:t>)</a:t>
            </a:r>
          </a:p>
        </p:txBody>
      </p:sp>
      <p:graphicFrame>
        <p:nvGraphicFramePr>
          <p:cNvPr id="2" name="Tabelle 1">
            <a:extLst>
              <a:ext uri="{FF2B5EF4-FFF2-40B4-BE49-F238E27FC236}">
                <a16:creationId xmlns:a16="http://schemas.microsoft.com/office/drawing/2014/main" id="{6E70492B-6A63-1C4F-0739-02F7C0B64974}"/>
              </a:ext>
            </a:extLst>
          </p:cNvPr>
          <p:cNvGraphicFramePr>
            <a:graphicFrameLocks noGrp="1"/>
          </p:cNvGraphicFramePr>
          <p:nvPr/>
        </p:nvGraphicFramePr>
        <p:xfrm>
          <a:off x="683173" y="1528763"/>
          <a:ext cx="9963804" cy="4973123"/>
        </p:xfrm>
        <a:graphic>
          <a:graphicData uri="http://schemas.openxmlformats.org/drawingml/2006/table">
            <a:tbl>
              <a:tblPr firstRow="1" firstCol="1" bandRow="1">
                <a:tableStyleId>{21E4AEA4-8DFA-4A89-87EB-49C32662AFE0}</a:tableStyleId>
              </a:tblPr>
              <a:tblGrid>
                <a:gridCol w="2736220">
                  <a:extLst>
                    <a:ext uri="{9D8B030D-6E8A-4147-A177-3AD203B41FA5}">
                      <a16:colId xmlns:a16="http://schemas.microsoft.com/office/drawing/2014/main" val="117819206"/>
                    </a:ext>
                  </a:extLst>
                </a:gridCol>
                <a:gridCol w="807498">
                  <a:extLst>
                    <a:ext uri="{9D8B030D-6E8A-4147-A177-3AD203B41FA5}">
                      <a16:colId xmlns:a16="http://schemas.microsoft.com/office/drawing/2014/main" val="3203695815"/>
                    </a:ext>
                  </a:extLst>
                </a:gridCol>
                <a:gridCol w="797795">
                  <a:extLst>
                    <a:ext uri="{9D8B030D-6E8A-4147-A177-3AD203B41FA5}">
                      <a16:colId xmlns:a16="http://schemas.microsoft.com/office/drawing/2014/main" val="4027174659"/>
                    </a:ext>
                  </a:extLst>
                </a:gridCol>
                <a:gridCol w="654407">
                  <a:extLst>
                    <a:ext uri="{9D8B030D-6E8A-4147-A177-3AD203B41FA5}">
                      <a16:colId xmlns:a16="http://schemas.microsoft.com/office/drawing/2014/main" val="4162984183"/>
                    </a:ext>
                  </a:extLst>
                </a:gridCol>
                <a:gridCol w="654407">
                  <a:extLst>
                    <a:ext uri="{9D8B030D-6E8A-4147-A177-3AD203B41FA5}">
                      <a16:colId xmlns:a16="http://schemas.microsoft.com/office/drawing/2014/main" val="3348281969"/>
                    </a:ext>
                  </a:extLst>
                </a:gridCol>
                <a:gridCol w="798872">
                  <a:extLst>
                    <a:ext uri="{9D8B030D-6E8A-4147-A177-3AD203B41FA5}">
                      <a16:colId xmlns:a16="http://schemas.microsoft.com/office/drawing/2014/main" val="2456658511"/>
                    </a:ext>
                  </a:extLst>
                </a:gridCol>
                <a:gridCol w="798872">
                  <a:extLst>
                    <a:ext uri="{9D8B030D-6E8A-4147-A177-3AD203B41FA5}">
                      <a16:colId xmlns:a16="http://schemas.microsoft.com/office/drawing/2014/main" val="291985052"/>
                    </a:ext>
                  </a:extLst>
                </a:gridCol>
                <a:gridCol w="750357">
                  <a:extLst>
                    <a:ext uri="{9D8B030D-6E8A-4147-A177-3AD203B41FA5}">
                      <a16:colId xmlns:a16="http://schemas.microsoft.com/office/drawing/2014/main" val="3986111074"/>
                    </a:ext>
                  </a:extLst>
                </a:gridCol>
                <a:gridCol w="750357">
                  <a:extLst>
                    <a:ext uri="{9D8B030D-6E8A-4147-A177-3AD203B41FA5}">
                      <a16:colId xmlns:a16="http://schemas.microsoft.com/office/drawing/2014/main" val="949386758"/>
                    </a:ext>
                  </a:extLst>
                </a:gridCol>
                <a:gridCol w="610205">
                  <a:extLst>
                    <a:ext uri="{9D8B030D-6E8A-4147-A177-3AD203B41FA5}">
                      <a16:colId xmlns:a16="http://schemas.microsoft.com/office/drawing/2014/main" val="2218273160"/>
                    </a:ext>
                  </a:extLst>
                </a:gridCol>
                <a:gridCol w="604814">
                  <a:extLst>
                    <a:ext uri="{9D8B030D-6E8A-4147-A177-3AD203B41FA5}">
                      <a16:colId xmlns:a16="http://schemas.microsoft.com/office/drawing/2014/main" val="1153004186"/>
                    </a:ext>
                  </a:extLst>
                </a:gridCol>
              </a:tblGrid>
              <a:tr h="405336">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5">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874412394"/>
                  </a:ext>
                </a:extLst>
              </a:tr>
              <a:tr h="1786010">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volle Gleichwertigkeit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Auflage einer Maßnahme</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Negativ 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volle Gleichwertigkeit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Auflage einer Maßnahme</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Negativ 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4170737275"/>
                  </a:ext>
                </a:extLst>
              </a:tr>
              <a:tr h="265222">
                <a:tc>
                  <a:txBody>
                    <a:bodyPr/>
                    <a:lstStyle/>
                    <a:p>
                      <a:pPr>
                        <a:lnSpc>
                          <a:spcPct val="107000"/>
                        </a:lnSpc>
                        <a:spcAft>
                          <a:spcPts val="800"/>
                        </a:spcAft>
                      </a:pPr>
                      <a:r>
                        <a:rPr lang="de-DE" sz="1400" dirty="0">
                          <a:effectLst/>
                        </a:rPr>
                        <a:t>Heilerziehungspfleger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21</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15</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12</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tc>
                <a:extLst>
                  <a:ext uri="{0D108BD9-81ED-4DB2-BD59-A6C34878D82A}">
                    <a16:rowId xmlns:a16="http://schemas.microsoft.com/office/drawing/2014/main" val="3594005379"/>
                  </a:ext>
                </a:extLst>
              </a:tr>
              <a:tr h="265222">
                <a:tc>
                  <a:txBody>
                    <a:bodyPr/>
                    <a:lstStyle/>
                    <a:p>
                      <a:pPr>
                        <a:lnSpc>
                          <a:spcPct val="107000"/>
                        </a:lnSpc>
                        <a:spcAft>
                          <a:spcPts val="800"/>
                        </a:spcAft>
                      </a:pPr>
                      <a:r>
                        <a:rPr lang="de-DE" sz="1400" dirty="0">
                          <a:effectLst/>
                        </a:rPr>
                        <a:t>Erzieher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1 986</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1 506</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528</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924</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477</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141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141</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84</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57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tc>
                <a:extLst>
                  <a:ext uri="{0D108BD9-81ED-4DB2-BD59-A6C34878D82A}">
                    <a16:rowId xmlns:a16="http://schemas.microsoft.com/office/drawing/2014/main" val="888237642"/>
                  </a:ext>
                </a:extLst>
              </a:tr>
              <a:tr h="265222">
                <a:tc>
                  <a:txBody>
                    <a:bodyPr/>
                    <a:lstStyle/>
                    <a:p>
                      <a:pPr>
                        <a:lnSpc>
                          <a:spcPct val="107000"/>
                        </a:lnSpc>
                        <a:spcAft>
                          <a:spcPts val="800"/>
                        </a:spcAft>
                      </a:pPr>
                      <a:r>
                        <a:rPr lang="de-DE" sz="1400" dirty="0">
                          <a:effectLst/>
                        </a:rPr>
                        <a:t>Sozialpädagoge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618</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579</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258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324</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39</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57</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54</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54</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tc>
                <a:extLst>
                  <a:ext uri="{0D108BD9-81ED-4DB2-BD59-A6C34878D82A}">
                    <a16:rowId xmlns:a16="http://schemas.microsoft.com/office/drawing/2014/main" val="3967725000"/>
                  </a:ext>
                </a:extLst>
              </a:tr>
              <a:tr h="265222">
                <a:tc>
                  <a:txBody>
                    <a:bodyPr/>
                    <a:lstStyle/>
                    <a:p>
                      <a:pPr>
                        <a:lnSpc>
                          <a:spcPct val="107000"/>
                        </a:lnSpc>
                        <a:spcAft>
                          <a:spcPts val="800"/>
                        </a:spcAft>
                      </a:pPr>
                      <a:r>
                        <a:rPr lang="de-DE" sz="1400" dirty="0">
                          <a:effectLst/>
                        </a:rPr>
                        <a:t>Sonderpädagoge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9">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 </a:t>
                      </a: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 </a:t>
                      </a:r>
                    </a:p>
                  </a:txBody>
                  <a:tcPr marL="68580" marR="68580" marT="0" marB="0"/>
                </a:tc>
                <a:extLst>
                  <a:ext uri="{0D108BD9-81ED-4DB2-BD59-A6C34878D82A}">
                    <a16:rowId xmlns:a16="http://schemas.microsoft.com/office/drawing/2014/main" val="1848769502"/>
                  </a:ext>
                </a:extLst>
              </a:tr>
              <a:tr h="265222">
                <a:tc>
                  <a:txBody>
                    <a:bodyPr/>
                    <a:lstStyle/>
                    <a:p>
                      <a:pPr>
                        <a:lnSpc>
                          <a:spcPct val="107000"/>
                        </a:lnSpc>
                        <a:spcAft>
                          <a:spcPts val="800"/>
                        </a:spcAft>
                      </a:pPr>
                      <a:r>
                        <a:rPr lang="de-DE" sz="1400" dirty="0">
                          <a:effectLst/>
                        </a:rPr>
                        <a:t>Heilpädagoge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45</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42</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21</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18</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12</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6</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tc>
                <a:extLst>
                  <a:ext uri="{0D108BD9-81ED-4DB2-BD59-A6C34878D82A}">
                    <a16:rowId xmlns:a16="http://schemas.microsoft.com/office/drawing/2014/main" val="1046873882"/>
                  </a:ext>
                </a:extLst>
              </a:tr>
              <a:tr h="265222">
                <a:tc>
                  <a:txBody>
                    <a:bodyPr/>
                    <a:lstStyle/>
                    <a:p>
                      <a:pPr>
                        <a:lnSpc>
                          <a:spcPct val="107000"/>
                        </a:lnSpc>
                        <a:spcAft>
                          <a:spcPts val="800"/>
                        </a:spcAft>
                      </a:pPr>
                      <a:r>
                        <a:rPr lang="de-DE" sz="1400">
                          <a:effectLst/>
                        </a:rPr>
                        <a:t>Pflegefachkraft</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1 809</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1 791</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948</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843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18</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210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207</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207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a:t>
                      </a:r>
                    </a:p>
                  </a:txBody>
                  <a:tcPr marL="68580" marR="68580" marT="0" marB="0"/>
                </a:tc>
                <a:extLst>
                  <a:ext uri="{0D108BD9-81ED-4DB2-BD59-A6C34878D82A}">
                    <a16:rowId xmlns:a16="http://schemas.microsoft.com/office/drawing/2014/main" val="204983497"/>
                  </a:ext>
                </a:extLst>
              </a:tr>
              <a:tr h="462873">
                <a:tc>
                  <a:txBody>
                    <a:bodyPr/>
                    <a:lstStyle/>
                    <a:p>
                      <a:pPr>
                        <a:lnSpc>
                          <a:spcPct val="107000"/>
                        </a:lnSpc>
                        <a:spcAft>
                          <a:spcPts val="800"/>
                        </a:spcAft>
                      </a:pPr>
                      <a:r>
                        <a:rPr lang="de-DE" sz="1400" dirty="0">
                          <a:effectLst/>
                        </a:rPr>
                        <a:t>Gesundheits- und Kranken-</a:t>
                      </a:r>
                      <a:br>
                        <a:rPr lang="de-DE" sz="1400" dirty="0">
                          <a:effectLst/>
                        </a:rPr>
                      </a:br>
                      <a:r>
                        <a:rPr lang="de-DE" sz="1400" dirty="0" err="1">
                          <a:effectLst/>
                        </a:rPr>
                        <a:t>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dirty="0">
                          <a:effectLst/>
                        </a:rPr>
                        <a:t>18 843</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18 522</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7 194</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11 325</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321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3 207</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3 093</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1 203</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1 890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114</a:t>
                      </a:r>
                    </a:p>
                  </a:txBody>
                  <a:tcPr marL="68580" marR="68580" marT="0" marB="0" anchor="ctr"/>
                </a:tc>
                <a:extLst>
                  <a:ext uri="{0D108BD9-81ED-4DB2-BD59-A6C34878D82A}">
                    <a16:rowId xmlns:a16="http://schemas.microsoft.com/office/drawing/2014/main" val="1122635225"/>
                  </a:ext>
                </a:extLst>
              </a:tr>
              <a:tr h="462350">
                <a:tc>
                  <a:txBody>
                    <a:bodyPr/>
                    <a:lstStyle/>
                    <a:p>
                      <a:pPr>
                        <a:lnSpc>
                          <a:spcPct val="107000"/>
                        </a:lnSpc>
                        <a:spcAft>
                          <a:spcPts val="800"/>
                        </a:spcAft>
                      </a:pPr>
                      <a:r>
                        <a:rPr lang="de-DE" sz="1400" dirty="0">
                          <a:effectLst/>
                        </a:rPr>
                        <a:t>Gesundheits- und Kinderkrankenpflege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444</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435</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168</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267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9</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48</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48</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24</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24</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extLst>
                  <a:ext uri="{0D108BD9-81ED-4DB2-BD59-A6C34878D82A}">
                    <a16:rowId xmlns:a16="http://schemas.microsoft.com/office/drawing/2014/main" val="4116053725"/>
                  </a:ext>
                </a:extLst>
              </a:tr>
              <a:tr h="265222">
                <a:tc>
                  <a:txBody>
                    <a:bodyPr/>
                    <a:lstStyle/>
                    <a:p>
                      <a:pPr>
                        <a:lnSpc>
                          <a:spcPct val="107000"/>
                        </a:lnSpc>
                        <a:spcAft>
                          <a:spcPts val="800"/>
                        </a:spcAft>
                      </a:pPr>
                      <a:r>
                        <a:rPr lang="de-DE" sz="1400" dirty="0">
                          <a:effectLst/>
                        </a:rPr>
                        <a:t>Altenpfleger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de-DE" sz="1400">
                          <a:effectLst/>
                        </a:rPr>
                        <a:t>117</a:t>
                      </a:r>
                      <a:endParaRPr lang="de-DE" sz="14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60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21</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39</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57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24</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a:t>
                      </a:r>
                    </a:p>
                  </a:txBody>
                  <a:tcPr marL="68580" marR="68580" marT="0" marB="0"/>
                </a:tc>
                <a:extLst>
                  <a:ext uri="{0D108BD9-81ED-4DB2-BD59-A6C34878D82A}">
                    <a16:rowId xmlns:a16="http://schemas.microsoft.com/office/drawing/2014/main" val="1268634966"/>
                  </a:ext>
                </a:extLst>
              </a:tr>
            </a:tbl>
          </a:graphicData>
        </a:graphic>
      </p:graphicFrame>
    </p:spTree>
    <p:extLst>
      <p:ext uri="{BB962C8B-B14F-4D97-AF65-F5344CB8AC3E}">
        <p14:creationId xmlns:p14="http://schemas.microsoft.com/office/powerpoint/2010/main" val="7094770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501884"/>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0191205" cy="1325563"/>
          </a:xfrm>
        </p:spPr>
        <p:txBody>
          <a:bodyPr>
            <a:normAutofit fontScale="90000"/>
          </a:bodyPr>
          <a:lstStyle/>
          <a:p>
            <a:r>
              <a:rPr lang="de-DE" sz="3200" dirty="0"/>
              <a:t>Volle Anerkennung und Ausgleichsmaßnahmen für qualifizierte Hilfskräfte in Deutschland und in Bayern im Jahr 2022 </a:t>
            </a:r>
            <a:br>
              <a:rPr lang="de-DE" sz="3200" dirty="0"/>
            </a:br>
            <a:r>
              <a:rPr lang="de-DE" sz="3200" dirty="0"/>
              <a:t>(nach § 16 </a:t>
            </a:r>
            <a:r>
              <a:rPr lang="de-DE" sz="3200" dirty="0" err="1"/>
              <a:t>AVPfleWoqG</a:t>
            </a:r>
            <a:r>
              <a:rPr lang="de-DE" sz="3200" dirty="0"/>
              <a:t>)</a:t>
            </a:r>
          </a:p>
        </p:txBody>
      </p:sp>
      <p:graphicFrame>
        <p:nvGraphicFramePr>
          <p:cNvPr id="4" name="Tabelle 3">
            <a:extLst>
              <a:ext uri="{FF2B5EF4-FFF2-40B4-BE49-F238E27FC236}">
                <a16:creationId xmlns:a16="http://schemas.microsoft.com/office/drawing/2014/main" id="{35A0F99D-7E43-2D30-06B3-5C8E95A2AD13}"/>
              </a:ext>
            </a:extLst>
          </p:cNvPr>
          <p:cNvGraphicFramePr>
            <a:graphicFrameLocks noGrp="1"/>
          </p:cNvGraphicFramePr>
          <p:nvPr/>
        </p:nvGraphicFramePr>
        <p:xfrm>
          <a:off x="636104" y="1608084"/>
          <a:ext cx="10858545" cy="4744907"/>
        </p:xfrm>
        <a:graphic>
          <a:graphicData uri="http://schemas.openxmlformats.org/drawingml/2006/table">
            <a:tbl>
              <a:tblPr firstRow="1" firstCol="1" bandRow="1">
                <a:tableStyleId>{21E4AEA4-8DFA-4A89-87EB-49C32662AFE0}</a:tableStyleId>
              </a:tblPr>
              <a:tblGrid>
                <a:gridCol w="2482804">
                  <a:extLst>
                    <a:ext uri="{9D8B030D-6E8A-4147-A177-3AD203B41FA5}">
                      <a16:colId xmlns:a16="http://schemas.microsoft.com/office/drawing/2014/main" val="3292977283"/>
                    </a:ext>
                  </a:extLst>
                </a:gridCol>
                <a:gridCol w="839124">
                  <a:extLst>
                    <a:ext uri="{9D8B030D-6E8A-4147-A177-3AD203B41FA5}">
                      <a16:colId xmlns:a16="http://schemas.microsoft.com/office/drawing/2014/main" val="1893557754"/>
                    </a:ext>
                  </a:extLst>
                </a:gridCol>
                <a:gridCol w="829589">
                  <a:extLst>
                    <a:ext uri="{9D8B030D-6E8A-4147-A177-3AD203B41FA5}">
                      <a16:colId xmlns:a16="http://schemas.microsoft.com/office/drawing/2014/main" val="2117789091"/>
                    </a:ext>
                  </a:extLst>
                </a:gridCol>
                <a:gridCol w="824821">
                  <a:extLst>
                    <a:ext uri="{9D8B030D-6E8A-4147-A177-3AD203B41FA5}">
                      <a16:colId xmlns:a16="http://schemas.microsoft.com/office/drawing/2014/main" val="419014537"/>
                    </a:ext>
                  </a:extLst>
                </a:gridCol>
                <a:gridCol w="824821">
                  <a:extLst>
                    <a:ext uri="{9D8B030D-6E8A-4147-A177-3AD203B41FA5}">
                      <a16:colId xmlns:a16="http://schemas.microsoft.com/office/drawing/2014/main" val="559436426"/>
                    </a:ext>
                  </a:extLst>
                </a:gridCol>
                <a:gridCol w="839124">
                  <a:extLst>
                    <a:ext uri="{9D8B030D-6E8A-4147-A177-3AD203B41FA5}">
                      <a16:colId xmlns:a16="http://schemas.microsoft.com/office/drawing/2014/main" val="3070362528"/>
                    </a:ext>
                  </a:extLst>
                </a:gridCol>
                <a:gridCol w="839124">
                  <a:extLst>
                    <a:ext uri="{9D8B030D-6E8A-4147-A177-3AD203B41FA5}">
                      <a16:colId xmlns:a16="http://schemas.microsoft.com/office/drawing/2014/main" val="1003682737"/>
                    </a:ext>
                  </a:extLst>
                </a:gridCol>
                <a:gridCol w="839124">
                  <a:extLst>
                    <a:ext uri="{9D8B030D-6E8A-4147-A177-3AD203B41FA5}">
                      <a16:colId xmlns:a16="http://schemas.microsoft.com/office/drawing/2014/main" val="1062848175"/>
                    </a:ext>
                  </a:extLst>
                </a:gridCol>
                <a:gridCol w="823628">
                  <a:extLst>
                    <a:ext uri="{9D8B030D-6E8A-4147-A177-3AD203B41FA5}">
                      <a16:colId xmlns:a16="http://schemas.microsoft.com/office/drawing/2014/main" val="4049317450"/>
                    </a:ext>
                  </a:extLst>
                </a:gridCol>
                <a:gridCol w="858193">
                  <a:extLst>
                    <a:ext uri="{9D8B030D-6E8A-4147-A177-3AD203B41FA5}">
                      <a16:colId xmlns:a16="http://schemas.microsoft.com/office/drawing/2014/main" val="1527993963"/>
                    </a:ext>
                  </a:extLst>
                </a:gridCol>
                <a:gridCol w="858193">
                  <a:extLst>
                    <a:ext uri="{9D8B030D-6E8A-4147-A177-3AD203B41FA5}">
                      <a16:colId xmlns:a16="http://schemas.microsoft.com/office/drawing/2014/main" val="3859856161"/>
                    </a:ext>
                  </a:extLst>
                </a:gridCol>
              </a:tblGrid>
              <a:tr h="440892">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5">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724644768"/>
                  </a:ext>
                </a:extLst>
              </a:tr>
              <a:tr h="1942682">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volle Gleichwertigkeit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Auflage einer Maßnahme</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Negativ 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volle Gleichwertigkeit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Auflage einer Maßnahme</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Negativ 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1043060457"/>
                  </a:ext>
                </a:extLst>
              </a:tr>
              <a:tr h="288487">
                <a:tc>
                  <a:txBody>
                    <a:bodyPr/>
                    <a:lstStyle/>
                    <a:p>
                      <a:pPr>
                        <a:lnSpc>
                          <a:spcPct val="107000"/>
                        </a:lnSpc>
                        <a:spcAft>
                          <a:spcPts val="800"/>
                        </a:spcAft>
                      </a:pPr>
                      <a:r>
                        <a:rPr lang="de-DE" sz="1400" dirty="0">
                          <a:effectLst/>
                        </a:rPr>
                        <a:t>Kinderpfleger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438</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378</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177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153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63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tc>
                <a:extLst>
                  <a:ext uri="{0D108BD9-81ED-4DB2-BD59-A6C34878D82A}">
                    <a16:rowId xmlns:a16="http://schemas.microsoft.com/office/drawing/2014/main" val="642885426"/>
                  </a:ext>
                </a:extLst>
              </a:tr>
              <a:tr h="439000">
                <a:tc>
                  <a:txBody>
                    <a:bodyPr/>
                    <a:lstStyle/>
                    <a:p>
                      <a:pPr>
                        <a:lnSpc>
                          <a:spcPct val="107000"/>
                        </a:lnSpc>
                        <a:spcAft>
                          <a:spcPts val="800"/>
                        </a:spcAft>
                      </a:pPr>
                      <a:r>
                        <a:rPr lang="de-DE" sz="1400" dirty="0">
                          <a:effectLst/>
                        </a:rPr>
                        <a:t>Heilerziehungspflegehelfer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nchor="ctr"/>
                </a:tc>
                <a:extLst>
                  <a:ext uri="{0D108BD9-81ED-4DB2-BD59-A6C34878D82A}">
                    <a16:rowId xmlns:a16="http://schemas.microsoft.com/office/drawing/2014/main" val="3973785116"/>
                  </a:ext>
                </a:extLst>
              </a:tr>
              <a:tr h="288487">
                <a:tc>
                  <a:txBody>
                    <a:bodyPr/>
                    <a:lstStyle/>
                    <a:p>
                      <a:pPr>
                        <a:lnSpc>
                          <a:spcPct val="107000"/>
                        </a:lnSpc>
                        <a:spcAft>
                          <a:spcPts val="800"/>
                        </a:spcAft>
                      </a:pPr>
                      <a:r>
                        <a:rPr lang="de-DE" sz="1400" dirty="0">
                          <a:effectLst/>
                        </a:rPr>
                        <a:t>Sozialbetreuer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51</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39</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36</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15</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tc>
                <a:extLst>
                  <a:ext uri="{0D108BD9-81ED-4DB2-BD59-A6C34878D82A}">
                    <a16:rowId xmlns:a16="http://schemas.microsoft.com/office/drawing/2014/main" val="2141069624"/>
                  </a:ext>
                </a:extLst>
              </a:tr>
              <a:tr h="587893">
                <a:tc>
                  <a:txBody>
                    <a:bodyPr/>
                    <a:lstStyle/>
                    <a:p>
                      <a:pPr>
                        <a:lnSpc>
                          <a:spcPct val="107000"/>
                        </a:lnSpc>
                        <a:spcAft>
                          <a:spcPts val="800"/>
                        </a:spcAft>
                      </a:pPr>
                      <a:r>
                        <a:rPr lang="de-DE" sz="1400" dirty="0">
                          <a:effectLst/>
                        </a:rPr>
                        <a:t>Pflegefachhelfer (Krankenpflege)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576</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549</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471</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78</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21</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204</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186</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186</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15</a:t>
                      </a:r>
                    </a:p>
                  </a:txBody>
                  <a:tcPr marL="68580" marR="68580" marT="0" marB="0" anchor="ctr"/>
                </a:tc>
                <a:extLst>
                  <a:ext uri="{0D108BD9-81ED-4DB2-BD59-A6C34878D82A}">
                    <a16:rowId xmlns:a16="http://schemas.microsoft.com/office/drawing/2014/main" val="750464713"/>
                  </a:ext>
                </a:extLst>
              </a:tr>
              <a:tr h="757466">
                <a:tc>
                  <a:txBody>
                    <a:bodyPr/>
                    <a:lstStyle/>
                    <a:p>
                      <a:pPr>
                        <a:lnSpc>
                          <a:spcPct val="107000"/>
                        </a:lnSpc>
                        <a:spcAft>
                          <a:spcPts val="800"/>
                        </a:spcAft>
                      </a:pPr>
                      <a:r>
                        <a:rPr lang="de-DE" sz="1400" dirty="0">
                          <a:effectLst/>
                        </a:rPr>
                        <a:t>Pflegefachhelfer</a:t>
                      </a:r>
                      <a:br>
                        <a:rPr lang="de-DE" sz="1400" dirty="0">
                          <a:effectLst/>
                        </a:rPr>
                      </a:br>
                      <a:r>
                        <a:rPr lang="de-DE" sz="1400" dirty="0">
                          <a:effectLst/>
                        </a:rPr>
                        <a:t>(Altenpflege)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63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30</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27</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33</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21</a:t>
                      </a:r>
                    </a:p>
                  </a:txBody>
                  <a:tcPr marL="68580" marR="68580" marT="0" marB="0" anchor="ctr"/>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12</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12</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0</a:t>
                      </a:r>
                    </a:p>
                  </a:txBody>
                  <a:tcPr marL="68580" marR="68580" marT="0" marB="0" anchor="ctr"/>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9</a:t>
                      </a:r>
                    </a:p>
                  </a:txBody>
                  <a:tcPr marL="68580" marR="68580" marT="0" marB="0" anchor="ctr"/>
                </a:tc>
                <a:extLst>
                  <a:ext uri="{0D108BD9-81ED-4DB2-BD59-A6C34878D82A}">
                    <a16:rowId xmlns:a16="http://schemas.microsoft.com/office/drawing/2014/main" val="63676456"/>
                  </a:ext>
                </a:extLst>
              </a:tr>
            </a:tbl>
          </a:graphicData>
        </a:graphic>
      </p:graphicFrame>
    </p:spTree>
    <p:extLst>
      <p:ext uri="{BB962C8B-B14F-4D97-AF65-F5344CB8AC3E}">
        <p14:creationId xmlns:p14="http://schemas.microsoft.com/office/powerpoint/2010/main" val="2177120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2A7B2D-9A68-5D01-B3B6-A120D458FC5A}"/>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BE2472F6-4D8F-4621-4AAC-346A0876CD18}"/>
              </a:ext>
            </a:extLst>
          </p:cNvPr>
          <p:cNvSpPr>
            <a:spLocks noGrp="1"/>
          </p:cNvSpPr>
          <p:nvPr>
            <p:ph idx="1"/>
          </p:nvPr>
        </p:nvSpPr>
        <p:spPr>
          <a:xfrm>
            <a:off x="457200" y="1825625"/>
            <a:ext cx="10981660" cy="1098491"/>
          </a:xfrm>
        </p:spPr>
        <p:txBody>
          <a:bodyPr>
            <a:normAutofit/>
          </a:bodyPr>
          <a:lstStyle/>
          <a:p>
            <a:pPr marL="0" indent="0">
              <a:lnSpc>
                <a:spcPct val="120000"/>
              </a:lnSpc>
              <a:spcBef>
                <a:spcPts val="300"/>
              </a:spcBef>
              <a:buNone/>
            </a:pPr>
            <a:r>
              <a:rPr lang="de-DE" dirty="0">
                <a:latin typeface="Calibri" panose="020F0502020204030204" pitchFamily="34" charset="0"/>
                <a:cs typeface="Calibri" panose="020F0502020204030204" pitchFamily="34" charset="0"/>
              </a:rPr>
              <a:t>Ziel des Vorhabens ist die wissenschaftliche Beratung und Begleitung des Bayerischen Staatsministeriums für Familie, Arbeit und Soziales (StMAS):</a:t>
            </a:r>
          </a:p>
        </p:txBody>
      </p:sp>
      <p:sp>
        <p:nvSpPr>
          <p:cNvPr id="7" name="Titel 1">
            <a:extLst>
              <a:ext uri="{FF2B5EF4-FFF2-40B4-BE49-F238E27FC236}">
                <a16:creationId xmlns:a16="http://schemas.microsoft.com/office/drawing/2014/main" id="{BB642292-C7A0-13B1-C53A-91FB34ACA84F}"/>
              </a:ext>
            </a:extLst>
          </p:cNvPr>
          <p:cNvSpPr>
            <a:spLocks noGrp="1"/>
          </p:cNvSpPr>
          <p:nvPr>
            <p:ph type="title"/>
          </p:nvPr>
        </p:nvSpPr>
        <p:spPr>
          <a:xfrm>
            <a:off x="224547" y="119221"/>
            <a:ext cx="11091153" cy="1325563"/>
          </a:xfrm>
        </p:spPr>
        <p:txBody>
          <a:bodyPr>
            <a:normAutofit/>
          </a:bodyPr>
          <a:lstStyle/>
          <a:p>
            <a:r>
              <a:rPr lang="de-DE" sz="3600" dirty="0"/>
              <a:t>„Personalgewinnung in der Eingliederungshilfe“: </a:t>
            </a:r>
            <a:br>
              <a:rPr lang="de-DE" sz="3600" dirty="0"/>
            </a:br>
            <a:r>
              <a:rPr lang="de-DE" sz="3600" dirty="0"/>
              <a:t>Problemhintergrund, Ziele &amp; Zuständigkeit</a:t>
            </a:r>
          </a:p>
        </p:txBody>
      </p:sp>
      <p:grpSp>
        <p:nvGrpSpPr>
          <p:cNvPr id="2" name="Group 11">
            <a:extLst>
              <a:ext uri="{FF2B5EF4-FFF2-40B4-BE49-F238E27FC236}">
                <a16:creationId xmlns:a16="http://schemas.microsoft.com/office/drawing/2014/main" id="{4BFEAF2D-2593-CE56-E40B-12F8A1851B48}"/>
              </a:ext>
            </a:extLst>
          </p:cNvPr>
          <p:cNvGrpSpPr>
            <a:grpSpLocks/>
          </p:cNvGrpSpPr>
          <p:nvPr/>
        </p:nvGrpSpPr>
        <p:grpSpPr bwMode="auto">
          <a:xfrm>
            <a:off x="571500" y="3341388"/>
            <a:ext cx="11369680" cy="1815580"/>
            <a:chOff x="618" y="3005"/>
            <a:chExt cx="7162" cy="1435"/>
          </a:xfrm>
        </p:grpSpPr>
        <p:sp>
          <p:nvSpPr>
            <p:cNvPr id="4" name="AutoShape 12">
              <a:extLst>
                <a:ext uri="{FF2B5EF4-FFF2-40B4-BE49-F238E27FC236}">
                  <a16:creationId xmlns:a16="http://schemas.microsoft.com/office/drawing/2014/main" id="{CAE9EEE2-DB6C-DDBF-EA78-ED462682B591}"/>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5" name="Text Box 13">
              <a:extLst>
                <a:ext uri="{FF2B5EF4-FFF2-40B4-BE49-F238E27FC236}">
                  <a16:creationId xmlns:a16="http://schemas.microsoft.com/office/drawing/2014/main" id="{CC1E9145-36FC-3E59-29B4-D276F2AD38B4}"/>
                </a:ext>
              </a:extLst>
            </p:cNvPr>
            <p:cNvSpPr txBox="1">
              <a:spLocks noChangeArrowheads="1"/>
            </p:cNvSpPr>
            <p:nvPr/>
          </p:nvSpPr>
          <p:spPr bwMode="auto">
            <a:xfrm>
              <a:off x="1036" y="3005"/>
              <a:ext cx="6744" cy="14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de-DE" altLang="de-DE" b="1" dirty="0">
                  <a:solidFill>
                    <a:schemeClr val="accent2"/>
                  </a:solidFill>
                  <a:latin typeface="+mj-lt"/>
                </a:rPr>
                <a:t>Generierung einer Datenbasis: </a:t>
              </a:r>
              <a:r>
                <a:rPr lang="de-DE" sz="2800" b="0" i="0" u="none" strike="noStrike" baseline="0" dirty="0">
                  <a:solidFill>
                    <a:srgbClr val="000000"/>
                  </a:solidFill>
                  <a:latin typeface="Calibri" panose="020F0502020204030204" pitchFamily="34" charset="0"/>
                </a:rPr>
                <a:t>Personal-Ist-Stand, Personal-Bedarf</a:t>
              </a:r>
              <a:br>
                <a:rPr lang="de-DE" sz="2800" b="0" i="0" u="none" strike="noStrike" baseline="0" dirty="0">
                  <a:solidFill>
                    <a:srgbClr val="000000"/>
                  </a:solidFill>
                  <a:latin typeface="Calibri" panose="020F0502020204030204" pitchFamily="34" charset="0"/>
                </a:rPr>
              </a:br>
              <a:r>
                <a:rPr lang="de-DE" sz="2800" b="0" i="0" u="none" strike="noStrike" baseline="0" dirty="0">
                  <a:solidFill>
                    <a:srgbClr val="000000"/>
                  </a:solidFill>
                  <a:latin typeface="Calibri" panose="020F0502020204030204" pitchFamily="34" charset="0"/>
                </a:rPr>
                <a:t>und aktuelle bzw. zukünftige Angebots- und Nachfragesituation nach </a:t>
              </a:r>
              <a:br>
                <a:rPr lang="de-DE" sz="2800" b="0" i="0" u="none" strike="noStrike" baseline="0" dirty="0">
                  <a:solidFill>
                    <a:srgbClr val="000000"/>
                  </a:solidFill>
                  <a:latin typeface="Calibri" panose="020F0502020204030204" pitchFamily="34" charset="0"/>
                </a:rPr>
              </a:br>
              <a:r>
                <a:rPr lang="de-DE" sz="2800" b="0" i="0" u="none" strike="noStrike" baseline="0" dirty="0">
                  <a:solidFill>
                    <a:srgbClr val="000000"/>
                  </a:solidFill>
                  <a:latin typeface="Calibri" panose="020F0502020204030204" pitchFamily="34" charset="0"/>
                </a:rPr>
                <a:t>Fach- und qualifizierten Hilfskräften (ausgehend vom </a:t>
              </a:r>
              <a:r>
                <a:rPr lang="de-DE" dirty="0">
                  <a:solidFill>
                    <a:srgbClr val="000000"/>
                  </a:solidFill>
                  <a:latin typeface="Calibri" panose="020F0502020204030204" pitchFamily="34" charset="0"/>
                </a:rPr>
                <a:t>§ 16 </a:t>
              </a:r>
              <a:r>
                <a:rPr lang="de-DE" dirty="0" err="1">
                  <a:solidFill>
                    <a:srgbClr val="000000"/>
                  </a:solidFill>
                  <a:latin typeface="Calibri" panose="020F0502020204030204" pitchFamily="34" charset="0"/>
                </a:rPr>
                <a:t>AVPfleWoqG</a:t>
              </a:r>
              <a:r>
                <a:rPr lang="de-DE" dirty="0">
                  <a:solidFill>
                    <a:srgbClr val="000000"/>
                  </a:solidFill>
                  <a:latin typeface="Calibri" panose="020F0502020204030204" pitchFamily="34" charset="0"/>
                </a:rPr>
                <a:t>) </a:t>
              </a:r>
            </a:p>
            <a:p>
              <a:pPr>
                <a:spcBef>
                  <a:spcPct val="0"/>
                </a:spcBef>
                <a:buClrTx/>
                <a:buSzTx/>
                <a:buNone/>
              </a:pPr>
              <a:endParaRPr lang="de-DE" altLang="de-DE" dirty="0">
                <a:latin typeface="+mj-lt"/>
              </a:endParaRPr>
            </a:p>
          </p:txBody>
        </p:sp>
      </p:grpSp>
      <p:grpSp>
        <p:nvGrpSpPr>
          <p:cNvPr id="10" name="Group 11">
            <a:extLst>
              <a:ext uri="{FF2B5EF4-FFF2-40B4-BE49-F238E27FC236}">
                <a16:creationId xmlns:a16="http://schemas.microsoft.com/office/drawing/2014/main" id="{5F6FD34A-0B94-0BDB-9DFD-A1038DCBC273}"/>
              </a:ext>
            </a:extLst>
          </p:cNvPr>
          <p:cNvGrpSpPr>
            <a:grpSpLocks/>
          </p:cNvGrpSpPr>
          <p:nvPr/>
        </p:nvGrpSpPr>
        <p:grpSpPr bwMode="auto">
          <a:xfrm>
            <a:off x="536124" y="4839494"/>
            <a:ext cx="11228398" cy="1609351"/>
            <a:chOff x="618" y="3005"/>
            <a:chExt cx="7073" cy="1272"/>
          </a:xfrm>
        </p:grpSpPr>
        <p:sp>
          <p:nvSpPr>
            <p:cNvPr id="11" name="AutoShape 12">
              <a:extLst>
                <a:ext uri="{FF2B5EF4-FFF2-40B4-BE49-F238E27FC236}">
                  <a16:creationId xmlns:a16="http://schemas.microsoft.com/office/drawing/2014/main" id="{E929CD88-9D85-4A81-BF47-5B9A4FE41B52}"/>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12" name="Text Box 13">
              <a:extLst>
                <a:ext uri="{FF2B5EF4-FFF2-40B4-BE49-F238E27FC236}">
                  <a16:creationId xmlns:a16="http://schemas.microsoft.com/office/drawing/2014/main" id="{3BDFFAE3-147B-1AD2-2505-D86B17D2DF55}"/>
                </a:ext>
              </a:extLst>
            </p:cNvPr>
            <p:cNvSpPr txBox="1">
              <a:spLocks noChangeArrowheads="1"/>
            </p:cNvSpPr>
            <p:nvPr/>
          </p:nvSpPr>
          <p:spPr bwMode="auto">
            <a:xfrm>
              <a:off x="1036" y="3005"/>
              <a:ext cx="6655" cy="127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a:lnSpc>
                  <a:spcPct val="120000"/>
                </a:lnSpc>
                <a:spcBef>
                  <a:spcPts val="300"/>
                </a:spcBef>
                <a:buNone/>
              </a:pPr>
              <a:r>
                <a:rPr lang="de-DE" b="1" dirty="0">
                  <a:solidFill>
                    <a:schemeClr val="accent2"/>
                  </a:solidFill>
                  <a:latin typeface="+mj-lt"/>
                </a:rPr>
                <a:t>Aktive Beteiligung an der „Projektgruppe“ mit thematischer Priorisierung:</a:t>
              </a:r>
              <a:br>
                <a:rPr lang="de-DE" b="1" dirty="0">
                  <a:solidFill>
                    <a:schemeClr val="accent2"/>
                  </a:solidFill>
                  <a:latin typeface="+mj-lt"/>
                </a:rPr>
              </a:br>
              <a:r>
                <a:rPr lang="de-DE" dirty="0">
                  <a:solidFill>
                    <a:srgbClr val="000000"/>
                  </a:solidFill>
                  <a:latin typeface="Calibri" panose="020F0502020204030204" pitchFamily="34" charset="0"/>
                </a:rPr>
                <a:t>Fachkräftegewinnung durch Anerkennung ausländischer Berufs-</a:t>
              </a:r>
              <a:br>
                <a:rPr lang="de-DE" dirty="0">
                  <a:solidFill>
                    <a:srgbClr val="000000"/>
                  </a:solidFill>
                  <a:latin typeface="Calibri" panose="020F0502020204030204" pitchFamily="34" charset="0"/>
                </a:rPr>
              </a:br>
              <a:r>
                <a:rPr lang="de-DE" dirty="0" err="1">
                  <a:solidFill>
                    <a:srgbClr val="000000"/>
                  </a:solidFill>
                  <a:latin typeface="Calibri" panose="020F0502020204030204" pitchFamily="34" charset="0"/>
                </a:rPr>
                <a:t>abschlüsse</a:t>
              </a:r>
              <a:r>
                <a:rPr lang="de-DE" dirty="0">
                  <a:solidFill>
                    <a:srgbClr val="000000"/>
                  </a:solidFill>
                  <a:latin typeface="Calibri" panose="020F0502020204030204" pitchFamily="34" charset="0"/>
                </a:rPr>
                <a:t>.</a:t>
              </a:r>
            </a:p>
          </p:txBody>
        </p:sp>
      </p:grpSp>
    </p:spTree>
    <p:extLst>
      <p:ext uri="{BB962C8B-B14F-4D97-AF65-F5344CB8AC3E}">
        <p14:creationId xmlns:p14="http://schemas.microsoft.com/office/powerpoint/2010/main" val="1733022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0-#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F57163-8BF2-5A7B-A46B-BDF089A11090}"/>
              </a:ext>
            </a:extLst>
          </p:cNvPr>
          <p:cNvSpPr>
            <a:spLocks noGrp="1"/>
          </p:cNvSpPr>
          <p:nvPr>
            <p:ph type="title"/>
          </p:nvPr>
        </p:nvSpPr>
        <p:spPr>
          <a:xfrm>
            <a:off x="584048" y="1845810"/>
            <a:ext cx="10721866" cy="1027836"/>
          </a:xfrm>
        </p:spPr>
        <p:txBody>
          <a:bodyPr>
            <a:normAutofit fontScale="90000"/>
          </a:bodyPr>
          <a:lstStyle/>
          <a:p>
            <a:r>
              <a:rPr lang="de-DE" sz="3600" dirty="0"/>
              <a:t>Inwieweit kann der Personalbedarf durch die Gewinnung ausländischer Fachkräfte gedeckt werden?</a:t>
            </a:r>
            <a:endParaRPr lang="de-DE" sz="3600" dirty="0">
              <a:latin typeface="Calibri" panose="020F0502020204030204" pitchFamily="34" charset="0"/>
              <a:ea typeface="+mn-ea"/>
              <a:cs typeface="Calibri" panose="020F0502020204030204" pitchFamily="34" charset="0"/>
            </a:endParaRPr>
          </a:p>
        </p:txBody>
      </p:sp>
      <p:grpSp>
        <p:nvGrpSpPr>
          <p:cNvPr id="3" name="Group 11">
            <a:extLst>
              <a:ext uri="{FF2B5EF4-FFF2-40B4-BE49-F238E27FC236}">
                <a16:creationId xmlns:a16="http://schemas.microsoft.com/office/drawing/2014/main" id="{2A016E1C-EB73-F427-FC53-BB6088A40B10}"/>
              </a:ext>
            </a:extLst>
          </p:cNvPr>
          <p:cNvGrpSpPr>
            <a:grpSpLocks/>
          </p:cNvGrpSpPr>
          <p:nvPr/>
        </p:nvGrpSpPr>
        <p:grpSpPr bwMode="auto">
          <a:xfrm>
            <a:off x="571500" y="3103076"/>
            <a:ext cx="10963277" cy="1384302"/>
            <a:chOff x="618" y="3005"/>
            <a:chExt cx="6906" cy="872"/>
          </a:xfrm>
        </p:grpSpPr>
        <p:sp>
          <p:nvSpPr>
            <p:cNvPr id="4" name="AutoShape 12">
              <a:extLst>
                <a:ext uri="{FF2B5EF4-FFF2-40B4-BE49-F238E27FC236}">
                  <a16:creationId xmlns:a16="http://schemas.microsoft.com/office/drawing/2014/main" id="{FC21C3C9-6A1D-7EE3-3EA6-37C5BC870247}"/>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5" name="Text Box 13">
              <a:extLst>
                <a:ext uri="{FF2B5EF4-FFF2-40B4-BE49-F238E27FC236}">
                  <a16:creationId xmlns:a16="http://schemas.microsoft.com/office/drawing/2014/main" id="{E8CAB75B-F730-50E0-F8AF-DB0EFC073AE7}"/>
                </a:ext>
              </a:extLst>
            </p:cNvPr>
            <p:cNvSpPr txBox="1">
              <a:spLocks noChangeArrowheads="1"/>
            </p:cNvSpPr>
            <p:nvPr/>
          </p:nvSpPr>
          <p:spPr bwMode="auto">
            <a:xfrm>
              <a:off x="1036" y="3005"/>
              <a:ext cx="6488" cy="87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de-DE" altLang="de-DE" b="1" dirty="0">
                  <a:solidFill>
                    <a:schemeClr val="accent2"/>
                  </a:solidFill>
                  <a:latin typeface="+mj-lt"/>
                </a:rPr>
                <a:t>Auswertung statistischer Daten auf Bundes- und Landesebene (Bayern):</a:t>
              </a:r>
              <a:br>
                <a:rPr lang="de-DE" altLang="de-DE" b="1" dirty="0">
                  <a:solidFill>
                    <a:schemeClr val="accent2"/>
                  </a:solidFill>
                  <a:latin typeface="+mj-lt"/>
                </a:rPr>
              </a:br>
              <a:r>
                <a:rPr lang="de-DE" dirty="0">
                  <a:latin typeface="+mj-lt"/>
                </a:rPr>
                <a:t>Zahl der Verfahren und Bescheide, volle Anerkennungen und </a:t>
              </a:r>
              <a:br>
                <a:rPr lang="de-DE" dirty="0">
                  <a:latin typeface="+mj-lt"/>
                </a:rPr>
              </a:br>
              <a:r>
                <a:rPr lang="de-DE" dirty="0">
                  <a:latin typeface="+mj-lt"/>
                </a:rPr>
                <a:t>Ausgleichsmaßnahmen, Ausbildungsländer für relevante Berufe</a:t>
              </a:r>
              <a:endParaRPr lang="de-DE" altLang="de-DE" dirty="0">
                <a:latin typeface="+mj-lt"/>
              </a:endParaRPr>
            </a:p>
          </p:txBody>
        </p:sp>
      </p:grpSp>
      <p:grpSp>
        <p:nvGrpSpPr>
          <p:cNvPr id="9" name="Group 11">
            <a:extLst>
              <a:ext uri="{FF2B5EF4-FFF2-40B4-BE49-F238E27FC236}">
                <a16:creationId xmlns:a16="http://schemas.microsoft.com/office/drawing/2014/main" id="{24FAEEA0-F42D-F34B-0CD6-DA66C893EC32}"/>
              </a:ext>
            </a:extLst>
          </p:cNvPr>
          <p:cNvGrpSpPr>
            <a:grpSpLocks/>
          </p:cNvGrpSpPr>
          <p:nvPr/>
        </p:nvGrpSpPr>
        <p:grpSpPr bwMode="auto">
          <a:xfrm>
            <a:off x="584048" y="4707752"/>
            <a:ext cx="9971088" cy="1384302"/>
            <a:chOff x="618" y="3005"/>
            <a:chExt cx="6281" cy="872"/>
          </a:xfrm>
        </p:grpSpPr>
        <p:sp>
          <p:nvSpPr>
            <p:cNvPr id="10" name="AutoShape 12">
              <a:extLst>
                <a:ext uri="{FF2B5EF4-FFF2-40B4-BE49-F238E27FC236}">
                  <a16:creationId xmlns:a16="http://schemas.microsoft.com/office/drawing/2014/main" id="{B2E972DE-BE23-C19C-0848-B2ED84CE4D7E}"/>
                </a:ext>
              </a:extLst>
            </p:cNvPr>
            <p:cNvSpPr>
              <a:spLocks noChangeArrowheads="1"/>
            </p:cNvSpPr>
            <p:nvPr/>
          </p:nvSpPr>
          <p:spPr bwMode="auto">
            <a:xfrm>
              <a:off x="618" y="3044"/>
              <a:ext cx="390" cy="240"/>
            </a:xfrm>
            <a:prstGeom prst="rightArrow">
              <a:avLst>
                <a:gd name="adj1" fmla="val 50000"/>
                <a:gd name="adj2" fmla="val 49999"/>
              </a:avLst>
            </a:prstGeom>
            <a:solidFill>
              <a:schemeClr val="accent2"/>
            </a:solidFill>
            <a:ln w="9525">
              <a:solidFill>
                <a:schemeClr val="accent2"/>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de-DE" altLang="de-DE" sz="2400">
                <a:latin typeface="Verdana" panose="020B0604030504040204" pitchFamily="34" charset="0"/>
              </a:endParaRPr>
            </a:p>
          </p:txBody>
        </p:sp>
        <p:sp>
          <p:nvSpPr>
            <p:cNvPr id="11" name="Text Box 13">
              <a:extLst>
                <a:ext uri="{FF2B5EF4-FFF2-40B4-BE49-F238E27FC236}">
                  <a16:creationId xmlns:a16="http://schemas.microsoft.com/office/drawing/2014/main" id="{FABFB6A0-956B-7A5D-0918-1507B86F51A5}"/>
                </a:ext>
              </a:extLst>
            </p:cNvPr>
            <p:cNvSpPr txBox="1">
              <a:spLocks noChangeArrowheads="1"/>
            </p:cNvSpPr>
            <p:nvPr/>
          </p:nvSpPr>
          <p:spPr bwMode="auto">
            <a:xfrm>
              <a:off x="1036" y="3005"/>
              <a:ext cx="5863" cy="87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None/>
              </a:pPr>
              <a:r>
                <a:rPr lang="de-DE" altLang="de-DE" b="1" dirty="0">
                  <a:solidFill>
                    <a:schemeClr val="accent2"/>
                  </a:solidFill>
                  <a:latin typeface="+mj-lt"/>
                </a:rPr>
                <a:t>Interview mit den relevanten Anerkennungsbehörden in Bayern:</a:t>
              </a:r>
              <a:br>
                <a:rPr lang="de-DE" altLang="de-DE" b="1" dirty="0">
                  <a:solidFill>
                    <a:schemeClr val="accent2"/>
                  </a:solidFill>
                  <a:latin typeface="+mj-lt"/>
                </a:rPr>
              </a:br>
              <a:r>
                <a:rPr lang="de-DE" dirty="0">
                  <a:latin typeface="+mj-lt"/>
                </a:rPr>
                <a:t>Zahl der Verfahren und Bescheide, volle Anerkennungen und </a:t>
              </a:r>
              <a:br>
                <a:rPr lang="de-DE" dirty="0">
                  <a:latin typeface="+mj-lt"/>
                </a:rPr>
              </a:br>
              <a:r>
                <a:rPr lang="de-DE" dirty="0">
                  <a:latin typeface="+mj-lt"/>
                </a:rPr>
                <a:t>Ausgleichsmaßnahmen, Ausbildungsländer für relevante Berufe</a:t>
              </a:r>
              <a:endParaRPr lang="de-DE" altLang="de-DE" dirty="0">
                <a:latin typeface="+mj-lt"/>
              </a:endParaRPr>
            </a:p>
          </p:txBody>
        </p:sp>
      </p:grpSp>
      <p:sp>
        <p:nvSpPr>
          <p:cNvPr id="12" name="Titel 1">
            <a:extLst>
              <a:ext uri="{FF2B5EF4-FFF2-40B4-BE49-F238E27FC236}">
                <a16:creationId xmlns:a16="http://schemas.microsoft.com/office/drawing/2014/main" id="{1997DD41-1C4E-7903-29F2-2F25925925A5}"/>
              </a:ext>
            </a:extLst>
          </p:cNvPr>
          <p:cNvSpPr txBox="1">
            <a:spLocks/>
          </p:cNvSpPr>
          <p:nvPr/>
        </p:nvSpPr>
        <p:spPr>
          <a:xfrm>
            <a:off x="289251" y="365125"/>
            <a:ext cx="11064549" cy="65685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3600" dirty="0"/>
              <a:t>Fragestellung &amp; Vorgehen</a:t>
            </a:r>
          </a:p>
        </p:txBody>
      </p:sp>
    </p:spTree>
    <p:extLst>
      <p:ext uri="{BB962C8B-B14F-4D97-AF65-F5344CB8AC3E}">
        <p14:creationId xmlns:p14="http://schemas.microsoft.com/office/powerpoint/2010/main" val="2883509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F9400F4D-422A-13E5-90A9-A133F620ADD2}"/>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7" name="Rectangle 4">
            <a:extLst>
              <a:ext uri="{FF2B5EF4-FFF2-40B4-BE49-F238E27FC236}">
                <a16:creationId xmlns:a16="http://schemas.microsoft.com/office/drawing/2014/main" id="{7F6B9814-5845-1757-D7E2-2134DDB8BEB0}"/>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 name="Rectangle 1">
            <a:extLst>
              <a:ext uri="{FF2B5EF4-FFF2-40B4-BE49-F238E27FC236}">
                <a16:creationId xmlns:a16="http://schemas.microsoft.com/office/drawing/2014/main" id="{C9FF1421-C072-7E97-2299-AB7608B7901D}"/>
              </a:ext>
            </a:extLst>
          </p:cNvPr>
          <p:cNvSpPr>
            <a:spLocks noChangeArrowheads="1"/>
          </p:cNvSpPr>
          <p:nvPr/>
        </p:nvSpPr>
        <p:spPr bwMode="auto">
          <a:xfrm>
            <a:off x="3044825" y="36020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5" name="Titel 1">
            <a:extLst>
              <a:ext uri="{FF2B5EF4-FFF2-40B4-BE49-F238E27FC236}">
                <a16:creationId xmlns:a16="http://schemas.microsoft.com/office/drawing/2014/main" id="{AA242AED-4A3E-EE0E-8B3C-089202D9117E}"/>
              </a:ext>
            </a:extLst>
          </p:cNvPr>
          <p:cNvSpPr>
            <a:spLocks noGrp="1"/>
          </p:cNvSpPr>
          <p:nvPr>
            <p:ph type="title"/>
          </p:nvPr>
        </p:nvSpPr>
        <p:spPr>
          <a:xfrm>
            <a:off x="224547" y="203200"/>
            <a:ext cx="10191205" cy="1325563"/>
          </a:xfrm>
        </p:spPr>
        <p:txBody>
          <a:bodyPr>
            <a:normAutofit/>
          </a:bodyPr>
          <a:lstStyle/>
          <a:p>
            <a:r>
              <a:rPr lang="de-DE" sz="3200" dirty="0"/>
              <a:t>Anerkennungsstellen in Bayern (nach § 16 </a:t>
            </a:r>
            <a:r>
              <a:rPr lang="de-DE" sz="3200" dirty="0" err="1"/>
              <a:t>AVPfleWoqG</a:t>
            </a:r>
            <a:r>
              <a:rPr lang="de-DE" sz="3200" dirty="0"/>
              <a:t>)</a:t>
            </a:r>
            <a:br>
              <a:rPr lang="de-DE" sz="3200" dirty="0"/>
            </a:br>
            <a:r>
              <a:rPr lang="de-DE" sz="3200" dirty="0"/>
              <a:t>für </a:t>
            </a:r>
            <a:r>
              <a:rPr lang="de-DE" sz="3200" b="1" dirty="0"/>
              <a:t>pädagogische und pflegerische Fachkräfte</a:t>
            </a:r>
            <a:endParaRPr lang="de-DE" sz="3200" dirty="0"/>
          </a:p>
        </p:txBody>
      </p:sp>
      <p:graphicFrame>
        <p:nvGraphicFramePr>
          <p:cNvPr id="6" name="Tabelle 5">
            <a:extLst>
              <a:ext uri="{FF2B5EF4-FFF2-40B4-BE49-F238E27FC236}">
                <a16:creationId xmlns:a16="http://schemas.microsoft.com/office/drawing/2014/main" id="{A916A94D-082C-66B1-A72D-48877E902F75}"/>
              </a:ext>
            </a:extLst>
          </p:cNvPr>
          <p:cNvGraphicFramePr>
            <a:graphicFrameLocks noGrp="1"/>
          </p:cNvGraphicFramePr>
          <p:nvPr>
            <p:extLst>
              <p:ext uri="{D42A27DB-BD31-4B8C-83A1-F6EECF244321}">
                <p14:modId xmlns:p14="http://schemas.microsoft.com/office/powerpoint/2010/main" val="1684735583"/>
              </p:ext>
            </p:extLst>
          </p:nvPr>
        </p:nvGraphicFramePr>
        <p:xfrm>
          <a:off x="550367" y="1807779"/>
          <a:ext cx="10794965" cy="4656090"/>
        </p:xfrm>
        <a:graphic>
          <a:graphicData uri="http://schemas.openxmlformats.org/drawingml/2006/table">
            <a:tbl>
              <a:tblPr firstRow="1" firstCol="1" bandRow="1">
                <a:tableStyleId>{7DF18680-E054-41AD-8BC1-D1AEF772440D}</a:tableStyleId>
              </a:tblPr>
              <a:tblGrid>
                <a:gridCol w="4510969">
                  <a:extLst>
                    <a:ext uri="{9D8B030D-6E8A-4147-A177-3AD203B41FA5}">
                      <a16:colId xmlns:a16="http://schemas.microsoft.com/office/drawing/2014/main" val="1091996361"/>
                    </a:ext>
                  </a:extLst>
                </a:gridCol>
                <a:gridCol w="6283996">
                  <a:extLst>
                    <a:ext uri="{9D8B030D-6E8A-4147-A177-3AD203B41FA5}">
                      <a16:colId xmlns:a16="http://schemas.microsoft.com/office/drawing/2014/main" val="3863556874"/>
                    </a:ext>
                  </a:extLst>
                </a:gridCol>
              </a:tblGrid>
              <a:tr h="465609">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de-DE" sz="2000" dirty="0">
                          <a:effectLst/>
                        </a:rPr>
                        <a:t> </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Anerkennungsstellen in Bayern</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88985065"/>
                  </a:ext>
                </a:extLst>
              </a:tr>
              <a:tr h="465609">
                <a:tc>
                  <a:txBody>
                    <a:bodyPr/>
                    <a:lstStyle/>
                    <a:p>
                      <a:pPr>
                        <a:lnSpc>
                          <a:spcPct val="107000"/>
                        </a:lnSpc>
                        <a:spcAft>
                          <a:spcPts val="800"/>
                        </a:spcAft>
                      </a:pPr>
                      <a:r>
                        <a:rPr lang="de-DE" sz="2000" dirty="0">
                          <a:effectLst/>
                        </a:rPr>
                        <a:t>Heilerziehungspfleger</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Bayerisches Landesamt für Schule (LAS)</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60016505"/>
                  </a:ext>
                </a:extLst>
              </a:tr>
              <a:tr h="465609">
                <a:tc>
                  <a:txBody>
                    <a:bodyPr/>
                    <a:lstStyle/>
                    <a:p>
                      <a:pPr>
                        <a:lnSpc>
                          <a:spcPct val="107000"/>
                        </a:lnSpc>
                        <a:spcAft>
                          <a:spcPts val="800"/>
                        </a:spcAft>
                      </a:pPr>
                      <a:r>
                        <a:rPr lang="de-DE" sz="2000" dirty="0">
                          <a:effectLst/>
                        </a:rPr>
                        <a:t>Erzieher</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Bayerisches Landesamt für Schule (LAS)</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38003648"/>
                  </a:ext>
                </a:extLst>
              </a:tr>
              <a:tr h="465609">
                <a:tc>
                  <a:txBody>
                    <a:bodyPr/>
                    <a:lstStyle/>
                    <a:p>
                      <a:pPr>
                        <a:lnSpc>
                          <a:spcPct val="107000"/>
                        </a:lnSpc>
                        <a:spcAft>
                          <a:spcPts val="800"/>
                        </a:spcAft>
                      </a:pPr>
                      <a:r>
                        <a:rPr lang="de-DE" sz="2000" dirty="0">
                          <a:effectLst/>
                        </a:rPr>
                        <a:t>Sozialpädagoge</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Zentrum Bayern Familie und Soziales (ZBFS)</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90452860"/>
                  </a:ext>
                </a:extLst>
              </a:tr>
              <a:tr h="465609">
                <a:tc>
                  <a:txBody>
                    <a:bodyPr/>
                    <a:lstStyle/>
                    <a:p>
                      <a:pPr>
                        <a:lnSpc>
                          <a:spcPct val="107000"/>
                        </a:lnSpc>
                        <a:spcAft>
                          <a:spcPts val="800"/>
                        </a:spcAft>
                      </a:pPr>
                      <a:r>
                        <a:rPr lang="de-DE" sz="2000" dirty="0">
                          <a:effectLst/>
                        </a:rPr>
                        <a:t>Heilpädagoge</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Bayerisches Landesamt für Schule (LAS)</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88111690"/>
                  </a:ext>
                </a:extLst>
              </a:tr>
              <a:tr h="465609">
                <a:tc>
                  <a:txBody>
                    <a:bodyPr/>
                    <a:lstStyle/>
                    <a:p>
                      <a:pPr>
                        <a:lnSpc>
                          <a:spcPct val="107000"/>
                        </a:lnSpc>
                        <a:spcAft>
                          <a:spcPts val="800"/>
                        </a:spcAft>
                      </a:pPr>
                      <a:r>
                        <a:rPr lang="de-DE" sz="2000" dirty="0">
                          <a:effectLst/>
                        </a:rPr>
                        <a:t> </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 </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04964949"/>
                  </a:ext>
                </a:extLst>
              </a:tr>
              <a:tr h="465609">
                <a:tc>
                  <a:txBody>
                    <a:bodyPr/>
                    <a:lstStyle/>
                    <a:p>
                      <a:pPr>
                        <a:lnSpc>
                          <a:spcPct val="107000"/>
                        </a:lnSpc>
                        <a:spcAft>
                          <a:spcPts val="800"/>
                        </a:spcAft>
                      </a:pPr>
                      <a:r>
                        <a:rPr lang="de-DE" sz="2000">
                          <a:effectLst/>
                        </a:rPr>
                        <a:t>Pflegefachkraft</a:t>
                      </a:r>
                      <a:endParaRPr lang="de-DE" sz="20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Bayerisches Landesamt für Pflege (LfP)</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93065015"/>
                  </a:ext>
                </a:extLst>
              </a:tr>
              <a:tr h="465609">
                <a:tc>
                  <a:txBody>
                    <a:bodyPr/>
                    <a:lstStyle/>
                    <a:p>
                      <a:pPr>
                        <a:lnSpc>
                          <a:spcPct val="107000"/>
                        </a:lnSpc>
                        <a:spcAft>
                          <a:spcPts val="800"/>
                        </a:spcAft>
                      </a:pPr>
                      <a:r>
                        <a:rPr lang="de-DE" sz="2000" dirty="0">
                          <a:effectLst/>
                        </a:rPr>
                        <a:t>Gesundheits- und Krankenpfleger</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Bayerisches Landesamt für Pflege (LfP)</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19755353"/>
                  </a:ext>
                </a:extLst>
              </a:tr>
              <a:tr h="465609">
                <a:tc>
                  <a:txBody>
                    <a:bodyPr/>
                    <a:lstStyle/>
                    <a:p>
                      <a:pPr>
                        <a:lnSpc>
                          <a:spcPct val="107000"/>
                        </a:lnSpc>
                        <a:spcAft>
                          <a:spcPts val="800"/>
                        </a:spcAft>
                      </a:pPr>
                      <a:r>
                        <a:rPr lang="de-DE" sz="2000" dirty="0">
                          <a:effectLst/>
                        </a:rPr>
                        <a:t>Gesundheits- und Kinderkrankenpfleger</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Bayerisches Landesamt für Pflege (LfP)</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50210668"/>
                  </a:ext>
                </a:extLst>
              </a:tr>
              <a:tr h="465609">
                <a:tc>
                  <a:txBody>
                    <a:bodyPr/>
                    <a:lstStyle/>
                    <a:p>
                      <a:pPr>
                        <a:lnSpc>
                          <a:spcPct val="107000"/>
                        </a:lnSpc>
                        <a:spcAft>
                          <a:spcPts val="800"/>
                        </a:spcAft>
                      </a:pPr>
                      <a:r>
                        <a:rPr lang="de-DE" sz="2000" dirty="0">
                          <a:effectLst/>
                        </a:rPr>
                        <a:t>Altenpfleger</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Bayerisches Landesamt für Pflege (LfP)</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26863001"/>
                  </a:ext>
                </a:extLst>
              </a:tr>
            </a:tbl>
          </a:graphicData>
        </a:graphic>
      </p:graphicFrame>
    </p:spTree>
    <p:extLst>
      <p:ext uri="{BB962C8B-B14F-4D97-AF65-F5344CB8AC3E}">
        <p14:creationId xmlns:p14="http://schemas.microsoft.com/office/powerpoint/2010/main" val="1747742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F9400F4D-422A-13E5-90A9-A133F620ADD2}"/>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7" name="Rectangle 4">
            <a:extLst>
              <a:ext uri="{FF2B5EF4-FFF2-40B4-BE49-F238E27FC236}">
                <a16:creationId xmlns:a16="http://schemas.microsoft.com/office/drawing/2014/main" id="{7F6B9814-5845-1757-D7E2-2134DDB8BEB0}"/>
              </a:ext>
            </a:extLst>
          </p:cNvPr>
          <p:cNvSpPr>
            <a:spLocks noChangeArrowheads="1"/>
          </p:cNvSpPr>
          <p:nvPr/>
        </p:nvSpPr>
        <p:spPr bwMode="auto">
          <a:xfrm>
            <a:off x="3127375" y="21764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3" name="Rectangle 1">
            <a:extLst>
              <a:ext uri="{FF2B5EF4-FFF2-40B4-BE49-F238E27FC236}">
                <a16:creationId xmlns:a16="http://schemas.microsoft.com/office/drawing/2014/main" id="{C9FF1421-C072-7E97-2299-AB7608B7901D}"/>
              </a:ext>
            </a:extLst>
          </p:cNvPr>
          <p:cNvSpPr>
            <a:spLocks noChangeArrowheads="1"/>
          </p:cNvSpPr>
          <p:nvPr/>
        </p:nvSpPr>
        <p:spPr bwMode="auto">
          <a:xfrm>
            <a:off x="3044825" y="36020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5" name="Titel 1">
            <a:extLst>
              <a:ext uri="{FF2B5EF4-FFF2-40B4-BE49-F238E27FC236}">
                <a16:creationId xmlns:a16="http://schemas.microsoft.com/office/drawing/2014/main" id="{AA242AED-4A3E-EE0E-8B3C-089202D9117E}"/>
              </a:ext>
            </a:extLst>
          </p:cNvPr>
          <p:cNvSpPr>
            <a:spLocks noGrp="1"/>
          </p:cNvSpPr>
          <p:nvPr>
            <p:ph type="title"/>
          </p:nvPr>
        </p:nvSpPr>
        <p:spPr>
          <a:xfrm>
            <a:off x="224547" y="203200"/>
            <a:ext cx="10191205" cy="1325563"/>
          </a:xfrm>
        </p:spPr>
        <p:txBody>
          <a:bodyPr>
            <a:normAutofit/>
          </a:bodyPr>
          <a:lstStyle/>
          <a:p>
            <a:r>
              <a:rPr lang="de-DE" sz="3200" dirty="0"/>
              <a:t>Anerkennungsstellen in Bayern (nach § 16 </a:t>
            </a:r>
            <a:r>
              <a:rPr lang="de-DE" sz="3200" dirty="0" err="1"/>
              <a:t>AVPfleWoqG</a:t>
            </a:r>
            <a:r>
              <a:rPr lang="de-DE" sz="3200" dirty="0"/>
              <a:t>)</a:t>
            </a:r>
            <a:br>
              <a:rPr lang="de-DE" sz="3200" dirty="0"/>
            </a:br>
            <a:r>
              <a:rPr lang="de-DE" sz="3200" dirty="0"/>
              <a:t>für </a:t>
            </a:r>
            <a:r>
              <a:rPr lang="de-DE" sz="3200" b="1" dirty="0"/>
              <a:t>qualifizierte Hilfskräfte</a:t>
            </a:r>
            <a:endParaRPr lang="de-DE" sz="3200" dirty="0"/>
          </a:p>
        </p:txBody>
      </p:sp>
      <p:graphicFrame>
        <p:nvGraphicFramePr>
          <p:cNvPr id="2" name="Tabelle 1">
            <a:extLst>
              <a:ext uri="{FF2B5EF4-FFF2-40B4-BE49-F238E27FC236}">
                <a16:creationId xmlns:a16="http://schemas.microsoft.com/office/drawing/2014/main" id="{59D6CD88-779E-FE42-7F27-A9D2A1EFAC17}"/>
              </a:ext>
            </a:extLst>
          </p:cNvPr>
          <p:cNvGraphicFramePr>
            <a:graphicFrameLocks noGrp="1"/>
          </p:cNvGraphicFramePr>
          <p:nvPr>
            <p:extLst>
              <p:ext uri="{D42A27DB-BD31-4B8C-83A1-F6EECF244321}">
                <p14:modId xmlns:p14="http://schemas.microsoft.com/office/powerpoint/2010/main" val="1978509519"/>
              </p:ext>
            </p:extLst>
          </p:nvPr>
        </p:nvGraphicFramePr>
        <p:xfrm>
          <a:off x="451556" y="1954924"/>
          <a:ext cx="10645422" cy="4435368"/>
        </p:xfrm>
        <a:graphic>
          <a:graphicData uri="http://schemas.openxmlformats.org/drawingml/2006/table">
            <a:tbl>
              <a:tblPr firstRow="1" firstCol="1" bandRow="1">
                <a:tableStyleId>{7DF18680-E054-41AD-8BC1-D1AEF772440D}</a:tableStyleId>
              </a:tblPr>
              <a:tblGrid>
                <a:gridCol w="4168235">
                  <a:extLst>
                    <a:ext uri="{9D8B030D-6E8A-4147-A177-3AD203B41FA5}">
                      <a16:colId xmlns:a16="http://schemas.microsoft.com/office/drawing/2014/main" val="1759258982"/>
                    </a:ext>
                  </a:extLst>
                </a:gridCol>
                <a:gridCol w="6477187">
                  <a:extLst>
                    <a:ext uri="{9D8B030D-6E8A-4147-A177-3AD203B41FA5}">
                      <a16:colId xmlns:a16="http://schemas.microsoft.com/office/drawing/2014/main" val="4088179156"/>
                    </a:ext>
                  </a:extLst>
                </a:gridCol>
              </a:tblGrid>
              <a:tr h="633624">
                <a:tc>
                  <a:txBody>
                    <a:bodyPr/>
                    <a:lstStyle/>
                    <a:p>
                      <a:pPr>
                        <a:lnSpc>
                          <a:spcPct val="107000"/>
                        </a:lnSpc>
                        <a:spcAft>
                          <a:spcPts val="800"/>
                        </a:spcAft>
                      </a:pPr>
                      <a:r>
                        <a:rPr lang="de-DE" sz="2000" dirty="0">
                          <a:effectLst/>
                        </a:rPr>
                        <a:t> </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Anerkennungsstellen in Bayern</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8875455"/>
                  </a:ext>
                </a:extLst>
              </a:tr>
              <a:tr h="633624">
                <a:tc>
                  <a:txBody>
                    <a:bodyPr/>
                    <a:lstStyle/>
                    <a:p>
                      <a:pPr>
                        <a:lnSpc>
                          <a:spcPct val="107000"/>
                        </a:lnSpc>
                        <a:spcAft>
                          <a:spcPts val="800"/>
                        </a:spcAft>
                      </a:pPr>
                      <a:r>
                        <a:rPr lang="de-DE" sz="2000" dirty="0">
                          <a:effectLst/>
                        </a:rPr>
                        <a:t>Kinderpfleger</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Bayerisches Landesamt für Schule (LAS)</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41160950"/>
                  </a:ext>
                </a:extLst>
              </a:tr>
              <a:tr h="633624">
                <a:tc>
                  <a:txBody>
                    <a:bodyPr/>
                    <a:lstStyle/>
                    <a:p>
                      <a:pPr>
                        <a:lnSpc>
                          <a:spcPct val="107000"/>
                        </a:lnSpc>
                        <a:spcAft>
                          <a:spcPts val="800"/>
                        </a:spcAft>
                      </a:pPr>
                      <a:r>
                        <a:rPr lang="de-DE" sz="2000" dirty="0">
                          <a:effectLst/>
                        </a:rPr>
                        <a:t>Heilerziehungspflegehelfer</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Bayerisches Landesamt für Schule (LAS)</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01397738"/>
                  </a:ext>
                </a:extLst>
              </a:tr>
              <a:tr h="633624">
                <a:tc>
                  <a:txBody>
                    <a:bodyPr/>
                    <a:lstStyle/>
                    <a:p>
                      <a:pPr>
                        <a:lnSpc>
                          <a:spcPct val="107000"/>
                        </a:lnSpc>
                        <a:spcAft>
                          <a:spcPts val="800"/>
                        </a:spcAft>
                      </a:pPr>
                      <a:r>
                        <a:rPr lang="de-DE" sz="2000" dirty="0">
                          <a:effectLst/>
                        </a:rPr>
                        <a:t>Sozialbetreuer</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Bayerisches Landesamt für Schule (LAS)</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94851889"/>
                  </a:ext>
                </a:extLst>
              </a:tr>
              <a:tr h="633624">
                <a:tc>
                  <a:txBody>
                    <a:bodyPr/>
                    <a:lstStyle/>
                    <a:p>
                      <a:pPr>
                        <a:lnSpc>
                          <a:spcPct val="107000"/>
                        </a:lnSpc>
                        <a:spcAft>
                          <a:spcPts val="800"/>
                        </a:spcAft>
                      </a:pPr>
                      <a:r>
                        <a:rPr lang="de-DE" sz="2000">
                          <a:effectLst/>
                        </a:rPr>
                        <a:t> </a:t>
                      </a:r>
                      <a:endParaRPr lang="de-DE" sz="20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 </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84386596"/>
                  </a:ext>
                </a:extLst>
              </a:tr>
              <a:tr h="633624">
                <a:tc>
                  <a:txBody>
                    <a:bodyPr/>
                    <a:lstStyle/>
                    <a:p>
                      <a:pPr>
                        <a:lnSpc>
                          <a:spcPct val="107000"/>
                        </a:lnSpc>
                        <a:spcAft>
                          <a:spcPts val="800"/>
                        </a:spcAft>
                      </a:pPr>
                      <a:r>
                        <a:rPr lang="de-DE" sz="2000" dirty="0">
                          <a:effectLst/>
                        </a:rPr>
                        <a:t>Pflegefachhelfer (Krankenpflege)</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Regierung von Oberfranken (ab 2025: Landesamt für Pflege)</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89861935"/>
                  </a:ext>
                </a:extLst>
              </a:tr>
              <a:tr h="633624">
                <a:tc>
                  <a:txBody>
                    <a:bodyPr/>
                    <a:lstStyle/>
                    <a:p>
                      <a:pPr>
                        <a:lnSpc>
                          <a:spcPct val="107000"/>
                        </a:lnSpc>
                        <a:spcAft>
                          <a:spcPts val="800"/>
                        </a:spcAft>
                      </a:pPr>
                      <a:r>
                        <a:rPr lang="de-DE" sz="2000" dirty="0">
                          <a:effectLst/>
                        </a:rPr>
                        <a:t>Pflegefachhelfer (Altenpflege)</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de-DE" sz="2000" dirty="0">
                          <a:effectLst/>
                        </a:rPr>
                        <a:t>Regierung von Oberfranken (ab 2025: Landesamt für Pflege)</a:t>
                      </a:r>
                      <a:endParaRPr lang="de-DE" sz="20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58251035"/>
                  </a:ext>
                </a:extLst>
              </a:tr>
            </a:tbl>
          </a:graphicData>
        </a:graphic>
      </p:graphicFrame>
    </p:spTree>
    <p:extLst>
      <p:ext uri="{BB962C8B-B14F-4D97-AF65-F5344CB8AC3E}">
        <p14:creationId xmlns:p14="http://schemas.microsoft.com/office/powerpoint/2010/main" val="381605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F57163-8BF2-5A7B-A46B-BDF089A11090}"/>
              </a:ext>
            </a:extLst>
          </p:cNvPr>
          <p:cNvSpPr>
            <a:spLocks noGrp="1"/>
          </p:cNvSpPr>
          <p:nvPr>
            <p:ph type="title"/>
          </p:nvPr>
        </p:nvSpPr>
        <p:spPr>
          <a:xfrm>
            <a:off x="831850" y="2484991"/>
            <a:ext cx="10515600" cy="2852737"/>
          </a:xfrm>
        </p:spPr>
        <p:txBody>
          <a:bodyPr>
            <a:noAutofit/>
          </a:bodyPr>
          <a:lstStyle/>
          <a:p>
            <a:r>
              <a:rPr lang="de-DE" sz="3600" b="1" dirty="0"/>
              <a:t>Ausgewählte Ergebnisse:</a:t>
            </a:r>
            <a:br>
              <a:rPr lang="de-DE" sz="3600" b="1" dirty="0"/>
            </a:br>
            <a:r>
              <a:rPr lang="de-DE" sz="3600" b="1" dirty="0">
                <a:solidFill>
                  <a:schemeClr val="accent2"/>
                </a:solidFill>
              </a:rPr>
              <a:t>Zahl der Verfahren (Antragsstellungen)</a:t>
            </a:r>
            <a:br>
              <a:rPr lang="de-DE" sz="3600" b="1" dirty="0"/>
            </a:br>
            <a:r>
              <a:rPr lang="de-DE" sz="3600" dirty="0">
                <a:latin typeface="Calibri" panose="020F0502020204030204" pitchFamily="34" charset="0"/>
                <a:ea typeface="+mn-ea"/>
                <a:cs typeface="Calibri" panose="020F0502020204030204" pitchFamily="34" charset="0"/>
              </a:rPr>
              <a:t>für die relevanten Berufe nach </a:t>
            </a:r>
            <a:br>
              <a:rPr lang="de-DE" sz="3600" dirty="0">
                <a:latin typeface="Calibri" panose="020F0502020204030204" pitchFamily="34" charset="0"/>
                <a:ea typeface="+mn-ea"/>
                <a:cs typeface="Calibri" panose="020F0502020204030204" pitchFamily="34" charset="0"/>
              </a:rPr>
            </a:br>
            <a:r>
              <a:rPr lang="de-DE" sz="3600" dirty="0">
                <a:latin typeface="Calibri" panose="020F0502020204030204" pitchFamily="34" charset="0"/>
                <a:ea typeface="+mn-ea"/>
                <a:cs typeface="Calibri" panose="020F0502020204030204" pitchFamily="34" charset="0"/>
              </a:rPr>
              <a:t>§ 16 </a:t>
            </a:r>
            <a:r>
              <a:rPr lang="de-DE" sz="3600" dirty="0" err="1">
                <a:latin typeface="Calibri" panose="020F0502020204030204" pitchFamily="34" charset="0"/>
                <a:ea typeface="+mn-ea"/>
                <a:cs typeface="Calibri" panose="020F0502020204030204" pitchFamily="34" charset="0"/>
              </a:rPr>
              <a:t>AVPfleWoqG</a:t>
            </a:r>
            <a:r>
              <a:rPr lang="de-DE" sz="3600" dirty="0">
                <a:latin typeface="Calibri" panose="020F0502020204030204" pitchFamily="34" charset="0"/>
                <a:ea typeface="+mn-ea"/>
                <a:cs typeface="Calibri" panose="020F0502020204030204" pitchFamily="34" charset="0"/>
              </a:rPr>
              <a:t> </a:t>
            </a:r>
            <a:br>
              <a:rPr lang="de-DE" sz="3600" dirty="0">
                <a:latin typeface="Calibri" panose="020F0502020204030204" pitchFamily="34" charset="0"/>
                <a:ea typeface="+mn-ea"/>
                <a:cs typeface="Calibri" panose="020F0502020204030204" pitchFamily="34" charset="0"/>
              </a:rPr>
            </a:br>
            <a:r>
              <a:rPr lang="de-DE" sz="3600" dirty="0">
                <a:latin typeface="Calibri" panose="020F0502020204030204" pitchFamily="34" charset="0"/>
                <a:ea typeface="+mn-ea"/>
                <a:cs typeface="Calibri" panose="020F0502020204030204" pitchFamily="34" charset="0"/>
              </a:rPr>
              <a:t>auf Bundesebene und für Bayern </a:t>
            </a:r>
            <a:br>
              <a:rPr lang="de-DE" sz="3600" dirty="0">
                <a:latin typeface="Calibri" panose="020F0502020204030204" pitchFamily="34" charset="0"/>
                <a:ea typeface="+mn-ea"/>
                <a:cs typeface="Calibri" panose="020F0502020204030204" pitchFamily="34" charset="0"/>
              </a:rPr>
            </a:br>
            <a:r>
              <a:rPr lang="de-DE" sz="3600" dirty="0">
                <a:latin typeface="Calibri" panose="020F0502020204030204" pitchFamily="34" charset="0"/>
                <a:ea typeface="+mn-ea"/>
                <a:cs typeface="Calibri" panose="020F0502020204030204" pitchFamily="34" charset="0"/>
              </a:rPr>
              <a:t>im Jahr 2022</a:t>
            </a:r>
          </a:p>
        </p:txBody>
      </p:sp>
    </p:spTree>
    <p:extLst>
      <p:ext uri="{BB962C8B-B14F-4D97-AF65-F5344CB8AC3E}">
        <p14:creationId xmlns:p14="http://schemas.microsoft.com/office/powerpoint/2010/main" val="3994664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449333"/>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1091153" cy="1325563"/>
          </a:xfrm>
        </p:spPr>
        <p:txBody>
          <a:bodyPr>
            <a:normAutofit fontScale="90000"/>
          </a:bodyPr>
          <a:lstStyle/>
          <a:p>
            <a:r>
              <a:rPr lang="de-DE" sz="3200" dirty="0"/>
              <a:t>Anerkennungsverfahren von pädagogischen</a:t>
            </a:r>
            <a:br>
              <a:rPr lang="de-DE" sz="3200" dirty="0"/>
            </a:br>
            <a:r>
              <a:rPr lang="de-DE" sz="3200" dirty="0"/>
              <a:t>und pflegerischen </a:t>
            </a:r>
            <a:r>
              <a:rPr lang="de-DE" sz="3200" b="1" dirty="0"/>
              <a:t>Fachkräften</a:t>
            </a:r>
            <a:r>
              <a:rPr lang="de-DE" sz="3200" dirty="0"/>
              <a:t> in Deutschland</a:t>
            </a:r>
            <a:br>
              <a:rPr lang="de-DE" sz="3200" dirty="0"/>
            </a:br>
            <a:r>
              <a:rPr lang="de-DE" sz="3200" dirty="0"/>
              <a:t>und in Bayern im Jahr 2022 (nach § 16 </a:t>
            </a:r>
            <a:r>
              <a:rPr lang="de-DE" sz="3200" dirty="0" err="1"/>
              <a:t>AVPfleWoqG</a:t>
            </a:r>
            <a:r>
              <a:rPr lang="de-DE" sz="3200" dirty="0"/>
              <a:t>)</a:t>
            </a:r>
          </a:p>
        </p:txBody>
      </p:sp>
      <p:graphicFrame>
        <p:nvGraphicFramePr>
          <p:cNvPr id="8" name="Tabelle 7">
            <a:extLst>
              <a:ext uri="{FF2B5EF4-FFF2-40B4-BE49-F238E27FC236}">
                <a16:creationId xmlns:a16="http://schemas.microsoft.com/office/drawing/2014/main" id="{C408F90E-F1C1-0588-4E9C-0CCBD299E9C5}"/>
              </a:ext>
            </a:extLst>
          </p:cNvPr>
          <p:cNvGraphicFramePr>
            <a:graphicFrameLocks noGrp="1"/>
          </p:cNvGraphicFramePr>
          <p:nvPr>
            <p:extLst>
              <p:ext uri="{D42A27DB-BD31-4B8C-83A1-F6EECF244321}">
                <p14:modId xmlns:p14="http://schemas.microsoft.com/office/powerpoint/2010/main" val="2407995337"/>
              </p:ext>
            </p:extLst>
          </p:nvPr>
        </p:nvGraphicFramePr>
        <p:xfrm>
          <a:off x="765313" y="1528763"/>
          <a:ext cx="10550387" cy="4962589"/>
        </p:xfrm>
        <a:graphic>
          <a:graphicData uri="http://schemas.openxmlformats.org/drawingml/2006/table">
            <a:tbl>
              <a:tblPr firstRow="1" firstCol="1" bandRow="1">
                <a:tableStyleId>{21E4AEA4-8DFA-4A89-87EB-49C32662AFE0}</a:tableStyleId>
              </a:tblPr>
              <a:tblGrid>
                <a:gridCol w="2750453">
                  <a:extLst>
                    <a:ext uri="{9D8B030D-6E8A-4147-A177-3AD203B41FA5}">
                      <a16:colId xmlns:a16="http://schemas.microsoft.com/office/drawing/2014/main" val="2275385207"/>
                    </a:ext>
                  </a:extLst>
                </a:gridCol>
                <a:gridCol w="871443">
                  <a:extLst>
                    <a:ext uri="{9D8B030D-6E8A-4147-A177-3AD203B41FA5}">
                      <a16:colId xmlns:a16="http://schemas.microsoft.com/office/drawing/2014/main" val="3599538417"/>
                    </a:ext>
                  </a:extLst>
                </a:gridCol>
                <a:gridCol w="871443">
                  <a:extLst>
                    <a:ext uri="{9D8B030D-6E8A-4147-A177-3AD203B41FA5}">
                      <a16:colId xmlns:a16="http://schemas.microsoft.com/office/drawing/2014/main" val="1457125858"/>
                    </a:ext>
                  </a:extLst>
                </a:gridCol>
                <a:gridCol w="871443">
                  <a:extLst>
                    <a:ext uri="{9D8B030D-6E8A-4147-A177-3AD203B41FA5}">
                      <a16:colId xmlns:a16="http://schemas.microsoft.com/office/drawing/2014/main" val="3555003123"/>
                    </a:ext>
                  </a:extLst>
                </a:gridCol>
                <a:gridCol w="871443">
                  <a:extLst>
                    <a:ext uri="{9D8B030D-6E8A-4147-A177-3AD203B41FA5}">
                      <a16:colId xmlns:a16="http://schemas.microsoft.com/office/drawing/2014/main" val="1597122516"/>
                    </a:ext>
                  </a:extLst>
                </a:gridCol>
                <a:gridCol w="862134">
                  <a:extLst>
                    <a:ext uri="{9D8B030D-6E8A-4147-A177-3AD203B41FA5}">
                      <a16:colId xmlns:a16="http://schemas.microsoft.com/office/drawing/2014/main" val="3376844331"/>
                    </a:ext>
                  </a:extLst>
                </a:gridCol>
                <a:gridCol w="862134">
                  <a:extLst>
                    <a:ext uri="{9D8B030D-6E8A-4147-A177-3AD203B41FA5}">
                      <a16:colId xmlns:a16="http://schemas.microsoft.com/office/drawing/2014/main" val="911582771"/>
                    </a:ext>
                  </a:extLst>
                </a:gridCol>
                <a:gridCol w="863298">
                  <a:extLst>
                    <a:ext uri="{9D8B030D-6E8A-4147-A177-3AD203B41FA5}">
                      <a16:colId xmlns:a16="http://schemas.microsoft.com/office/drawing/2014/main" val="956273422"/>
                    </a:ext>
                  </a:extLst>
                </a:gridCol>
                <a:gridCol w="863298">
                  <a:extLst>
                    <a:ext uri="{9D8B030D-6E8A-4147-A177-3AD203B41FA5}">
                      <a16:colId xmlns:a16="http://schemas.microsoft.com/office/drawing/2014/main" val="4192717612"/>
                    </a:ext>
                  </a:extLst>
                </a:gridCol>
                <a:gridCol w="863298">
                  <a:extLst>
                    <a:ext uri="{9D8B030D-6E8A-4147-A177-3AD203B41FA5}">
                      <a16:colId xmlns:a16="http://schemas.microsoft.com/office/drawing/2014/main" val="3506790987"/>
                    </a:ext>
                  </a:extLst>
                </a:gridCol>
              </a:tblGrid>
              <a:tr h="455345">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806846928"/>
                  </a:ext>
                </a:extLst>
              </a:tr>
              <a:tr h="1463285">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Frauen in %</a:t>
                      </a:r>
                    </a:p>
                    <a:p>
                      <a:pPr marL="71755" marR="71755" algn="ctr">
                        <a:lnSpc>
                          <a:spcPct val="107000"/>
                        </a:lnSpc>
                        <a:spcAft>
                          <a:spcPts val="800"/>
                        </a:spcAft>
                      </a:pPr>
                      <a:r>
                        <a:rPr lang="de-DE" sz="1600" dirty="0">
                          <a:effectLst/>
                        </a:rPr>
                        <a:t> </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3100324639"/>
                  </a:ext>
                </a:extLst>
              </a:tr>
              <a:tr h="378373">
                <a:tc>
                  <a:txBody>
                    <a:bodyPr/>
                    <a:lstStyle/>
                    <a:p>
                      <a:pPr>
                        <a:lnSpc>
                          <a:spcPct val="107000"/>
                        </a:lnSpc>
                        <a:spcAft>
                          <a:spcPts val="800"/>
                        </a:spcAft>
                      </a:pPr>
                      <a:r>
                        <a:rPr lang="de-DE" sz="1400" dirty="0">
                          <a:effectLst/>
                        </a:rPr>
                        <a:t>Heilerziehungspfleger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endParaRPr lang="de-DE" sz="1400" kern="1200" dirty="0">
                        <a:solidFill>
                          <a:schemeClr val="tx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975519731"/>
                  </a:ext>
                </a:extLst>
              </a:tr>
              <a:tr h="297945">
                <a:tc>
                  <a:txBody>
                    <a:bodyPr/>
                    <a:lstStyle/>
                    <a:p>
                      <a:pPr>
                        <a:lnSpc>
                          <a:spcPct val="107000"/>
                        </a:lnSpc>
                        <a:spcAft>
                          <a:spcPts val="800"/>
                        </a:spcAft>
                      </a:pPr>
                      <a:r>
                        <a:rPr lang="de-DE" sz="1400" dirty="0">
                          <a:effectLst/>
                        </a:rPr>
                        <a:t>Erzieher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2 229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931375819"/>
                  </a:ext>
                </a:extLst>
              </a:tr>
              <a:tr h="327709">
                <a:tc>
                  <a:txBody>
                    <a:bodyPr/>
                    <a:lstStyle/>
                    <a:p>
                      <a:pPr>
                        <a:lnSpc>
                          <a:spcPct val="107000"/>
                        </a:lnSpc>
                        <a:spcAft>
                          <a:spcPts val="800"/>
                        </a:spcAft>
                      </a:pPr>
                      <a:r>
                        <a:rPr lang="de-DE" sz="1400" dirty="0">
                          <a:effectLst/>
                        </a:rPr>
                        <a:t>Sozialpädagoge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741</a:t>
                      </a: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902050383"/>
                  </a:ext>
                </a:extLst>
              </a:tr>
              <a:tr h="339187">
                <a:tc>
                  <a:txBody>
                    <a:bodyPr/>
                    <a:lstStyle/>
                    <a:p>
                      <a:pPr>
                        <a:lnSpc>
                          <a:spcPct val="107000"/>
                        </a:lnSpc>
                        <a:spcAft>
                          <a:spcPts val="800"/>
                        </a:spcAft>
                      </a:pPr>
                      <a:r>
                        <a:rPr lang="de-DE" sz="1400" dirty="0">
                          <a:effectLst/>
                        </a:rPr>
                        <a:t>Sonderpädagoge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9">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950543609"/>
                  </a:ext>
                </a:extLst>
              </a:tr>
              <a:tr h="297945">
                <a:tc>
                  <a:txBody>
                    <a:bodyPr/>
                    <a:lstStyle/>
                    <a:p>
                      <a:pPr>
                        <a:lnSpc>
                          <a:spcPct val="107000"/>
                        </a:lnSpc>
                        <a:spcAft>
                          <a:spcPts val="800"/>
                        </a:spcAft>
                      </a:pPr>
                      <a:r>
                        <a:rPr lang="de-DE" sz="1400" dirty="0">
                          <a:effectLst/>
                        </a:rPr>
                        <a:t>Heilpädagoge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407652581"/>
                  </a:ext>
                </a:extLst>
              </a:tr>
              <a:tr h="297945">
                <a:tc>
                  <a:txBody>
                    <a:bodyPr/>
                    <a:lstStyle/>
                    <a:p>
                      <a:pPr>
                        <a:lnSpc>
                          <a:spcPct val="107000"/>
                        </a:lnSpc>
                        <a:spcAft>
                          <a:spcPts val="800"/>
                        </a:spcAft>
                      </a:pPr>
                      <a:r>
                        <a:rPr lang="de-DE" sz="1400" dirty="0">
                          <a:effectLst/>
                        </a:rPr>
                        <a:t>Pflegefachkraft</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2 358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3368670225"/>
                  </a:ext>
                </a:extLst>
              </a:tr>
              <a:tr h="345016">
                <a:tc>
                  <a:txBody>
                    <a:bodyPr/>
                    <a:lstStyle/>
                    <a:p>
                      <a:pPr>
                        <a:lnSpc>
                          <a:spcPct val="107000"/>
                        </a:lnSpc>
                        <a:spcAft>
                          <a:spcPts val="800"/>
                        </a:spcAft>
                      </a:pPr>
                      <a:r>
                        <a:rPr lang="de-DE" sz="1400" dirty="0">
                          <a:effectLst/>
                        </a:rPr>
                        <a:t>Gesundheits- und Krankenpfleger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22 218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169933600"/>
                  </a:ext>
                </a:extLst>
              </a:tr>
              <a:tr h="461894">
                <a:tc>
                  <a:txBody>
                    <a:bodyPr/>
                    <a:lstStyle/>
                    <a:p>
                      <a:pPr>
                        <a:lnSpc>
                          <a:spcPct val="107000"/>
                        </a:lnSpc>
                        <a:spcAft>
                          <a:spcPts val="800"/>
                        </a:spcAft>
                      </a:pPr>
                      <a:r>
                        <a:rPr lang="de-DE" sz="1400" dirty="0">
                          <a:effectLst/>
                        </a:rPr>
                        <a:t>Gesundheits- und Kinderkrankenpfleger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528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792061174"/>
                  </a:ext>
                </a:extLst>
              </a:tr>
              <a:tr h="297945">
                <a:tc>
                  <a:txBody>
                    <a:bodyPr/>
                    <a:lstStyle/>
                    <a:p>
                      <a:pPr>
                        <a:lnSpc>
                          <a:spcPct val="107000"/>
                        </a:lnSpc>
                        <a:spcAft>
                          <a:spcPts val="800"/>
                        </a:spcAft>
                      </a:pPr>
                      <a:r>
                        <a:rPr lang="de-DE" sz="1400" dirty="0">
                          <a:effectLst/>
                        </a:rPr>
                        <a:t>Altenpfleger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159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491169438"/>
                  </a:ext>
                </a:extLst>
              </a:tr>
            </a:tbl>
          </a:graphicData>
        </a:graphic>
      </p:graphicFrame>
      <mc:AlternateContent xmlns:mc="http://schemas.openxmlformats.org/markup-compatibility/2006" xmlns:p14="http://schemas.microsoft.com/office/powerpoint/2010/main">
        <mc:Choice Requires="p14">
          <p:contentPart p14:bwMode="auto" r:id="rId3">
            <p14:nvContentPartPr>
              <p14:cNvPr id="36" name="Freihand 35">
                <a:extLst>
                  <a:ext uri="{FF2B5EF4-FFF2-40B4-BE49-F238E27FC236}">
                    <a16:creationId xmlns:a16="http://schemas.microsoft.com/office/drawing/2014/main" id="{BBB8B143-BBAB-5229-CAEE-46748DB7BC33}"/>
                  </a:ext>
                </a:extLst>
              </p14:cNvPr>
              <p14:cNvContentPartPr/>
              <p14:nvPr/>
            </p14:nvContentPartPr>
            <p14:xfrm>
              <a:off x="3807957" y="3958180"/>
              <a:ext cx="501480" cy="51120"/>
            </p14:xfrm>
          </p:contentPart>
        </mc:Choice>
        <mc:Fallback xmlns="">
          <p:pic>
            <p:nvPicPr>
              <p:cNvPr id="36" name="Freihand 35">
                <a:extLst>
                  <a:ext uri="{FF2B5EF4-FFF2-40B4-BE49-F238E27FC236}">
                    <a16:creationId xmlns:a16="http://schemas.microsoft.com/office/drawing/2014/main" id="{BBB8B143-BBAB-5229-CAEE-46748DB7BC33}"/>
                  </a:ext>
                </a:extLst>
              </p:cNvPr>
              <p:cNvPicPr/>
              <p:nvPr/>
            </p:nvPicPr>
            <p:blipFill>
              <a:blip r:embed="rId4"/>
              <a:stretch>
                <a:fillRect/>
              </a:stretch>
            </p:blipFill>
            <p:spPr>
              <a:xfrm>
                <a:off x="3754317" y="3850540"/>
                <a:ext cx="609120" cy="2667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8" name="Freihand 37">
                <a:extLst>
                  <a:ext uri="{FF2B5EF4-FFF2-40B4-BE49-F238E27FC236}">
                    <a16:creationId xmlns:a16="http://schemas.microsoft.com/office/drawing/2014/main" id="{A4A7A501-FAA2-6A5F-52BA-3EC757116CE0}"/>
                  </a:ext>
                </a:extLst>
              </p14:cNvPr>
              <p14:cNvContentPartPr/>
              <p14:nvPr/>
            </p14:nvContentPartPr>
            <p14:xfrm>
              <a:off x="3968877" y="4290460"/>
              <a:ext cx="350640" cy="360"/>
            </p14:xfrm>
          </p:contentPart>
        </mc:Choice>
        <mc:Fallback xmlns="">
          <p:pic>
            <p:nvPicPr>
              <p:cNvPr id="38" name="Freihand 37">
                <a:extLst>
                  <a:ext uri="{FF2B5EF4-FFF2-40B4-BE49-F238E27FC236}">
                    <a16:creationId xmlns:a16="http://schemas.microsoft.com/office/drawing/2014/main" id="{A4A7A501-FAA2-6A5F-52BA-3EC757116CE0}"/>
                  </a:ext>
                </a:extLst>
              </p:cNvPr>
              <p:cNvPicPr/>
              <p:nvPr/>
            </p:nvPicPr>
            <p:blipFill>
              <a:blip r:embed="rId6"/>
              <a:stretch>
                <a:fillRect/>
              </a:stretch>
            </p:blipFill>
            <p:spPr>
              <a:xfrm>
                <a:off x="3915237" y="4182820"/>
                <a:ext cx="4582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4" name="Freihand 43">
                <a:extLst>
                  <a:ext uri="{FF2B5EF4-FFF2-40B4-BE49-F238E27FC236}">
                    <a16:creationId xmlns:a16="http://schemas.microsoft.com/office/drawing/2014/main" id="{138C9231-B6BE-44F7-EC28-E98C010BF704}"/>
                  </a:ext>
                </a:extLst>
              </p14:cNvPr>
              <p14:cNvContentPartPr/>
              <p14:nvPr/>
            </p14:nvContentPartPr>
            <p14:xfrm>
              <a:off x="3858357" y="5285140"/>
              <a:ext cx="471600" cy="360"/>
            </p14:xfrm>
          </p:contentPart>
        </mc:Choice>
        <mc:Fallback xmlns="">
          <p:pic>
            <p:nvPicPr>
              <p:cNvPr id="44" name="Freihand 43">
                <a:extLst>
                  <a:ext uri="{FF2B5EF4-FFF2-40B4-BE49-F238E27FC236}">
                    <a16:creationId xmlns:a16="http://schemas.microsoft.com/office/drawing/2014/main" id="{138C9231-B6BE-44F7-EC28-E98C010BF704}"/>
                  </a:ext>
                </a:extLst>
              </p:cNvPr>
              <p:cNvPicPr/>
              <p:nvPr/>
            </p:nvPicPr>
            <p:blipFill>
              <a:blip r:embed="rId8"/>
              <a:stretch>
                <a:fillRect/>
              </a:stretch>
            </p:blipFill>
            <p:spPr>
              <a:xfrm>
                <a:off x="3804357" y="5177140"/>
                <a:ext cx="5792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45" name="Freihand 44">
                <a:extLst>
                  <a:ext uri="{FF2B5EF4-FFF2-40B4-BE49-F238E27FC236}">
                    <a16:creationId xmlns:a16="http://schemas.microsoft.com/office/drawing/2014/main" id="{2C9F9D95-0084-9A4A-B640-08ED62746BBA}"/>
                  </a:ext>
                </a:extLst>
              </p14:cNvPr>
              <p14:cNvContentPartPr/>
              <p14:nvPr/>
            </p14:nvContentPartPr>
            <p14:xfrm>
              <a:off x="3827757" y="5586460"/>
              <a:ext cx="595800" cy="10440"/>
            </p14:xfrm>
          </p:contentPart>
        </mc:Choice>
        <mc:Fallback xmlns="">
          <p:pic>
            <p:nvPicPr>
              <p:cNvPr id="45" name="Freihand 44">
                <a:extLst>
                  <a:ext uri="{FF2B5EF4-FFF2-40B4-BE49-F238E27FC236}">
                    <a16:creationId xmlns:a16="http://schemas.microsoft.com/office/drawing/2014/main" id="{2C9F9D95-0084-9A4A-B640-08ED62746BBA}"/>
                  </a:ext>
                </a:extLst>
              </p:cNvPr>
              <p:cNvPicPr/>
              <p:nvPr/>
            </p:nvPicPr>
            <p:blipFill>
              <a:blip r:embed="rId10"/>
              <a:stretch>
                <a:fillRect/>
              </a:stretch>
            </p:blipFill>
            <p:spPr>
              <a:xfrm>
                <a:off x="3774117" y="5478460"/>
                <a:ext cx="703440" cy="2260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46" name="Freihand 45">
                <a:extLst>
                  <a:ext uri="{FF2B5EF4-FFF2-40B4-BE49-F238E27FC236}">
                    <a16:creationId xmlns:a16="http://schemas.microsoft.com/office/drawing/2014/main" id="{60E887B5-0A1B-8AE0-00D0-BF3B39AC2AB7}"/>
                  </a:ext>
                </a:extLst>
              </p14:cNvPr>
              <p14:cNvContentPartPr/>
              <p14:nvPr/>
            </p14:nvContentPartPr>
            <p14:xfrm>
              <a:off x="3818037" y="5968060"/>
              <a:ext cx="563040" cy="50760"/>
            </p14:xfrm>
          </p:contentPart>
        </mc:Choice>
        <mc:Fallback xmlns="">
          <p:pic>
            <p:nvPicPr>
              <p:cNvPr id="46" name="Freihand 45">
                <a:extLst>
                  <a:ext uri="{FF2B5EF4-FFF2-40B4-BE49-F238E27FC236}">
                    <a16:creationId xmlns:a16="http://schemas.microsoft.com/office/drawing/2014/main" id="{60E887B5-0A1B-8AE0-00D0-BF3B39AC2AB7}"/>
                  </a:ext>
                </a:extLst>
              </p:cNvPr>
              <p:cNvPicPr/>
              <p:nvPr/>
            </p:nvPicPr>
            <p:blipFill>
              <a:blip r:embed="rId12"/>
              <a:stretch>
                <a:fillRect/>
              </a:stretch>
            </p:blipFill>
            <p:spPr>
              <a:xfrm>
                <a:off x="3764037" y="5860420"/>
                <a:ext cx="670680" cy="2664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48" name="Freihand 47">
                <a:extLst>
                  <a:ext uri="{FF2B5EF4-FFF2-40B4-BE49-F238E27FC236}">
                    <a16:creationId xmlns:a16="http://schemas.microsoft.com/office/drawing/2014/main" id="{72FB2482-580F-712D-E2A6-6D2B49A112C3}"/>
                  </a:ext>
                </a:extLst>
              </p14:cNvPr>
              <p14:cNvContentPartPr/>
              <p14:nvPr/>
            </p14:nvContentPartPr>
            <p14:xfrm>
              <a:off x="3898317" y="6310060"/>
              <a:ext cx="482400" cy="21240"/>
            </p14:xfrm>
          </p:contentPart>
        </mc:Choice>
        <mc:Fallback xmlns="">
          <p:pic>
            <p:nvPicPr>
              <p:cNvPr id="48" name="Freihand 47">
                <a:extLst>
                  <a:ext uri="{FF2B5EF4-FFF2-40B4-BE49-F238E27FC236}">
                    <a16:creationId xmlns:a16="http://schemas.microsoft.com/office/drawing/2014/main" id="{72FB2482-580F-712D-E2A6-6D2B49A112C3}"/>
                  </a:ext>
                </a:extLst>
              </p:cNvPr>
              <p:cNvPicPr/>
              <p:nvPr/>
            </p:nvPicPr>
            <p:blipFill>
              <a:blip r:embed="rId14"/>
              <a:stretch>
                <a:fillRect/>
              </a:stretch>
            </p:blipFill>
            <p:spPr>
              <a:xfrm>
                <a:off x="3844317" y="6202060"/>
                <a:ext cx="590040" cy="236880"/>
              </a:xfrm>
              <a:prstGeom prst="rect">
                <a:avLst/>
              </a:prstGeom>
            </p:spPr>
          </p:pic>
        </mc:Fallback>
      </mc:AlternateContent>
    </p:spTree>
    <p:extLst>
      <p:ext uri="{BB962C8B-B14F-4D97-AF65-F5344CB8AC3E}">
        <p14:creationId xmlns:p14="http://schemas.microsoft.com/office/powerpoint/2010/main" val="1339217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B0429CA-C741-423F-00EF-19DCA9D3E4ED}"/>
              </a:ext>
            </a:extLst>
          </p:cNvPr>
          <p:cNvSpPr txBox="1"/>
          <p:nvPr/>
        </p:nvSpPr>
        <p:spPr>
          <a:xfrm>
            <a:off x="224547" y="6449333"/>
            <a:ext cx="10086265" cy="665695"/>
          </a:xfrm>
          <a:prstGeom prst="rect">
            <a:avLst/>
          </a:prstGeom>
          <a:noFill/>
        </p:spPr>
        <p:txBody>
          <a:bodyPr wrap="square">
            <a:spAutoFit/>
          </a:bodyPr>
          <a:lstStyle/>
          <a:p>
            <a:r>
              <a:rPr lang="de-DE" sz="1800" dirty="0">
                <a:effectLst/>
                <a:latin typeface="Calibri" panose="020F0502020204030204" pitchFamily="34" charset="0"/>
                <a:ea typeface="Corpid Light" panose="020B0300040502060204" pitchFamily="34" charset="0"/>
                <a:cs typeface="Calibri" panose="020F0502020204030204" pitchFamily="34" charset="0"/>
              </a:rPr>
              <a:t>Quelle: Sondera</a:t>
            </a:r>
            <a:r>
              <a:rPr lang="de-DE" dirty="0">
                <a:latin typeface="Calibri" panose="020F0502020204030204" pitchFamily="34" charset="0"/>
                <a:ea typeface="Corpid Light" panose="020B0300040502060204" pitchFamily="34" charset="0"/>
                <a:cs typeface="Calibri" panose="020F0502020204030204" pitchFamily="34" charset="0"/>
              </a:rPr>
              <a:t>uswertungen des Statistischen Bundesamtes (2024)</a:t>
            </a:r>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a:p>
            <a:endParaRPr lang="de-DE" sz="1800" dirty="0">
              <a:effectLst/>
              <a:latin typeface="Calibri" panose="020F0502020204030204" pitchFamily="34" charset="0"/>
              <a:ea typeface="Corpid Light" panose="020B0300040502060204" pitchFamily="34" charset="0"/>
              <a:cs typeface="Corpid Light" panose="020B0300040502060204" pitchFamily="34" charset="0"/>
            </a:endParaRPr>
          </a:p>
        </p:txBody>
      </p:sp>
      <p:sp>
        <p:nvSpPr>
          <p:cNvPr id="7" name="Titel 1">
            <a:extLst>
              <a:ext uri="{FF2B5EF4-FFF2-40B4-BE49-F238E27FC236}">
                <a16:creationId xmlns:a16="http://schemas.microsoft.com/office/drawing/2014/main" id="{40ACA0C4-EAF1-D8F3-AA56-4D5DB178C5BF}"/>
              </a:ext>
            </a:extLst>
          </p:cNvPr>
          <p:cNvSpPr>
            <a:spLocks noGrp="1"/>
          </p:cNvSpPr>
          <p:nvPr>
            <p:ph type="title"/>
          </p:nvPr>
        </p:nvSpPr>
        <p:spPr>
          <a:xfrm>
            <a:off x="224547" y="203200"/>
            <a:ext cx="11091153" cy="1325563"/>
          </a:xfrm>
        </p:spPr>
        <p:txBody>
          <a:bodyPr>
            <a:normAutofit fontScale="90000"/>
          </a:bodyPr>
          <a:lstStyle/>
          <a:p>
            <a:r>
              <a:rPr lang="de-DE" sz="3200" dirty="0"/>
              <a:t>Anerkennungsverfahren von pädagogischen</a:t>
            </a:r>
            <a:br>
              <a:rPr lang="de-DE" sz="3200" dirty="0"/>
            </a:br>
            <a:r>
              <a:rPr lang="de-DE" sz="3200" dirty="0"/>
              <a:t>und pflegerischen </a:t>
            </a:r>
            <a:r>
              <a:rPr lang="de-DE" sz="3200" b="1" dirty="0"/>
              <a:t>Fachkräften</a:t>
            </a:r>
            <a:r>
              <a:rPr lang="de-DE" sz="3200" dirty="0"/>
              <a:t> in Deutschland</a:t>
            </a:r>
            <a:br>
              <a:rPr lang="de-DE" sz="3200" dirty="0"/>
            </a:br>
            <a:r>
              <a:rPr lang="de-DE" sz="3200" dirty="0"/>
              <a:t>und in Bayern im Jahr 2022 (nach § 16 </a:t>
            </a:r>
            <a:r>
              <a:rPr lang="de-DE" sz="3200" dirty="0" err="1"/>
              <a:t>AVPfleWoqG</a:t>
            </a:r>
            <a:r>
              <a:rPr lang="de-DE" sz="3200" dirty="0"/>
              <a:t>)</a:t>
            </a:r>
          </a:p>
        </p:txBody>
      </p:sp>
      <p:graphicFrame>
        <p:nvGraphicFramePr>
          <p:cNvPr id="8" name="Tabelle 7">
            <a:extLst>
              <a:ext uri="{FF2B5EF4-FFF2-40B4-BE49-F238E27FC236}">
                <a16:creationId xmlns:a16="http://schemas.microsoft.com/office/drawing/2014/main" id="{C408F90E-F1C1-0588-4E9C-0CCBD299E9C5}"/>
              </a:ext>
            </a:extLst>
          </p:cNvPr>
          <p:cNvGraphicFramePr>
            <a:graphicFrameLocks noGrp="1"/>
          </p:cNvGraphicFramePr>
          <p:nvPr/>
        </p:nvGraphicFramePr>
        <p:xfrm>
          <a:off x="765313" y="1528763"/>
          <a:ext cx="10550387" cy="4962589"/>
        </p:xfrm>
        <a:graphic>
          <a:graphicData uri="http://schemas.openxmlformats.org/drawingml/2006/table">
            <a:tbl>
              <a:tblPr firstRow="1" firstCol="1" bandRow="1">
                <a:tableStyleId>{21E4AEA4-8DFA-4A89-87EB-49C32662AFE0}</a:tableStyleId>
              </a:tblPr>
              <a:tblGrid>
                <a:gridCol w="2750453">
                  <a:extLst>
                    <a:ext uri="{9D8B030D-6E8A-4147-A177-3AD203B41FA5}">
                      <a16:colId xmlns:a16="http://schemas.microsoft.com/office/drawing/2014/main" val="2275385207"/>
                    </a:ext>
                  </a:extLst>
                </a:gridCol>
                <a:gridCol w="871443">
                  <a:extLst>
                    <a:ext uri="{9D8B030D-6E8A-4147-A177-3AD203B41FA5}">
                      <a16:colId xmlns:a16="http://schemas.microsoft.com/office/drawing/2014/main" val="3599538417"/>
                    </a:ext>
                  </a:extLst>
                </a:gridCol>
                <a:gridCol w="871443">
                  <a:extLst>
                    <a:ext uri="{9D8B030D-6E8A-4147-A177-3AD203B41FA5}">
                      <a16:colId xmlns:a16="http://schemas.microsoft.com/office/drawing/2014/main" val="1457125858"/>
                    </a:ext>
                  </a:extLst>
                </a:gridCol>
                <a:gridCol w="871443">
                  <a:extLst>
                    <a:ext uri="{9D8B030D-6E8A-4147-A177-3AD203B41FA5}">
                      <a16:colId xmlns:a16="http://schemas.microsoft.com/office/drawing/2014/main" val="3555003123"/>
                    </a:ext>
                  </a:extLst>
                </a:gridCol>
                <a:gridCol w="871443">
                  <a:extLst>
                    <a:ext uri="{9D8B030D-6E8A-4147-A177-3AD203B41FA5}">
                      <a16:colId xmlns:a16="http://schemas.microsoft.com/office/drawing/2014/main" val="1597122516"/>
                    </a:ext>
                  </a:extLst>
                </a:gridCol>
                <a:gridCol w="862134">
                  <a:extLst>
                    <a:ext uri="{9D8B030D-6E8A-4147-A177-3AD203B41FA5}">
                      <a16:colId xmlns:a16="http://schemas.microsoft.com/office/drawing/2014/main" val="3376844331"/>
                    </a:ext>
                  </a:extLst>
                </a:gridCol>
                <a:gridCol w="862134">
                  <a:extLst>
                    <a:ext uri="{9D8B030D-6E8A-4147-A177-3AD203B41FA5}">
                      <a16:colId xmlns:a16="http://schemas.microsoft.com/office/drawing/2014/main" val="911582771"/>
                    </a:ext>
                  </a:extLst>
                </a:gridCol>
                <a:gridCol w="863298">
                  <a:extLst>
                    <a:ext uri="{9D8B030D-6E8A-4147-A177-3AD203B41FA5}">
                      <a16:colId xmlns:a16="http://schemas.microsoft.com/office/drawing/2014/main" val="956273422"/>
                    </a:ext>
                  </a:extLst>
                </a:gridCol>
                <a:gridCol w="863298">
                  <a:extLst>
                    <a:ext uri="{9D8B030D-6E8A-4147-A177-3AD203B41FA5}">
                      <a16:colId xmlns:a16="http://schemas.microsoft.com/office/drawing/2014/main" val="4192717612"/>
                    </a:ext>
                  </a:extLst>
                </a:gridCol>
                <a:gridCol w="863298">
                  <a:extLst>
                    <a:ext uri="{9D8B030D-6E8A-4147-A177-3AD203B41FA5}">
                      <a16:colId xmlns:a16="http://schemas.microsoft.com/office/drawing/2014/main" val="3506790987"/>
                    </a:ext>
                  </a:extLst>
                </a:gridCol>
              </a:tblGrid>
              <a:tr h="455345">
                <a:tc rowSpan="2">
                  <a:txBody>
                    <a:bodyPr/>
                    <a:lstStyle/>
                    <a:p>
                      <a:pPr algn="ctr">
                        <a:lnSpc>
                          <a:spcPct val="107000"/>
                        </a:lnSpc>
                        <a:spcAft>
                          <a:spcPts val="800"/>
                        </a:spcAft>
                      </a:pPr>
                      <a:r>
                        <a:rPr lang="de-DE" sz="1100" dirty="0">
                          <a:effectLst/>
                        </a:rPr>
                        <a:t> </a:t>
                      </a:r>
                      <a:endParaRPr lang="de-DE"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5">
                  <a:txBody>
                    <a:bodyPr/>
                    <a:lstStyle/>
                    <a:p>
                      <a:pPr algn="ctr">
                        <a:lnSpc>
                          <a:spcPct val="107000"/>
                        </a:lnSpc>
                        <a:spcAft>
                          <a:spcPts val="800"/>
                        </a:spcAft>
                      </a:pPr>
                      <a:r>
                        <a:rPr lang="de-DE" sz="1600" dirty="0">
                          <a:effectLst/>
                        </a:rPr>
                        <a:t>Deutschland</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algn="ctr">
                        <a:lnSpc>
                          <a:spcPct val="107000"/>
                        </a:lnSpc>
                        <a:spcAft>
                          <a:spcPts val="800"/>
                        </a:spcAft>
                      </a:pPr>
                      <a:r>
                        <a:rPr lang="de-DE" sz="1600" dirty="0">
                          <a:effectLst/>
                        </a:rPr>
                        <a:t>Bayern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806846928"/>
                  </a:ext>
                </a:extLst>
              </a:tr>
              <a:tr h="1463285">
                <a:tc vMerge="1">
                  <a:txBody>
                    <a:bodyPr/>
                    <a:lstStyle/>
                    <a:p>
                      <a:endParaRPr lang="de-DE"/>
                    </a:p>
                  </a:txBody>
                  <a:tcP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davon Frauen in %</a:t>
                      </a:r>
                    </a:p>
                    <a:p>
                      <a:pPr marL="71755" marR="71755" algn="ctr">
                        <a:lnSpc>
                          <a:spcPct val="107000"/>
                        </a:lnSpc>
                        <a:spcAft>
                          <a:spcPts val="800"/>
                        </a:spcAft>
                      </a:pPr>
                      <a:r>
                        <a:rPr lang="de-DE" sz="1600" dirty="0">
                          <a:effectLst/>
                        </a:rPr>
                        <a:t> </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insgesamt</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Verfahren</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600" dirty="0">
                          <a:effectLst/>
                        </a:rPr>
                        <a:t>positiv</a:t>
                      </a:r>
                    </a:p>
                    <a:p>
                      <a:pPr marL="71755" marR="71755" algn="ctr">
                        <a:lnSpc>
                          <a:spcPct val="107000"/>
                        </a:lnSpc>
                        <a:spcAft>
                          <a:spcPts val="800"/>
                        </a:spcAft>
                      </a:pPr>
                      <a:r>
                        <a:rPr lang="de-DE" sz="1600" dirty="0">
                          <a:effectLst/>
                        </a:rPr>
                        <a:t>beschieden</a:t>
                      </a:r>
                      <a:endParaRPr lang="de-DE" sz="16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nchor="ctr"/>
                </a:tc>
                <a:tc>
                  <a:txBody>
                    <a:bodyPr/>
                    <a:lstStyle/>
                    <a:p>
                      <a:pPr marL="71755" marR="71755" algn="ctr">
                        <a:lnSpc>
                          <a:spcPct val="107000"/>
                        </a:lnSpc>
                        <a:spcAft>
                          <a:spcPts val="800"/>
                        </a:spcAft>
                      </a:pPr>
                      <a:r>
                        <a:rPr lang="de-DE" sz="1400" dirty="0">
                          <a:effectLst/>
                        </a:rPr>
                        <a:t>positiv</a:t>
                      </a:r>
                    </a:p>
                    <a:p>
                      <a:pPr marL="71755" marR="71755" algn="ctr">
                        <a:lnSpc>
                          <a:spcPct val="107000"/>
                        </a:lnSpc>
                        <a:spcAft>
                          <a:spcPts val="800"/>
                        </a:spcAft>
                      </a:pPr>
                      <a:r>
                        <a:rPr lang="de-DE" sz="1400" dirty="0">
                          <a:effectLst/>
                        </a:rPr>
                        <a:t>beschieden in %</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vert="vert270"/>
                </a:tc>
                <a:extLst>
                  <a:ext uri="{0D108BD9-81ED-4DB2-BD59-A6C34878D82A}">
                    <a16:rowId xmlns:a16="http://schemas.microsoft.com/office/drawing/2014/main" val="3100324639"/>
                  </a:ext>
                </a:extLst>
              </a:tr>
              <a:tr h="378373">
                <a:tc>
                  <a:txBody>
                    <a:bodyPr/>
                    <a:lstStyle/>
                    <a:p>
                      <a:pPr>
                        <a:lnSpc>
                          <a:spcPct val="107000"/>
                        </a:lnSpc>
                        <a:spcAft>
                          <a:spcPts val="800"/>
                        </a:spcAft>
                      </a:pPr>
                      <a:r>
                        <a:rPr lang="de-DE" sz="1400" dirty="0">
                          <a:effectLst/>
                        </a:rPr>
                        <a:t>Heilerziehungspfleger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tx1"/>
                          </a:solidFill>
                          <a:effectLst/>
                          <a:latin typeface="+mn-lt"/>
                          <a:ea typeface="+mn-ea"/>
                          <a:cs typeface="+mn-cs"/>
                        </a:rPr>
                        <a:t>30</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975519731"/>
                  </a:ext>
                </a:extLst>
              </a:tr>
              <a:tr h="297945">
                <a:tc>
                  <a:txBody>
                    <a:bodyPr/>
                    <a:lstStyle/>
                    <a:p>
                      <a:pPr>
                        <a:lnSpc>
                          <a:spcPct val="107000"/>
                        </a:lnSpc>
                        <a:spcAft>
                          <a:spcPts val="800"/>
                        </a:spcAft>
                      </a:pPr>
                      <a:r>
                        <a:rPr lang="de-DE" sz="1400" dirty="0">
                          <a:effectLst/>
                        </a:rPr>
                        <a:t>Erzieher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2 229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931375819"/>
                  </a:ext>
                </a:extLst>
              </a:tr>
              <a:tr h="327709">
                <a:tc>
                  <a:txBody>
                    <a:bodyPr/>
                    <a:lstStyle/>
                    <a:p>
                      <a:pPr>
                        <a:lnSpc>
                          <a:spcPct val="107000"/>
                        </a:lnSpc>
                        <a:spcAft>
                          <a:spcPts val="800"/>
                        </a:spcAft>
                      </a:pPr>
                      <a:r>
                        <a:rPr lang="de-DE" sz="1400" dirty="0">
                          <a:effectLst/>
                        </a:rPr>
                        <a:t>Sozialpädagoge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741</a:t>
                      </a: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b"/>
                </a:tc>
                <a:extLst>
                  <a:ext uri="{0D108BD9-81ED-4DB2-BD59-A6C34878D82A}">
                    <a16:rowId xmlns:a16="http://schemas.microsoft.com/office/drawing/2014/main" val="1902050383"/>
                  </a:ext>
                </a:extLst>
              </a:tr>
              <a:tr h="339187">
                <a:tc>
                  <a:txBody>
                    <a:bodyPr/>
                    <a:lstStyle/>
                    <a:p>
                      <a:pPr>
                        <a:lnSpc>
                          <a:spcPct val="107000"/>
                        </a:lnSpc>
                        <a:spcAft>
                          <a:spcPts val="800"/>
                        </a:spcAft>
                      </a:pPr>
                      <a:r>
                        <a:rPr lang="de-DE" sz="1400" dirty="0">
                          <a:effectLst/>
                        </a:rPr>
                        <a:t>Sonderpädagoge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gridSpan="9">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950543609"/>
                  </a:ext>
                </a:extLst>
              </a:tr>
              <a:tr h="297945">
                <a:tc>
                  <a:txBody>
                    <a:bodyPr/>
                    <a:lstStyle/>
                    <a:p>
                      <a:pPr>
                        <a:lnSpc>
                          <a:spcPct val="107000"/>
                        </a:lnSpc>
                        <a:spcAft>
                          <a:spcPts val="800"/>
                        </a:spcAft>
                      </a:pPr>
                      <a:r>
                        <a:rPr lang="de-DE" sz="1400" dirty="0">
                          <a:effectLst/>
                        </a:rPr>
                        <a:t>Heilpädagoge</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60</a:t>
                      </a: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407652581"/>
                  </a:ext>
                </a:extLst>
              </a:tr>
              <a:tr h="297945">
                <a:tc>
                  <a:txBody>
                    <a:bodyPr/>
                    <a:lstStyle/>
                    <a:p>
                      <a:pPr>
                        <a:lnSpc>
                          <a:spcPct val="107000"/>
                        </a:lnSpc>
                        <a:spcAft>
                          <a:spcPts val="800"/>
                        </a:spcAft>
                      </a:pPr>
                      <a:r>
                        <a:rPr lang="de-DE" sz="1400" dirty="0">
                          <a:effectLst/>
                        </a:rPr>
                        <a:t>Pflegefachkraft</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2 358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3368670225"/>
                  </a:ext>
                </a:extLst>
              </a:tr>
              <a:tr h="345016">
                <a:tc>
                  <a:txBody>
                    <a:bodyPr/>
                    <a:lstStyle/>
                    <a:p>
                      <a:pPr>
                        <a:lnSpc>
                          <a:spcPct val="107000"/>
                        </a:lnSpc>
                        <a:spcAft>
                          <a:spcPts val="800"/>
                        </a:spcAft>
                      </a:pPr>
                      <a:r>
                        <a:rPr lang="de-DE" sz="1400" dirty="0">
                          <a:effectLst/>
                        </a:rPr>
                        <a:t>Gesundheits- und Krankenpfleger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dirty="0">
                          <a:solidFill>
                            <a:schemeClr val="dk1"/>
                          </a:solidFill>
                          <a:effectLst/>
                          <a:latin typeface="+mn-lt"/>
                          <a:ea typeface="+mn-ea"/>
                          <a:cs typeface="+mn-cs"/>
                        </a:rPr>
                        <a:t>22 218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169933600"/>
                  </a:ext>
                </a:extLst>
              </a:tr>
              <a:tr h="461894">
                <a:tc>
                  <a:txBody>
                    <a:bodyPr/>
                    <a:lstStyle/>
                    <a:p>
                      <a:pPr>
                        <a:lnSpc>
                          <a:spcPct val="107000"/>
                        </a:lnSpc>
                        <a:spcAft>
                          <a:spcPts val="800"/>
                        </a:spcAft>
                      </a:pPr>
                      <a:r>
                        <a:rPr lang="de-DE" sz="1400" dirty="0">
                          <a:effectLst/>
                        </a:rPr>
                        <a:t>Gesundheits- und Kinderkrankenpfleger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528</a:t>
                      </a: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792061174"/>
                  </a:ext>
                </a:extLst>
              </a:tr>
              <a:tr h="297945">
                <a:tc>
                  <a:txBody>
                    <a:bodyPr/>
                    <a:lstStyle/>
                    <a:p>
                      <a:pPr>
                        <a:lnSpc>
                          <a:spcPct val="107000"/>
                        </a:lnSpc>
                        <a:spcAft>
                          <a:spcPts val="800"/>
                        </a:spcAft>
                      </a:pPr>
                      <a:r>
                        <a:rPr lang="de-DE" sz="1400" dirty="0">
                          <a:effectLst/>
                        </a:rPr>
                        <a:t>Altenpfleger</a:t>
                      </a:r>
                      <a:endParaRPr lang="de-DE" sz="14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algn="r" defTabSz="914400" rtl="0" eaLnBrk="1" latinLnBrk="0" hangingPunct="1">
                        <a:lnSpc>
                          <a:spcPct val="107000"/>
                        </a:lnSpc>
                        <a:spcAft>
                          <a:spcPts val="800"/>
                        </a:spcAft>
                      </a:pPr>
                      <a:r>
                        <a:rPr lang="de-DE" sz="1400" kern="1200">
                          <a:solidFill>
                            <a:schemeClr val="dk1"/>
                          </a:solidFill>
                          <a:effectLst/>
                          <a:latin typeface="+mn-lt"/>
                          <a:ea typeface="+mn-ea"/>
                          <a:cs typeface="+mn-cs"/>
                        </a:rPr>
                        <a:t>159</a:t>
                      </a: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a:solidFill>
                          <a:schemeClr val="dk1"/>
                        </a:solidFill>
                        <a:effectLst/>
                        <a:latin typeface="+mn-lt"/>
                        <a:ea typeface="+mn-ea"/>
                        <a:cs typeface="+mn-cs"/>
                      </a:endParaRPr>
                    </a:p>
                  </a:txBody>
                  <a:tcPr marL="68580" marR="68580" marT="0" marB="0" anchor="ctr"/>
                </a:tc>
                <a:tc>
                  <a:txBody>
                    <a:bodyPr/>
                    <a:lstStyle/>
                    <a:p>
                      <a:pPr marL="0" algn="r" defTabSz="914400" rtl="0" eaLnBrk="1" latinLnBrk="0" hangingPunct="1">
                        <a:lnSpc>
                          <a:spcPct val="107000"/>
                        </a:lnSpc>
                        <a:spcAft>
                          <a:spcPts val="800"/>
                        </a:spcAft>
                      </a:pPr>
                      <a:endParaRPr lang="de-DE"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491169438"/>
                  </a:ext>
                </a:extLst>
              </a:tr>
            </a:tbl>
          </a:graphicData>
        </a:graphic>
      </p:graphicFrame>
      <mc:AlternateContent xmlns:mc="http://schemas.openxmlformats.org/markup-compatibility/2006" xmlns:p14="http://schemas.microsoft.com/office/powerpoint/2010/main">
        <mc:Choice Requires="p14">
          <p:contentPart p14:bwMode="auto" r:id="rId3">
            <p14:nvContentPartPr>
              <p14:cNvPr id="36" name="Freihand 35">
                <a:extLst>
                  <a:ext uri="{FF2B5EF4-FFF2-40B4-BE49-F238E27FC236}">
                    <a16:creationId xmlns:a16="http://schemas.microsoft.com/office/drawing/2014/main" id="{BBB8B143-BBAB-5229-CAEE-46748DB7BC33}"/>
                  </a:ext>
                </a:extLst>
              </p14:cNvPr>
              <p14:cNvContentPartPr/>
              <p14:nvPr/>
            </p14:nvContentPartPr>
            <p14:xfrm>
              <a:off x="3807957" y="3958180"/>
              <a:ext cx="501480" cy="51120"/>
            </p14:xfrm>
          </p:contentPart>
        </mc:Choice>
        <mc:Fallback xmlns="">
          <p:pic>
            <p:nvPicPr>
              <p:cNvPr id="36" name="Freihand 35">
                <a:extLst>
                  <a:ext uri="{FF2B5EF4-FFF2-40B4-BE49-F238E27FC236}">
                    <a16:creationId xmlns:a16="http://schemas.microsoft.com/office/drawing/2014/main" id="{BBB8B143-BBAB-5229-CAEE-46748DB7BC33}"/>
                  </a:ext>
                </a:extLst>
              </p:cNvPr>
              <p:cNvPicPr/>
              <p:nvPr/>
            </p:nvPicPr>
            <p:blipFill>
              <a:blip r:embed="rId4"/>
              <a:stretch>
                <a:fillRect/>
              </a:stretch>
            </p:blipFill>
            <p:spPr>
              <a:xfrm>
                <a:off x="3753957" y="3850180"/>
                <a:ext cx="609120" cy="2667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8" name="Freihand 37">
                <a:extLst>
                  <a:ext uri="{FF2B5EF4-FFF2-40B4-BE49-F238E27FC236}">
                    <a16:creationId xmlns:a16="http://schemas.microsoft.com/office/drawing/2014/main" id="{A4A7A501-FAA2-6A5F-52BA-3EC757116CE0}"/>
                  </a:ext>
                </a:extLst>
              </p14:cNvPr>
              <p14:cNvContentPartPr/>
              <p14:nvPr/>
            </p14:nvContentPartPr>
            <p14:xfrm>
              <a:off x="3968877" y="4290460"/>
              <a:ext cx="350640" cy="360"/>
            </p14:xfrm>
          </p:contentPart>
        </mc:Choice>
        <mc:Fallback xmlns="">
          <p:pic>
            <p:nvPicPr>
              <p:cNvPr id="38" name="Freihand 37">
                <a:extLst>
                  <a:ext uri="{FF2B5EF4-FFF2-40B4-BE49-F238E27FC236}">
                    <a16:creationId xmlns:a16="http://schemas.microsoft.com/office/drawing/2014/main" id="{A4A7A501-FAA2-6A5F-52BA-3EC757116CE0}"/>
                  </a:ext>
                </a:extLst>
              </p:cNvPr>
              <p:cNvPicPr/>
              <p:nvPr/>
            </p:nvPicPr>
            <p:blipFill>
              <a:blip r:embed="rId6"/>
              <a:stretch>
                <a:fillRect/>
              </a:stretch>
            </p:blipFill>
            <p:spPr>
              <a:xfrm>
                <a:off x="3914877" y="4182460"/>
                <a:ext cx="45828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4" name="Freihand 43">
                <a:extLst>
                  <a:ext uri="{FF2B5EF4-FFF2-40B4-BE49-F238E27FC236}">
                    <a16:creationId xmlns:a16="http://schemas.microsoft.com/office/drawing/2014/main" id="{138C9231-B6BE-44F7-EC28-E98C010BF704}"/>
                  </a:ext>
                </a:extLst>
              </p14:cNvPr>
              <p14:cNvContentPartPr/>
              <p14:nvPr/>
            </p14:nvContentPartPr>
            <p14:xfrm>
              <a:off x="3858357" y="5285140"/>
              <a:ext cx="471600" cy="360"/>
            </p14:xfrm>
          </p:contentPart>
        </mc:Choice>
        <mc:Fallback xmlns="">
          <p:pic>
            <p:nvPicPr>
              <p:cNvPr id="44" name="Freihand 43">
                <a:extLst>
                  <a:ext uri="{FF2B5EF4-FFF2-40B4-BE49-F238E27FC236}">
                    <a16:creationId xmlns:a16="http://schemas.microsoft.com/office/drawing/2014/main" id="{138C9231-B6BE-44F7-EC28-E98C010BF704}"/>
                  </a:ext>
                </a:extLst>
              </p:cNvPr>
              <p:cNvPicPr/>
              <p:nvPr/>
            </p:nvPicPr>
            <p:blipFill>
              <a:blip r:embed="rId8"/>
              <a:stretch>
                <a:fillRect/>
              </a:stretch>
            </p:blipFill>
            <p:spPr>
              <a:xfrm>
                <a:off x="3804357" y="5177140"/>
                <a:ext cx="5792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45" name="Freihand 44">
                <a:extLst>
                  <a:ext uri="{FF2B5EF4-FFF2-40B4-BE49-F238E27FC236}">
                    <a16:creationId xmlns:a16="http://schemas.microsoft.com/office/drawing/2014/main" id="{2C9F9D95-0084-9A4A-B640-08ED62746BBA}"/>
                  </a:ext>
                </a:extLst>
              </p14:cNvPr>
              <p14:cNvContentPartPr/>
              <p14:nvPr/>
            </p14:nvContentPartPr>
            <p14:xfrm>
              <a:off x="3827757" y="5586460"/>
              <a:ext cx="595800" cy="10440"/>
            </p14:xfrm>
          </p:contentPart>
        </mc:Choice>
        <mc:Fallback xmlns="">
          <p:pic>
            <p:nvPicPr>
              <p:cNvPr id="45" name="Freihand 44">
                <a:extLst>
                  <a:ext uri="{FF2B5EF4-FFF2-40B4-BE49-F238E27FC236}">
                    <a16:creationId xmlns:a16="http://schemas.microsoft.com/office/drawing/2014/main" id="{2C9F9D95-0084-9A4A-B640-08ED62746BBA}"/>
                  </a:ext>
                </a:extLst>
              </p:cNvPr>
              <p:cNvPicPr/>
              <p:nvPr/>
            </p:nvPicPr>
            <p:blipFill>
              <a:blip r:embed="rId10"/>
              <a:stretch>
                <a:fillRect/>
              </a:stretch>
            </p:blipFill>
            <p:spPr>
              <a:xfrm>
                <a:off x="3773757" y="5478460"/>
                <a:ext cx="703440" cy="22608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46" name="Freihand 45">
                <a:extLst>
                  <a:ext uri="{FF2B5EF4-FFF2-40B4-BE49-F238E27FC236}">
                    <a16:creationId xmlns:a16="http://schemas.microsoft.com/office/drawing/2014/main" id="{60E887B5-0A1B-8AE0-00D0-BF3B39AC2AB7}"/>
                  </a:ext>
                </a:extLst>
              </p14:cNvPr>
              <p14:cNvContentPartPr/>
              <p14:nvPr/>
            </p14:nvContentPartPr>
            <p14:xfrm>
              <a:off x="3818037" y="5968060"/>
              <a:ext cx="563040" cy="50760"/>
            </p14:xfrm>
          </p:contentPart>
        </mc:Choice>
        <mc:Fallback xmlns="">
          <p:pic>
            <p:nvPicPr>
              <p:cNvPr id="46" name="Freihand 45">
                <a:extLst>
                  <a:ext uri="{FF2B5EF4-FFF2-40B4-BE49-F238E27FC236}">
                    <a16:creationId xmlns:a16="http://schemas.microsoft.com/office/drawing/2014/main" id="{60E887B5-0A1B-8AE0-00D0-BF3B39AC2AB7}"/>
                  </a:ext>
                </a:extLst>
              </p:cNvPr>
              <p:cNvPicPr/>
              <p:nvPr/>
            </p:nvPicPr>
            <p:blipFill>
              <a:blip r:embed="rId12"/>
              <a:stretch>
                <a:fillRect/>
              </a:stretch>
            </p:blipFill>
            <p:spPr>
              <a:xfrm>
                <a:off x="3764072" y="5860060"/>
                <a:ext cx="670611" cy="2664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48" name="Freihand 47">
                <a:extLst>
                  <a:ext uri="{FF2B5EF4-FFF2-40B4-BE49-F238E27FC236}">
                    <a16:creationId xmlns:a16="http://schemas.microsoft.com/office/drawing/2014/main" id="{72FB2482-580F-712D-E2A6-6D2B49A112C3}"/>
                  </a:ext>
                </a:extLst>
              </p14:cNvPr>
              <p14:cNvContentPartPr/>
              <p14:nvPr/>
            </p14:nvContentPartPr>
            <p14:xfrm>
              <a:off x="3898317" y="6310060"/>
              <a:ext cx="482400" cy="21240"/>
            </p14:xfrm>
          </p:contentPart>
        </mc:Choice>
        <mc:Fallback xmlns="">
          <p:pic>
            <p:nvPicPr>
              <p:cNvPr id="48" name="Freihand 47">
                <a:extLst>
                  <a:ext uri="{FF2B5EF4-FFF2-40B4-BE49-F238E27FC236}">
                    <a16:creationId xmlns:a16="http://schemas.microsoft.com/office/drawing/2014/main" id="{72FB2482-580F-712D-E2A6-6D2B49A112C3}"/>
                  </a:ext>
                </a:extLst>
              </p:cNvPr>
              <p:cNvPicPr/>
              <p:nvPr/>
            </p:nvPicPr>
            <p:blipFill>
              <a:blip r:embed="rId14"/>
              <a:stretch>
                <a:fillRect/>
              </a:stretch>
            </p:blipFill>
            <p:spPr>
              <a:xfrm>
                <a:off x="3844317" y="6202060"/>
                <a:ext cx="590040" cy="2368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 name="Freihand 1">
                <a:extLst>
                  <a:ext uri="{FF2B5EF4-FFF2-40B4-BE49-F238E27FC236}">
                    <a16:creationId xmlns:a16="http://schemas.microsoft.com/office/drawing/2014/main" id="{A9630C1B-8771-52CA-ADEF-36474F68A1CD}"/>
                  </a:ext>
                </a:extLst>
              </p14:cNvPr>
              <p14:cNvContentPartPr/>
              <p14:nvPr/>
            </p14:nvContentPartPr>
            <p14:xfrm>
              <a:off x="873597" y="3556725"/>
              <a:ext cx="1517400" cy="360"/>
            </p14:xfrm>
          </p:contentPart>
        </mc:Choice>
        <mc:Fallback xmlns="">
          <p:pic>
            <p:nvPicPr>
              <p:cNvPr id="2" name="Freihand 1">
                <a:extLst>
                  <a:ext uri="{FF2B5EF4-FFF2-40B4-BE49-F238E27FC236}">
                    <a16:creationId xmlns:a16="http://schemas.microsoft.com/office/drawing/2014/main" id="{A9630C1B-8771-52CA-ADEF-36474F68A1CD}"/>
                  </a:ext>
                </a:extLst>
              </p:cNvPr>
              <p:cNvPicPr/>
              <p:nvPr/>
            </p:nvPicPr>
            <p:blipFill>
              <a:blip r:embed="rId16"/>
              <a:stretch>
                <a:fillRect/>
              </a:stretch>
            </p:blipFill>
            <p:spPr>
              <a:xfrm>
                <a:off x="819957" y="3448725"/>
                <a:ext cx="16250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4" name="Freihand 3">
                <a:extLst>
                  <a:ext uri="{FF2B5EF4-FFF2-40B4-BE49-F238E27FC236}">
                    <a16:creationId xmlns:a16="http://schemas.microsoft.com/office/drawing/2014/main" id="{85AC3915-C944-3077-ACB0-6551F8E0101A}"/>
                  </a:ext>
                </a:extLst>
              </p14:cNvPr>
              <p14:cNvContentPartPr/>
              <p14:nvPr/>
            </p14:nvContentPartPr>
            <p14:xfrm>
              <a:off x="4109277" y="3606405"/>
              <a:ext cx="251280" cy="11160"/>
            </p14:xfrm>
          </p:contentPart>
        </mc:Choice>
        <mc:Fallback xmlns="">
          <p:pic>
            <p:nvPicPr>
              <p:cNvPr id="4" name="Freihand 3">
                <a:extLst>
                  <a:ext uri="{FF2B5EF4-FFF2-40B4-BE49-F238E27FC236}">
                    <a16:creationId xmlns:a16="http://schemas.microsoft.com/office/drawing/2014/main" id="{85AC3915-C944-3077-ACB0-6551F8E0101A}"/>
                  </a:ext>
                </a:extLst>
              </p:cNvPr>
              <p:cNvPicPr/>
              <p:nvPr/>
            </p:nvPicPr>
            <p:blipFill>
              <a:blip r:embed="rId18"/>
              <a:stretch>
                <a:fillRect/>
              </a:stretch>
            </p:blipFill>
            <p:spPr>
              <a:xfrm>
                <a:off x="4055637" y="3498405"/>
                <a:ext cx="358920" cy="2268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5" name="Freihand 4">
                <a:extLst>
                  <a:ext uri="{FF2B5EF4-FFF2-40B4-BE49-F238E27FC236}">
                    <a16:creationId xmlns:a16="http://schemas.microsoft.com/office/drawing/2014/main" id="{7045749D-DDC3-4C5C-65BE-A152E9F89FE5}"/>
                  </a:ext>
                </a:extLst>
              </p14:cNvPr>
              <p14:cNvContentPartPr/>
              <p14:nvPr/>
            </p14:nvContentPartPr>
            <p14:xfrm>
              <a:off x="873597" y="4853445"/>
              <a:ext cx="1120320" cy="120960"/>
            </p14:xfrm>
          </p:contentPart>
        </mc:Choice>
        <mc:Fallback xmlns="">
          <p:pic>
            <p:nvPicPr>
              <p:cNvPr id="5" name="Freihand 4">
                <a:extLst>
                  <a:ext uri="{FF2B5EF4-FFF2-40B4-BE49-F238E27FC236}">
                    <a16:creationId xmlns:a16="http://schemas.microsoft.com/office/drawing/2014/main" id="{7045749D-DDC3-4C5C-65BE-A152E9F89FE5}"/>
                  </a:ext>
                </a:extLst>
              </p:cNvPr>
              <p:cNvPicPr/>
              <p:nvPr/>
            </p:nvPicPr>
            <p:blipFill>
              <a:blip r:embed="rId20"/>
              <a:stretch>
                <a:fillRect/>
              </a:stretch>
            </p:blipFill>
            <p:spPr>
              <a:xfrm>
                <a:off x="819957" y="4745445"/>
                <a:ext cx="1227960" cy="3366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6" name="Freihand 5">
                <a:extLst>
                  <a:ext uri="{FF2B5EF4-FFF2-40B4-BE49-F238E27FC236}">
                    <a16:creationId xmlns:a16="http://schemas.microsoft.com/office/drawing/2014/main" id="{E2A1300A-3DE4-5C82-862C-189C744FB174}"/>
                  </a:ext>
                </a:extLst>
              </p14:cNvPr>
              <p14:cNvContentPartPr/>
              <p14:nvPr/>
            </p14:nvContentPartPr>
            <p14:xfrm>
              <a:off x="4068957" y="4929405"/>
              <a:ext cx="396720" cy="4320"/>
            </p14:xfrm>
          </p:contentPart>
        </mc:Choice>
        <mc:Fallback xmlns="">
          <p:pic>
            <p:nvPicPr>
              <p:cNvPr id="6" name="Freihand 5">
                <a:extLst>
                  <a:ext uri="{FF2B5EF4-FFF2-40B4-BE49-F238E27FC236}">
                    <a16:creationId xmlns:a16="http://schemas.microsoft.com/office/drawing/2014/main" id="{E2A1300A-3DE4-5C82-862C-189C744FB174}"/>
                  </a:ext>
                </a:extLst>
              </p:cNvPr>
              <p:cNvPicPr/>
              <p:nvPr/>
            </p:nvPicPr>
            <p:blipFill>
              <a:blip r:embed="rId22"/>
              <a:stretch>
                <a:fillRect/>
              </a:stretch>
            </p:blipFill>
            <p:spPr>
              <a:xfrm>
                <a:off x="4015317" y="4821765"/>
                <a:ext cx="504360" cy="219960"/>
              </a:xfrm>
              <a:prstGeom prst="rect">
                <a:avLst/>
              </a:prstGeom>
            </p:spPr>
          </p:pic>
        </mc:Fallback>
      </mc:AlternateContent>
    </p:spTree>
    <p:extLst>
      <p:ext uri="{BB962C8B-B14F-4D97-AF65-F5344CB8AC3E}">
        <p14:creationId xmlns:p14="http://schemas.microsoft.com/office/powerpoint/2010/main" val="57340122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598FFEBCCB915F49B9F426A2229145E5" ma:contentTypeVersion="4" ma:contentTypeDescription="Ein neues Dokument erstellen." ma:contentTypeScope="" ma:versionID="91da3943ddd722224876886b4d53f441">
  <xsd:schema xmlns:xsd="http://www.w3.org/2001/XMLSchema" xmlns:xs="http://www.w3.org/2001/XMLSchema" xmlns:p="http://schemas.microsoft.com/office/2006/metadata/properties" xmlns:ns2="419fccac-21d3-4a5c-8e2c-35daff4452ea" targetNamespace="http://schemas.microsoft.com/office/2006/metadata/properties" ma:root="true" ma:fieldsID="c084c1e4824cafc7b0268b906bbc439a" ns2:_="">
    <xsd:import namespace="419fccac-21d3-4a5c-8e2c-35daff4452e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9fccac-21d3-4a5c-8e2c-35daff4452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5CDA66-66B2-4030-A82B-B5E0A41DFC52}">
  <ds:schemaRefs>
    <ds:schemaRef ds:uri="http://schemas.microsoft.com/sharepoint/v3/contenttype/forms"/>
  </ds:schemaRefs>
</ds:datastoreItem>
</file>

<file path=customXml/itemProps2.xml><?xml version="1.0" encoding="utf-8"?>
<ds:datastoreItem xmlns:ds="http://schemas.openxmlformats.org/officeDocument/2006/customXml" ds:itemID="{F9E4B9A7-4241-4AF2-B7E6-15D255BD4F77}">
  <ds:schemaRefs>
    <ds:schemaRef ds:uri="http://purl.org/dc/dcmitype/"/>
    <ds:schemaRef ds:uri="419fccac-21d3-4a5c-8e2c-35daff4452ea"/>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92B0ABC4-B3D0-4A73-86CA-74C04815F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9fccac-21d3-4a5c-8e2c-35daff4452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2482</Words>
  <Application>Microsoft Office PowerPoint</Application>
  <PresentationFormat>Breitbild</PresentationFormat>
  <Paragraphs>870</Paragraphs>
  <Slides>29</Slides>
  <Notes>27</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29</vt:i4>
      </vt:variant>
    </vt:vector>
  </HeadingPairs>
  <TitlesOfParts>
    <vt:vector size="36" baseType="lpstr">
      <vt:lpstr>Aptos</vt:lpstr>
      <vt:lpstr>Aptos Narrow</vt:lpstr>
      <vt:lpstr>Arial</vt:lpstr>
      <vt:lpstr>Calibri</vt:lpstr>
      <vt:lpstr>Calibri Light</vt:lpstr>
      <vt:lpstr>Verdana</vt:lpstr>
      <vt:lpstr>Office</vt:lpstr>
      <vt:lpstr>„… und was bedeutet das für die Eingliederungshilfe?“  Erkenntnisse aus dem StMAS-Projekt „Personalgewinnung in der Eingliederungshilfe“</vt:lpstr>
      <vt:lpstr>Agenda</vt:lpstr>
      <vt:lpstr>„Personalgewinnung in der Eingliederungshilfe“:  Problemhintergrund, Ziele &amp; Zuständigkeit</vt:lpstr>
      <vt:lpstr>Inwieweit kann der Personalbedarf durch die Gewinnung ausländischer Fachkräfte gedeckt werden?</vt:lpstr>
      <vt:lpstr>Anerkennungsstellen in Bayern (nach § 16 AVPfleWoqG) für pädagogische und pflegerische Fachkräfte</vt:lpstr>
      <vt:lpstr>Anerkennungsstellen in Bayern (nach § 16 AVPfleWoqG) für qualifizierte Hilfskräfte</vt:lpstr>
      <vt:lpstr>Ausgewählte Ergebnisse: Zahl der Verfahren (Antragsstellungen) für die relevanten Berufe nach  § 16 AVPfleWoqG  auf Bundesebene und für Bayern  im Jahr 2022</vt:lpstr>
      <vt:lpstr>Anerkennungsverfahren von pädagogischen und pflegerischen Fachkräften in Deutschland und in Bayern im Jahr 2022 (nach § 16 AVPfleWoqG)</vt:lpstr>
      <vt:lpstr>Anerkennungsverfahren von pädagogischen und pflegerischen Fachkräften in Deutschland und in Bayern im Jahr 2022 (nach § 16 AVPfleWoqG)</vt:lpstr>
      <vt:lpstr>Anerkennungsverfahren von qualifizierten Hilfskräften  in Deutschland und in Bayern im Jahr 2022  (nach § 16 AVPfleWoqG)</vt:lpstr>
      <vt:lpstr>Anerkennungsverfahren von pädagogischen und pflegerischen Fachkräften in Deutschland und in Bayern im Jahr 2022 (nach § 16 AVPfleWoqG)</vt:lpstr>
      <vt:lpstr>Anerkennungsverfahren von pädagogischen und pflegerischen Fachkräften in Deutschland und in Bayern im Jahr 2022 (nach § 16 AVPfleWoqG)</vt:lpstr>
      <vt:lpstr>Anerkennungsverfahren von qualifizierten Hilfskräften  in Deutschland und in Bayern im Jahr 2022  (nach § 16 AVPfleWoqG)</vt:lpstr>
      <vt:lpstr>Ausgewählte Ergebnisse : Zahl der Verfahren und Bescheide  für die relevanten Berufe nach  § 16 AVPfleWoqG  auf Bundesebene und für Bayern im Jahr 2022</vt:lpstr>
      <vt:lpstr>Anerkennungsverfahren von pädagogischen und pflegerischen Fachkräften in Deutschland und in Bayern im Jahr 2022 (nach § 16 AVPfleWoqG)</vt:lpstr>
      <vt:lpstr>Anerkennungsverfahren von pädagogischen und pflegerischen Fachkräften in Deutschland und in Bayern im Jahr 2022 (nach § 16 AVPfleWoqG)</vt:lpstr>
      <vt:lpstr>Anerkennungsverfahren von qualifizierten Hilfskräften  in Deutschland und in Bayern im Jahr 2022  (nach § 16 AVPfleWoqG)</vt:lpstr>
      <vt:lpstr>Anerkennungsverfahren von qualifizierten Hilfskräften  in Deutschland und in Bayern im Jahr 2022  (nach § 16 AVPfleWoqG)</vt:lpstr>
      <vt:lpstr>PowerPoint-Präsentation</vt:lpstr>
      <vt:lpstr>  Ausgewählte Ergebnisse: Ausbildungsländer von Heilerziehungspflegern und Heilpädagogen (mit positivem Bescheid) in Bayern in den Jahren 2022 und 2023</vt:lpstr>
      <vt:lpstr>Ausbildungsländer von Heilerziehungspflegern (mit  positivem Bescheid) in Bayern 2022 und 2023</vt:lpstr>
      <vt:lpstr>Ausbildungsländer von Heilpädagogen (mit positivem  Bescheid) in Bayern 2022 und 2023</vt:lpstr>
      <vt:lpstr>PowerPoint-Präsentation</vt:lpstr>
      <vt:lpstr>PowerPoint-Präsentation</vt:lpstr>
      <vt:lpstr>PowerPoint-Präsentation</vt:lpstr>
      <vt:lpstr>Vielen Dank!</vt:lpstr>
      <vt:lpstr>Zahl der vollen Anerkennungen und Ausgleichsmaßnahmen für die relevanten Berufe nach  § 16 AVPfleWoqG  auf Bundesebene und für Bayern im Jahr 2022</vt:lpstr>
      <vt:lpstr>Volle Anerkennung und Ausgleichsmaßnahmen für pädagogische und pflegerischen Fachkräfte in Deutschland und in Bayern im Jahr 2022 (nach § 16 AVPfleWoqG)</vt:lpstr>
      <vt:lpstr>Volle Anerkennung und Ausgleichsmaßnahmen für qualifizierte Hilfskräfte in Deutschland und in Bayern im Jahr 2022  (nach § 16 AVPfleWoqG)</vt:lpstr>
    </vt:vector>
  </TitlesOfParts>
  <Company>KSH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Wissenschaftliche Begleitung des Projekts Personalgewinnung in der Eingliederungshilfe</dc:title>
  <dc:creator>Wolfinger</dc:creator>
  <cp:lastModifiedBy>Dorit Sing</cp:lastModifiedBy>
  <cp:revision>178</cp:revision>
  <dcterms:created xsi:type="dcterms:W3CDTF">2023-10-10T17:01:45Z</dcterms:created>
  <dcterms:modified xsi:type="dcterms:W3CDTF">2024-10-08T09:31:51Z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0x010100598FFEBCCB915F49B9F426A2229145E5</vt:lpwstr>
  </property>
</Properties>
</file>